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60" r:id="rId8"/>
    <p:sldId id="259" r:id="rId9"/>
    <p:sldId id="261" r:id="rId10"/>
    <p:sldId id="316" r:id="rId11"/>
    <p:sldId id="314" r:id="rId12"/>
    <p:sldId id="315" r:id="rId13"/>
    <p:sldId id="263" r:id="rId14"/>
    <p:sldId id="265" r:id="rId15"/>
    <p:sldId id="271" r:id="rId16"/>
    <p:sldId id="264" r:id="rId17"/>
    <p:sldId id="266" r:id="rId18"/>
    <p:sldId id="272" r:id="rId19"/>
    <p:sldId id="267" r:id="rId20"/>
    <p:sldId id="268" r:id="rId21"/>
    <p:sldId id="269"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10493D-40F7-F4BC-5D79-B113AA9ADD74}" name="Martin Sverre Tvedt" initials="MST" userId="S::Martin.Sverre.Tvedt@udir.no::9c0a189c-cfdc-4f6e-a13a-6b80727ab183" providerId="AD"/>
  <p188:author id="{2524A84A-4482-D651-17D6-C8202A1E8F12}" name="Trine Tysnes Krokstrand" initials="TTK" userId="S::Trine.Tysnes.Krokstrand@udir.no::198fa4b3-a04d-4531-a3a2-88c7c4919974" providerId="AD"/>
  <p188:author id="{A564D14F-B0C1-C287-4766-61FC5DF304D5}" name="Lin Margrethe Bull-Valen" initials="LB" userId="S::lin.bull-valen@udir.no::eb8d98a7-af5d-4542-a8ec-6b927219e2d1" providerId="AD"/>
  <p188:author id="{80E5545C-0A5F-C762-79B2-9EE136DEB837}" name="Martin Sverre Tvedt" initials="MT" userId="S::martin.sverre.tvedt@udir.no::9c0a189c-cfdc-4f6e-a13a-6b80727ab183" providerId="AD"/>
  <p188:author id="{07BDA19E-189E-75A1-CE71-75E5CD31BEC4}" name="Ylva Christiansen Sundt" initials="YCS" userId="S::Ylva.Christiansen.Sundt@udir.no::b30ef136-af01-46f6-be54-ea539284335b" providerId="AD"/>
  <p188:author id="{B12631BA-0901-77D9-5083-E86E46CC6106}" name="Ylva Christiansen Sundt" initials="YS" userId="S::ylva.christiansen.sundt@udir.no::b30ef136-af01-46f6-be54-ea539284335b" providerId="AD"/>
  <p188:author id="{BD1976C5-C4D9-3D83-16BC-6F4C9BA3459E}" name="Trine Tysnes Krokstrand" initials="TK" userId="S::trine.tysnes.krokstrand@udir.no::198fa4b3-a04d-4531-a3a2-88c7c4919974" providerId="AD"/>
  <p188:author id="{392156E7-F5D4-59EC-7579-EA82196D290C}" name="Siri Rødevand Aass" initials="SRA" userId="S::Siri.Rodevand.Aass@udir.no::976e5982-6b3e-4034-b1d2-49709efc6c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B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2F1BD-69B0-403D-A8E5-5BF5367DAFD0}" v="6" dt="2024-02-08T08:41:46.506"/>
    <p1510:client id="{AC0B8AD3-F1CC-4868-897E-70C2C4862B18}" v="4" dt="2024-02-08T09:45:21.07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1" autoAdjust="0"/>
  </p:normalViewPr>
  <p:slideViewPr>
    <p:cSldViewPr snapToGrid="0">
      <p:cViewPr varScale="1">
        <p:scale>
          <a:sx n="79" d="100"/>
          <a:sy n="79" d="100"/>
        </p:scale>
        <p:origin x="17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verre Tvedt" userId="9c0a189c-cfdc-4f6e-a13a-6b80727ab183" providerId="ADAL" clId="{AC0B8AD3-F1CC-4868-897E-70C2C4862B18}"/>
    <pc:docChg chg="undo redo custSel addSld delSld modSld delMainMaster">
      <pc:chgData name="Martin Sverre Tvedt" userId="9c0a189c-cfdc-4f6e-a13a-6b80727ab183" providerId="ADAL" clId="{AC0B8AD3-F1CC-4868-897E-70C2C4862B18}" dt="2024-02-08T10:48:34.787" v="163"/>
      <pc:docMkLst>
        <pc:docMk/>
      </pc:docMkLst>
      <pc:sldChg chg="modSp mod">
        <pc:chgData name="Martin Sverre Tvedt" userId="9c0a189c-cfdc-4f6e-a13a-6b80727ab183" providerId="ADAL" clId="{AC0B8AD3-F1CC-4868-897E-70C2C4862B18}" dt="2024-02-08T09:37:02.207" v="1"/>
        <pc:sldMkLst>
          <pc:docMk/>
          <pc:sldMk cId="1334900111" sldId="256"/>
        </pc:sldMkLst>
        <pc:spChg chg="mod">
          <ac:chgData name="Martin Sverre Tvedt" userId="9c0a189c-cfdc-4f6e-a13a-6b80727ab183" providerId="ADAL" clId="{AC0B8AD3-F1CC-4868-897E-70C2C4862B18}" dt="2024-02-08T09:37:02.207" v="1"/>
          <ac:spMkLst>
            <pc:docMk/>
            <pc:sldMk cId="1334900111" sldId="256"/>
            <ac:spMk id="2" creationId="{4CD515F0-33D1-C95D-BD4A-2CA6B74C3E28}"/>
          </ac:spMkLst>
        </pc:spChg>
      </pc:sldChg>
      <pc:sldChg chg="modSp mod modNotesTx">
        <pc:chgData name="Martin Sverre Tvedt" userId="9c0a189c-cfdc-4f6e-a13a-6b80727ab183" providerId="ADAL" clId="{AC0B8AD3-F1CC-4868-897E-70C2C4862B18}" dt="2024-02-08T09:38:57.121" v="9"/>
        <pc:sldMkLst>
          <pc:docMk/>
          <pc:sldMk cId="2826255917" sldId="257"/>
        </pc:sldMkLst>
        <pc:spChg chg="mod">
          <ac:chgData name="Martin Sverre Tvedt" userId="9c0a189c-cfdc-4f6e-a13a-6b80727ab183" providerId="ADAL" clId="{AC0B8AD3-F1CC-4868-897E-70C2C4862B18}" dt="2024-02-08T09:38:45.011" v="8"/>
          <ac:spMkLst>
            <pc:docMk/>
            <pc:sldMk cId="2826255917" sldId="257"/>
            <ac:spMk id="2" creationId="{F37398CF-B953-0232-D636-BB36F82BD1F1}"/>
          </ac:spMkLst>
        </pc:spChg>
      </pc:sldChg>
      <pc:sldChg chg="modSp mod">
        <pc:chgData name="Martin Sverre Tvedt" userId="9c0a189c-cfdc-4f6e-a13a-6b80727ab183" providerId="ADAL" clId="{AC0B8AD3-F1CC-4868-897E-70C2C4862B18}" dt="2024-02-08T09:40:07.188" v="25" actId="255"/>
        <pc:sldMkLst>
          <pc:docMk/>
          <pc:sldMk cId="3773799305" sldId="258"/>
        </pc:sldMkLst>
        <pc:spChg chg="mod">
          <ac:chgData name="Martin Sverre Tvedt" userId="9c0a189c-cfdc-4f6e-a13a-6b80727ab183" providerId="ADAL" clId="{AC0B8AD3-F1CC-4868-897E-70C2C4862B18}" dt="2024-02-08T09:39:16.729" v="12"/>
          <ac:spMkLst>
            <pc:docMk/>
            <pc:sldMk cId="3773799305" sldId="258"/>
            <ac:spMk id="2" creationId="{22D65E2A-61CB-ADD8-E942-E759E6D0EF6E}"/>
          </ac:spMkLst>
        </pc:spChg>
        <pc:spChg chg="mod">
          <ac:chgData name="Martin Sverre Tvedt" userId="9c0a189c-cfdc-4f6e-a13a-6b80727ab183" providerId="ADAL" clId="{AC0B8AD3-F1CC-4868-897E-70C2C4862B18}" dt="2024-02-08T09:40:07.188" v="25" actId="255"/>
          <ac:spMkLst>
            <pc:docMk/>
            <pc:sldMk cId="3773799305" sldId="258"/>
            <ac:spMk id="3" creationId="{3C6C4F69-6312-ED3C-B9BD-8939C47EC2D8}"/>
          </ac:spMkLst>
        </pc:spChg>
      </pc:sldChg>
      <pc:sldChg chg="modSp mod">
        <pc:chgData name="Martin Sverre Tvedt" userId="9c0a189c-cfdc-4f6e-a13a-6b80727ab183" providerId="ADAL" clId="{AC0B8AD3-F1CC-4868-897E-70C2C4862B18}" dt="2024-02-08T09:41:47.193" v="37"/>
        <pc:sldMkLst>
          <pc:docMk/>
          <pc:sldMk cId="4066350044" sldId="259"/>
        </pc:sldMkLst>
        <pc:spChg chg="mod">
          <ac:chgData name="Martin Sverre Tvedt" userId="9c0a189c-cfdc-4f6e-a13a-6b80727ab183" providerId="ADAL" clId="{AC0B8AD3-F1CC-4868-897E-70C2C4862B18}" dt="2024-02-08T09:41:47.193" v="37"/>
          <ac:spMkLst>
            <pc:docMk/>
            <pc:sldMk cId="4066350044" sldId="259"/>
            <ac:spMk id="3" creationId="{927CB31A-6A23-6BAB-E811-7064732E774F}"/>
          </ac:spMkLst>
        </pc:spChg>
      </pc:sldChg>
      <pc:sldChg chg="modSp mod modNotesTx">
        <pc:chgData name="Martin Sverre Tvedt" userId="9c0a189c-cfdc-4f6e-a13a-6b80727ab183" providerId="ADAL" clId="{AC0B8AD3-F1CC-4868-897E-70C2C4862B18}" dt="2024-02-08T09:41:22.056" v="34"/>
        <pc:sldMkLst>
          <pc:docMk/>
          <pc:sldMk cId="913207474" sldId="260"/>
        </pc:sldMkLst>
        <pc:spChg chg="mod">
          <ac:chgData name="Martin Sverre Tvedt" userId="9c0a189c-cfdc-4f6e-a13a-6b80727ab183" providerId="ADAL" clId="{AC0B8AD3-F1CC-4868-897E-70C2C4862B18}" dt="2024-02-08T09:41:05.461" v="29"/>
          <ac:spMkLst>
            <pc:docMk/>
            <pc:sldMk cId="913207474" sldId="260"/>
            <ac:spMk id="2" creationId="{926153AC-046D-A2A2-9449-1ED2FE1E23EB}"/>
          </ac:spMkLst>
        </pc:spChg>
        <pc:spChg chg="mod">
          <ac:chgData name="Martin Sverre Tvedt" userId="9c0a189c-cfdc-4f6e-a13a-6b80727ab183" providerId="ADAL" clId="{AC0B8AD3-F1CC-4868-897E-70C2C4862B18}" dt="2024-02-08T09:41:22.056" v="34"/>
          <ac:spMkLst>
            <pc:docMk/>
            <pc:sldMk cId="913207474" sldId="260"/>
            <ac:spMk id="3" creationId="{6BAC6DE7-F07E-B0F6-0EE1-AFC08E751D7E}"/>
          </ac:spMkLst>
        </pc:spChg>
      </pc:sldChg>
      <pc:sldChg chg="addSp delSp modSp mod modNotesTx">
        <pc:chgData name="Martin Sverre Tvedt" userId="9c0a189c-cfdc-4f6e-a13a-6b80727ab183" providerId="ADAL" clId="{AC0B8AD3-F1CC-4868-897E-70C2C4862B18}" dt="2024-02-08T09:43:46.885" v="50" actId="26606"/>
        <pc:sldMkLst>
          <pc:docMk/>
          <pc:sldMk cId="442944709" sldId="261"/>
        </pc:sldMkLst>
        <pc:spChg chg="mod">
          <ac:chgData name="Martin Sverre Tvedt" userId="9c0a189c-cfdc-4f6e-a13a-6b80727ab183" providerId="ADAL" clId="{AC0B8AD3-F1CC-4868-897E-70C2C4862B18}" dt="2024-02-08T09:43:46.885" v="50" actId="26606"/>
          <ac:spMkLst>
            <pc:docMk/>
            <pc:sldMk cId="442944709" sldId="261"/>
            <ac:spMk id="2" creationId="{45C2F01B-E785-ED53-E873-3A5E165478F1}"/>
          </ac:spMkLst>
        </pc:spChg>
        <pc:spChg chg="del">
          <ac:chgData name="Martin Sverre Tvedt" userId="9c0a189c-cfdc-4f6e-a13a-6b80727ab183" providerId="ADAL" clId="{AC0B8AD3-F1CC-4868-897E-70C2C4862B18}" dt="2024-02-08T09:43:33.518" v="49" actId="26606"/>
          <ac:spMkLst>
            <pc:docMk/>
            <pc:sldMk cId="442944709" sldId="261"/>
            <ac:spMk id="31" creationId="{2E442304-DDBD-4F7B-8017-36BCC863FB40}"/>
          </ac:spMkLst>
        </pc:spChg>
        <pc:spChg chg="del">
          <ac:chgData name="Martin Sverre Tvedt" userId="9c0a189c-cfdc-4f6e-a13a-6b80727ab183" providerId="ADAL" clId="{AC0B8AD3-F1CC-4868-897E-70C2C4862B18}" dt="2024-02-08T09:43:33.518" v="49" actId="26606"/>
          <ac:spMkLst>
            <pc:docMk/>
            <pc:sldMk cId="442944709" sldId="261"/>
            <ac:spMk id="32" creationId="{5E107275-3853-46FD-A241-DE4355A42675}"/>
          </ac:spMkLst>
        </pc:spChg>
        <pc:spChg chg="add del">
          <ac:chgData name="Martin Sverre Tvedt" userId="9c0a189c-cfdc-4f6e-a13a-6b80727ab183" providerId="ADAL" clId="{AC0B8AD3-F1CC-4868-897E-70C2C4862B18}" dt="2024-02-08T09:43:46.885" v="50" actId="26606"/>
          <ac:spMkLst>
            <pc:docMk/>
            <pc:sldMk cId="442944709" sldId="261"/>
            <ac:spMk id="37" creationId="{924D84CD-5280-4B52-B96E-8EDAA2B20C51}"/>
          </ac:spMkLst>
        </pc:spChg>
        <pc:spChg chg="add del">
          <ac:chgData name="Martin Sverre Tvedt" userId="9c0a189c-cfdc-4f6e-a13a-6b80727ab183" providerId="ADAL" clId="{AC0B8AD3-F1CC-4868-897E-70C2C4862B18}" dt="2024-02-08T09:43:46.885" v="50" actId="26606"/>
          <ac:spMkLst>
            <pc:docMk/>
            <pc:sldMk cId="442944709" sldId="261"/>
            <ac:spMk id="39" creationId="{6BC8DD5A-2177-6753-E2F9-C07A00190B7A}"/>
          </ac:spMkLst>
        </pc:spChg>
        <pc:graphicFrameChg chg="mod modGraphic">
          <ac:chgData name="Martin Sverre Tvedt" userId="9c0a189c-cfdc-4f6e-a13a-6b80727ab183" providerId="ADAL" clId="{AC0B8AD3-F1CC-4868-897E-70C2C4862B18}" dt="2024-02-08T09:43:46.885" v="50" actId="26606"/>
          <ac:graphicFrameMkLst>
            <pc:docMk/>
            <pc:sldMk cId="442944709" sldId="261"/>
            <ac:graphicFrameMk id="4" creationId="{08E8661D-734F-9B4C-98BA-52C3ABBB9154}"/>
          </ac:graphicFrameMkLst>
        </pc:graphicFrameChg>
      </pc:sldChg>
      <pc:sldChg chg="modSp mod modNotesTx">
        <pc:chgData name="Martin Sverre Tvedt" userId="9c0a189c-cfdc-4f6e-a13a-6b80727ab183" providerId="ADAL" clId="{AC0B8AD3-F1CC-4868-897E-70C2C4862B18}" dt="2024-02-08T09:46:03.060" v="71"/>
        <pc:sldMkLst>
          <pc:docMk/>
          <pc:sldMk cId="3418954578" sldId="263"/>
        </pc:sldMkLst>
        <pc:spChg chg="mod">
          <ac:chgData name="Martin Sverre Tvedt" userId="9c0a189c-cfdc-4f6e-a13a-6b80727ab183" providerId="ADAL" clId="{AC0B8AD3-F1CC-4868-897E-70C2C4862B18}" dt="2024-02-08T09:46:03.060" v="71"/>
          <ac:spMkLst>
            <pc:docMk/>
            <pc:sldMk cId="3418954578" sldId="263"/>
            <ac:spMk id="3" creationId="{8BAD2F25-CAA9-C696-E08E-399CB8987CED}"/>
          </ac:spMkLst>
        </pc:spChg>
      </pc:sldChg>
      <pc:sldChg chg="modSp mod modNotesTx">
        <pc:chgData name="Martin Sverre Tvedt" userId="9c0a189c-cfdc-4f6e-a13a-6b80727ab183" providerId="ADAL" clId="{AC0B8AD3-F1CC-4868-897E-70C2C4862B18}" dt="2024-02-08T09:48:27.856" v="105" actId="20577"/>
        <pc:sldMkLst>
          <pc:docMk/>
          <pc:sldMk cId="2120196447" sldId="264"/>
        </pc:sldMkLst>
        <pc:spChg chg="mod">
          <ac:chgData name="Martin Sverre Tvedt" userId="9c0a189c-cfdc-4f6e-a13a-6b80727ab183" providerId="ADAL" clId="{AC0B8AD3-F1CC-4868-897E-70C2C4862B18}" dt="2024-02-08T09:48:16.246" v="98" actId="14100"/>
          <ac:spMkLst>
            <pc:docMk/>
            <pc:sldMk cId="2120196447" sldId="264"/>
            <ac:spMk id="2" creationId="{37E3D331-8512-C0BB-63EE-BED40F012F63}"/>
          </ac:spMkLst>
        </pc:spChg>
        <pc:spChg chg="mod">
          <ac:chgData name="Martin Sverre Tvedt" userId="9c0a189c-cfdc-4f6e-a13a-6b80727ab183" providerId="ADAL" clId="{AC0B8AD3-F1CC-4868-897E-70C2C4862B18}" dt="2024-02-08T09:48:27.856" v="105" actId="20577"/>
          <ac:spMkLst>
            <pc:docMk/>
            <pc:sldMk cId="2120196447" sldId="264"/>
            <ac:spMk id="3" creationId="{35E378B2-E6C2-D5E6-09F8-EBE1558268CA}"/>
          </ac:spMkLst>
        </pc:spChg>
      </pc:sldChg>
      <pc:sldChg chg="modSp mod modNotesTx">
        <pc:chgData name="Martin Sverre Tvedt" userId="9c0a189c-cfdc-4f6e-a13a-6b80727ab183" providerId="ADAL" clId="{AC0B8AD3-F1CC-4868-897E-70C2C4862B18}" dt="2024-02-08T09:46:57.844" v="82" actId="20577"/>
        <pc:sldMkLst>
          <pc:docMk/>
          <pc:sldMk cId="3960721990" sldId="265"/>
        </pc:sldMkLst>
        <pc:spChg chg="mod">
          <ac:chgData name="Martin Sverre Tvedt" userId="9c0a189c-cfdc-4f6e-a13a-6b80727ab183" providerId="ADAL" clId="{AC0B8AD3-F1CC-4868-897E-70C2C4862B18}" dt="2024-02-08T09:46:45.662" v="73"/>
          <ac:spMkLst>
            <pc:docMk/>
            <pc:sldMk cId="3960721990" sldId="265"/>
            <ac:spMk id="2" creationId="{6AB4F5C1-9061-F701-62CE-EFA47B61A2C2}"/>
          </ac:spMkLst>
        </pc:spChg>
        <pc:spChg chg="mod">
          <ac:chgData name="Martin Sverre Tvedt" userId="9c0a189c-cfdc-4f6e-a13a-6b80727ab183" providerId="ADAL" clId="{AC0B8AD3-F1CC-4868-897E-70C2C4862B18}" dt="2024-02-08T09:46:57.844" v="82" actId="20577"/>
          <ac:spMkLst>
            <pc:docMk/>
            <pc:sldMk cId="3960721990" sldId="265"/>
            <ac:spMk id="3" creationId="{7BAA6BCD-CCE1-36E8-D9AE-658F35607514}"/>
          </ac:spMkLst>
        </pc:spChg>
      </pc:sldChg>
      <pc:sldChg chg="modSp mod modNotesTx">
        <pc:chgData name="Martin Sverre Tvedt" userId="9c0a189c-cfdc-4f6e-a13a-6b80727ab183" providerId="ADAL" clId="{AC0B8AD3-F1CC-4868-897E-70C2C4862B18}" dt="2024-02-08T09:49:03.498" v="111"/>
        <pc:sldMkLst>
          <pc:docMk/>
          <pc:sldMk cId="2816822106" sldId="266"/>
        </pc:sldMkLst>
        <pc:spChg chg="mod">
          <ac:chgData name="Martin Sverre Tvedt" userId="9c0a189c-cfdc-4f6e-a13a-6b80727ab183" providerId="ADAL" clId="{AC0B8AD3-F1CC-4868-897E-70C2C4862B18}" dt="2024-02-08T09:49:03.498" v="111"/>
          <ac:spMkLst>
            <pc:docMk/>
            <pc:sldMk cId="2816822106" sldId="266"/>
            <ac:spMk id="3" creationId="{DD33C838-B2B9-F25A-A568-91D88F663615}"/>
          </ac:spMkLst>
        </pc:spChg>
      </pc:sldChg>
      <pc:sldChg chg="modSp mod modNotesTx">
        <pc:chgData name="Martin Sverre Tvedt" userId="9c0a189c-cfdc-4f6e-a13a-6b80727ab183" providerId="ADAL" clId="{AC0B8AD3-F1CC-4868-897E-70C2C4862B18}" dt="2024-02-08T10:47:21.726" v="145"/>
        <pc:sldMkLst>
          <pc:docMk/>
          <pc:sldMk cId="3225440892" sldId="267"/>
        </pc:sldMkLst>
        <pc:spChg chg="mod">
          <ac:chgData name="Martin Sverre Tvedt" userId="9c0a189c-cfdc-4f6e-a13a-6b80727ab183" providerId="ADAL" clId="{AC0B8AD3-F1CC-4868-897E-70C2C4862B18}" dt="2024-02-08T10:47:09.995" v="141"/>
          <ac:spMkLst>
            <pc:docMk/>
            <pc:sldMk cId="3225440892" sldId="267"/>
            <ac:spMk id="2" creationId="{C5705192-9947-8E59-9DAE-1F684C9033C3}"/>
          </ac:spMkLst>
        </pc:spChg>
        <pc:spChg chg="mod">
          <ac:chgData name="Martin Sverre Tvedt" userId="9c0a189c-cfdc-4f6e-a13a-6b80727ab183" providerId="ADAL" clId="{AC0B8AD3-F1CC-4868-897E-70C2C4862B18}" dt="2024-02-08T10:47:21.726" v="145"/>
          <ac:spMkLst>
            <pc:docMk/>
            <pc:sldMk cId="3225440892" sldId="267"/>
            <ac:spMk id="3" creationId="{27B88AC5-EED8-F763-DBFE-FD06DCD94CC3}"/>
          </ac:spMkLst>
        </pc:spChg>
      </pc:sldChg>
      <pc:sldChg chg="modSp mod modNotesTx">
        <pc:chgData name="Martin Sverre Tvedt" userId="9c0a189c-cfdc-4f6e-a13a-6b80727ab183" providerId="ADAL" clId="{AC0B8AD3-F1CC-4868-897E-70C2C4862B18}" dt="2024-02-08T10:48:00.352" v="154"/>
        <pc:sldMkLst>
          <pc:docMk/>
          <pc:sldMk cId="3522971073" sldId="268"/>
        </pc:sldMkLst>
        <pc:spChg chg="mod">
          <ac:chgData name="Martin Sverre Tvedt" userId="9c0a189c-cfdc-4f6e-a13a-6b80727ab183" providerId="ADAL" clId="{AC0B8AD3-F1CC-4868-897E-70C2C4862B18}" dt="2024-02-08T10:47:51.165" v="151"/>
          <ac:spMkLst>
            <pc:docMk/>
            <pc:sldMk cId="3522971073" sldId="268"/>
            <ac:spMk id="2" creationId="{92EC7765-6542-4F10-C836-1B0CBFC63C45}"/>
          </ac:spMkLst>
        </pc:spChg>
        <pc:spChg chg="mod">
          <ac:chgData name="Martin Sverre Tvedt" userId="9c0a189c-cfdc-4f6e-a13a-6b80727ab183" providerId="ADAL" clId="{AC0B8AD3-F1CC-4868-897E-70C2C4862B18}" dt="2024-02-08T10:48:00.352" v="154"/>
          <ac:spMkLst>
            <pc:docMk/>
            <pc:sldMk cId="3522971073" sldId="268"/>
            <ac:spMk id="3" creationId="{E7FD24D3-EA71-4998-5B46-74407AAB4919}"/>
          </ac:spMkLst>
        </pc:spChg>
      </pc:sldChg>
      <pc:sldChg chg="modSp mod modNotesTx">
        <pc:chgData name="Martin Sverre Tvedt" userId="9c0a189c-cfdc-4f6e-a13a-6b80727ab183" providerId="ADAL" clId="{AC0B8AD3-F1CC-4868-897E-70C2C4862B18}" dt="2024-02-08T10:48:34.787" v="163"/>
        <pc:sldMkLst>
          <pc:docMk/>
          <pc:sldMk cId="2261452201" sldId="269"/>
        </pc:sldMkLst>
        <pc:spChg chg="mod">
          <ac:chgData name="Martin Sverre Tvedt" userId="9c0a189c-cfdc-4f6e-a13a-6b80727ab183" providerId="ADAL" clId="{AC0B8AD3-F1CC-4868-897E-70C2C4862B18}" dt="2024-02-08T10:48:26.103" v="160"/>
          <ac:spMkLst>
            <pc:docMk/>
            <pc:sldMk cId="2261452201" sldId="269"/>
            <ac:spMk id="2" creationId="{4533BDB3-7F90-D67A-AFF4-E5713A56F7D8}"/>
          </ac:spMkLst>
        </pc:spChg>
        <pc:spChg chg="mod">
          <ac:chgData name="Martin Sverre Tvedt" userId="9c0a189c-cfdc-4f6e-a13a-6b80727ab183" providerId="ADAL" clId="{AC0B8AD3-F1CC-4868-897E-70C2C4862B18}" dt="2024-02-08T10:48:34.787" v="163"/>
          <ac:spMkLst>
            <pc:docMk/>
            <pc:sldMk cId="2261452201" sldId="269"/>
            <ac:spMk id="3" creationId="{E00AFD4B-BDB9-6037-C61E-0D7DA65A942F}"/>
          </ac:spMkLst>
        </pc:spChg>
      </pc:sldChg>
      <pc:sldChg chg="modSp mod modNotesTx">
        <pc:chgData name="Martin Sverre Tvedt" userId="9c0a189c-cfdc-4f6e-a13a-6b80727ab183" providerId="ADAL" clId="{AC0B8AD3-F1CC-4868-897E-70C2C4862B18}" dt="2024-02-08T09:47:39.688" v="89"/>
        <pc:sldMkLst>
          <pc:docMk/>
          <pc:sldMk cId="1949966247" sldId="271"/>
        </pc:sldMkLst>
        <pc:spChg chg="mod">
          <ac:chgData name="Martin Sverre Tvedt" userId="9c0a189c-cfdc-4f6e-a13a-6b80727ab183" providerId="ADAL" clId="{AC0B8AD3-F1CC-4868-897E-70C2C4862B18}" dt="2024-02-08T09:47:28.916" v="86"/>
          <ac:spMkLst>
            <pc:docMk/>
            <pc:sldMk cId="1949966247" sldId="271"/>
            <ac:spMk id="2" creationId="{1E805E1E-A4E4-A1A2-C98E-BF77BB8A5854}"/>
          </ac:spMkLst>
        </pc:spChg>
        <pc:spChg chg="mod">
          <ac:chgData name="Martin Sverre Tvedt" userId="9c0a189c-cfdc-4f6e-a13a-6b80727ab183" providerId="ADAL" clId="{AC0B8AD3-F1CC-4868-897E-70C2C4862B18}" dt="2024-02-08T09:47:39.688" v="89"/>
          <ac:spMkLst>
            <pc:docMk/>
            <pc:sldMk cId="1949966247" sldId="271"/>
            <ac:spMk id="3" creationId="{EB850102-D46A-D65E-C600-585D31906873}"/>
          </ac:spMkLst>
        </pc:spChg>
      </pc:sldChg>
      <pc:sldChg chg="modSp mod modNotesTx">
        <pc:chgData name="Martin Sverre Tvedt" userId="9c0a189c-cfdc-4f6e-a13a-6b80727ab183" providerId="ADAL" clId="{AC0B8AD3-F1CC-4868-897E-70C2C4862B18}" dt="2024-02-08T10:46:38.929" v="133" actId="20577"/>
        <pc:sldMkLst>
          <pc:docMk/>
          <pc:sldMk cId="2072162177" sldId="272"/>
        </pc:sldMkLst>
        <pc:spChg chg="mod">
          <ac:chgData name="Martin Sverre Tvedt" userId="9c0a189c-cfdc-4f6e-a13a-6b80727ab183" providerId="ADAL" clId="{AC0B8AD3-F1CC-4868-897E-70C2C4862B18}" dt="2024-02-08T10:45:59.945" v="122" actId="14100"/>
          <ac:spMkLst>
            <pc:docMk/>
            <pc:sldMk cId="2072162177" sldId="272"/>
            <ac:spMk id="2" creationId="{B0230027-D08A-33A9-0C95-A897FB01CC01}"/>
          </ac:spMkLst>
        </pc:spChg>
        <pc:spChg chg="mod">
          <ac:chgData name="Martin Sverre Tvedt" userId="9c0a189c-cfdc-4f6e-a13a-6b80727ab183" providerId="ADAL" clId="{AC0B8AD3-F1CC-4868-897E-70C2C4862B18}" dt="2024-02-08T10:46:16.464" v="129" actId="20577"/>
          <ac:spMkLst>
            <pc:docMk/>
            <pc:sldMk cId="2072162177" sldId="272"/>
            <ac:spMk id="3" creationId="{D205B644-E00D-7BCA-248C-745833932B28}"/>
          </ac:spMkLst>
        </pc:spChg>
      </pc:sldChg>
      <pc:sldChg chg="modSp mod modNotesTx">
        <pc:chgData name="Martin Sverre Tvedt" userId="9c0a189c-cfdc-4f6e-a13a-6b80727ab183" providerId="ADAL" clId="{AC0B8AD3-F1CC-4868-897E-70C2C4862B18}" dt="2024-02-08T09:44:54.819" v="61" actId="2711"/>
        <pc:sldMkLst>
          <pc:docMk/>
          <pc:sldMk cId="70621045" sldId="314"/>
        </pc:sldMkLst>
        <pc:spChg chg="mod">
          <ac:chgData name="Martin Sverre Tvedt" userId="9c0a189c-cfdc-4f6e-a13a-6b80727ab183" providerId="ADAL" clId="{AC0B8AD3-F1CC-4868-897E-70C2C4862B18}" dt="2024-02-08T09:44:36.183" v="59"/>
          <ac:spMkLst>
            <pc:docMk/>
            <pc:sldMk cId="70621045" sldId="314"/>
            <ac:spMk id="5" creationId="{18E0053D-77A4-0BF1-0F1D-525D22D0C7D5}"/>
          </ac:spMkLst>
        </pc:spChg>
        <pc:graphicFrameChg chg="mod modGraphic">
          <ac:chgData name="Martin Sverre Tvedt" userId="9c0a189c-cfdc-4f6e-a13a-6b80727ab183" providerId="ADAL" clId="{AC0B8AD3-F1CC-4868-897E-70C2C4862B18}" dt="2024-02-08T09:44:54.819" v="61" actId="2711"/>
          <ac:graphicFrameMkLst>
            <pc:docMk/>
            <pc:sldMk cId="70621045" sldId="314"/>
            <ac:graphicFrameMk id="4" creationId="{85DBD1A3-4123-6992-96C2-31EF44AB2A92}"/>
          </ac:graphicFrameMkLst>
        </pc:graphicFrameChg>
      </pc:sldChg>
      <pc:sldChg chg="add">
        <pc:chgData name="Martin Sverre Tvedt" userId="9c0a189c-cfdc-4f6e-a13a-6b80727ab183" providerId="ADAL" clId="{AC0B8AD3-F1CC-4868-897E-70C2C4862B18}" dt="2024-02-08T09:45:21.075" v="62"/>
        <pc:sldMkLst>
          <pc:docMk/>
          <pc:sldMk cId="2926787739" sldId="315"/>
        </pc:sldMkLst>
      </pc:sldChg>
      <pc:sldChg chg="modSp mod">
        <pc:chgData name="Martin Sverre Tvedt" userId="9c0a189c-cfdc-4f6e-a13a-6b80727ab183" providerId="ADAL" clId="{AC0B8AD3-F1CC-4868-897E-70C2C4862B18}" dt="2024-02-08T09:44:09.277" v="53"/>
        <pc:sldMkLst>
          <pc:docMk/>
          <pc:sldMk cId="1740659956" sldId="316"/>
        </pc:sldMkLst>
        <pc:spChg chg="mod">
          <ac:chgData name="Martin Sverre Tvedt" userId="9c0a189c-cfdc-4f6e-a13a-6b80727ab183" providerId="ADAL" clId="{AC0B8AD3-F1CC-4868-897E-70C2C4862B18}" dt="2024-02-08T09:44:09.277" v="53"/>
          <ac:spMkLst>
            <pc:docMk/>
            <pc:sldMk cId="1740659956" sldId="316"/>
            <ac:spMk id="2" creationId="{DBC4B23D-0B13-73EE-D0EA-8A5F1B58075A}"/>
          </ac:spMkLst>
        </pc:spChg>
      </pc:sldChg>
      <pc:sldChg chg="del">
        <pc:chgData name="Martin Sverre Tvedt" userId="9c0a189c-cfdc-4f6e-a13a-6b80727ab183" providerId="ADAL" clId="{AC0B8AD3-F1CC-4868-897E-70C2C4862B18}" dt="2024-02-08T09:45:25.330" v="63" actId="47"/>
        <pc:sldMkLst>
          <pc:docMk/>
          <pc:sldMk cId="1872069072" sldId="319"/>
        </pc:sldMkLst>
      </pc:sldChg>
      <pc:sldMasterChg chg="del delSldLayout">
        <pc:chgData name="Martin Sverre Tvedt" userId="9c0a189c-cfdc-4f6e-a13a-6b80727ab183" providerId="ADAL" clId="{AC0B8AD3-F1CC-4868-897E-70C2C4862B18}" dt="2024-02-08T09:45:25.330" v="63" actId="47"/>
        <pc:sldMasterMkLst>
          <pc:docMk/>
          <pc:sldMasterMk cId="3159005149" sldId="2147483660"/>
        </pc:sldMasterMkLst>
        <pc:sldLayoutChg chg="del">
          <pc:chgData name="Martin Sverre Tvedt" userId="9c0a189c-cfdc-4f6e-a13a-6b80727ab183" providerId="ADAL" clId="{AC0B8AD3-F1CC-4868-897E-70C2C4862B18}" dt="2024-02-08T09:45:25.330" v="63" actId="47"/>
          <pc:sldLayoutMkLst>
            <pc:docMk/>
            <pc:sldMasterMk cId="3159005149" sldId="2147483660"/>
            <pc:sldLayoutMk cId="3782948309" sldId="2147483661"/>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3589491240" sldId="2147483662"/>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2620762991" sldId="2147483663"/>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029420234" sldId="2147483664"/>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2911730834" sldId="2147483665"/>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2782924865" sldId="2147483666"/>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955161443" sldId="2147483667"/>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810019774" sldId="2147483668"/>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4178978933" sldId="2147483669"/>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426801206" sldId="2147483670"/>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828397887" sldId="2147483671"/>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389081273" sldId="2147483672"/>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3100019219" sldId="2147483673"/>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139942051" sldId="2147483674"/>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2133324592" sldId="2147483675"/>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942522311" sldId="2147483676"/>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375391600" sldId="2147483677"/>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464583381" sldId="2147483678"/>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1791948834" sldId="2147483679"/>
          </pc:sldLayoutMkLst>
        </pc:sldLayoutChg>
        <pc:sldLayoutChg chg="del">
          <pc:chgData name="Martin Sverre Tvedt" userId="9c0a189c-cfdc-4f6e-a13a-6b80727ab183" providerId="ADAL" clId="{AC0B8AD3-F1CC-4868-897E-70C2C4862B18}" dt="2024-02-08T09:45:25.330" v="63" actId="47"/>
          <pc:sldLayoutMkLst>
            <pc:docMk/>
            <pc:sldMasterMk cId="3159005149" sldId="2147483660"/>
            <pc:sldLayoutMk cId="4238717281" sldId="2147483680"/>
          </pc:sldLayoutMkLst>
        </pc:sldLayoutChg>
      </pc:sldMasterChg>
    </pc:docChg>
  </pc:docChgLst>
  <pc:docChgLst>
    <pc:chgData name="Martin Sverre Tvedt" userId="9c0a189c-cfdc-4f6e-a13a-6b80727ab183" providerId="ADAL" clId="{2442F1BD-69B0-403D-A8E5-5BF5367DAFD0}"/>
    <pc:docChg chg="undo redo custSel addSld delSld modSld sldOrd addMainMaster delMainMaster">
      <pc:chgData name="Martin Sverre Tvedt" userId="9c0a189c-cfdc-4f6e-a13a-6b80727ab183" providerId="ADAL" clId="{2442F1BD-69B0-403D-A8E5-5BF5367DAFD0}" dt="2024-02-08T08:48:22.685" v="195" actId="20577"/>
      <pc:docMkLst>
        <pc:docMk/>
      </pc:docMkLst>
      <pc:sldChg chg="modSp mod modNotesTx">
        <pc:chgData name="Martin Sverre Tvedt" userId="9c0a189c-cfdc-4f6e-a13a-6b80727ab183" providerId="ADAL" clId="{2442F1BD-69B0-403D-A8E5-5BF5367DAFD0}" dt="2024-02-08T08:27:09.021" v="22" actId="6549"/>
        <pc:sldMkLst>
          <pc:docMk/>
          <pc:sldMk cId="1334900111" sldId="256"/>
        </pc:sldMkLst>
        <pc:spChg chg="mod">
          <ac:chgData name="Martin Sverre Tvedt" userId="9c0a189c-cfdc-4f6e-a13a-6b80727ab183" providerId="ADAL" clId="{2442F1BD-69B0-403D-A8E5-5BF5367DAFD0}" dt="2024-02-08T08:26:54.641" v="20" actId="20577"/>
          <ac:spMkLst>
            <pc:docMk/>
            <pc:sldMk cId="1334900111" sldId="256"/>
            <ac:spMk id="2" creationId="{4CD515F0-33D1-C95D-BD4A-2CA6B74C3E28}"/>
          </ac:spMkLst>
        </pc:spChg>
        <pc:spChg chg="mod">
          <ac:chgData name="Martin Sverre Tvedt" userId="9c0a189c-cfdc-4f6e-a13a-6b80727ab183" providerId="ADAL" clId="{2442F1BD-69B0-403D-A8E5-5BF5367DAFD0}" dt="2024-02-08T08:26:58.068" v="21" actId="6549"/>
          <ac:spMkLst>
            <pc:docMk/>
            <pc:sldMk cId="1334900111" sldId="256"/>
            <ac:spMk id="3" creationId="{7D9526F4-ABFF-09D5-8C5E-3CECCF8B1159}"/>
          </ac:spMkLst>
        </pc:spChg>
      </pc:sldChg>
      <pc:sldChg chg="addSp delSp modSp mod modNotesTx">
        <pc:chgData name="Martin Sverre Tvedt" userId="9c0a189c-cfdc-4f6e-a13a-6b80727ab183" providerId="ADAL" clId="{2442F1BD-69B0-403D-A8E5-5BF5367DAFD0}" dt="2024-02-08T08:33:45.092" v="56" actId="2711"/>
        <pc:sldMkLst>
          <pc:docMk/>
          <pc:sldMk cId="2826255917" sldId="257"/>
        </pc:sldMkLst>
        <pc:spChg chg="mod">
          <ac:chgData name="Martin Sverre Tvedt" userId="9c0a189c-cfdc-4f6e-a13a-6b80727ab183" providerId="ADAL" clId="{2442F1BD-69B0-403D-A8E5-5BF5367DAFD0}" dt="2024-02-08T08:33:45.092" v="56" actId="2711"/>
          <ac:spMkLst>
            <pc:docMk/>
            <pc:sldMk cId="2826255917" sldId="257"/>
            <ac:spMk id="2" creationId="{F37398CF-B953-0232-D636-BB36F82BD1F1}"/>
          </ac:spMkLst>
        </pc:spChg>
        <pc:spChg chg="del">
          <ac:chgData name="Martin Sverre Tvedt" userId="9c0a189c-cfdc-4f6e-a13a-6b80727ab183" providerId="ADAL" clId="{2442F1BD-69B0-403D-A8E5-5BF5367DAFD0}" dt="2024-02-08T08:32:54.002" v="52" actId="26606"/>
          <ac:spMkLst>
            <pc:docMk/>
            <pc:sldMk cId="2826255917" sldId="257"/>
            <ac:spMk id="8" creationId="{C73BBEEF-B456-4A39-B44B-5A53E698A15D}"/>
          </ac:spMkLst>
        </pc:spChg>
        <pc:spChg chg="del">
          <ac:chgData name="Martin Sverre Tvedt" userId="9c0a189c-cfdc-4f6e-a13a-6b80727ab183" providerId="ADAL" clId="{2442F1BD-69B0-403D-A8E5-5BF5367DAFD0}" dt="2024-02-08T08:32:54.002" v="52" actId="26606"/>
          <ac:spMkLst>
            <pc:docMk/>
            <pc:sldMk cId="2826255917" sldId="257"/>
            <ac:spMk id="10" creationId="{13A48C6C-3CC4-4EE5-A773-EC1EB7F59CD4}"/>
          </ac:spMkLst>
        </pc:spChg>
        <pc:spChg chg="del">
          <ac:chgData name="Martin Sverre Tvedt" userId="9c0a189c-cfdc-4f6e-a13a-6b80727ab183" providerId="ADAL" clId="{2442F1BD-69B0-403D-A8E5-5BF5367DAFD0}" dt="2024-02-08T08:32:54.002" v="52" actId="26606"/>
          <ac:spMkLst>
            <pc:docMk/>
            <pc:sldMk cId="2826255917" sldId="257"/>
            <ac:spMk id="12" creationId="{F489C2E0-4895-4B72-85EA-7EE9FAFFDC7E}"/>
          </ac:spMkLst>
        </pc:spChg>
        <pc:spChg chg="add">
          <ac:chgData name="Martin Sverre Tvedt" userId="9c0a189c-cfdc-4f6e-a13a-6b80727ab183" providerId="ADAL" clId="{2442F1BD-69B0-403D-A8E5-5BF5367DAFD0}" dt="2024-02-08T08:32:54.002" v="52" actId="26606"/>
          <ac:spMkLst>
            <pc:docMk/>
            <pc:sldMk cId="2826255917" sldId="257"/>
            <ac:spMk id="17" creationId="{9B7AD9F6-8CE7-4299-8FC6-328F4DCD3FF9}"/>
          </ac:spMkLst>
        </pc:spChg>
        <pc:spChg chg="add">
          <ac:chgData name="Martin Sverre Tvedt" userId="9c0a189c-cfdc-4f6e-a13a-6b80727ab183" providerId="ADAL" clId="{2442F1BD-69B0-403D-A8E5-5BF5367DAFD0}" dt="2024-02-08T08:32:54.002" v="52" actId="26606"/>
          <ac:spMkLst>
            <pc:docMk/>
            <pc:sldMk cId="2826255917" sldId="257"/>
            <ac:spMk id="19" creationId="{F49775AF-8896-43EE-92C6-83497D6DC56F}"/>
          </ac:spMkLst>
        </pc:spChg>
        <pc:picChg chg="add del mod ord">
          <ac:chgData name="Martin Sverre Tvedt" userId="9c0a189c-cfdc-4f6e-a13a-6b80727ab183" providerId="ADAL" clId="{2442F1BD-69B0-403D-A8E5-5BF5367DAFD0}" dt="2024-02-08T08:32:54.002" v="52" actId="26606"/>
          <ac:picMkLst>
            <pc:docMk/>
            <pc:sldMk cId="2826255917" sldId="257"/>
            <ac:picMk id="4" creationId="{6716F33B-D061-6F90-B6E7-DF40806EFD5E}"/>
          </ac:picMkLst>
        </pc:picChg>
      </pc:sldChg>
      <pc:sldChg chg="modSp mod">
        <pc:chgData name="Martin Sverre Tvedt" userId="9c0a189c-cfdc-4f6e-a13a-6b80727ab183" providerId="ADAL" clId="{2442F1BD-69B0-403D-A8E5-5BF5367DAFD0}" dt="2024-02-08T08:27:59.793" v="25" actId="20577"/>
        <pc:sldMkLst>
          <pc:docMk/>
          <pc:sldMk cId="3773799305" sldId="258"/>
        </pc:sldMkLst>
        <pc:spChg chg="mod">
          <ac:chgData name="Martin Sverre Tvedt" userId="9c0a189c-cfdc-4f6e-a13a-6b80727ab183" providerId="ADAL" clId="{2442F1BD-69B0-403D-A8E5-5BF5367DAFD0}" dt="2024-02-08T08:27:59.793" v="25" actId="20577"/>
          <ac:spMkLst>
            <pc:docMk/>
            <pc:sldMk cId="3773799305" sldId="258"/>
            <ac:spMk id="3" creationId="{3C6C4F69-6312-ED3C-B9BD-8939C47EC2D8}"/>
          </ac:spMkLst>
        </pc:spChg>
      </pc:sldChg>
      <pc:sldChg chg="modSp mod ord modNotesTx">
        <pc:chgData name="Martin Sverre Tvedt" userId="9c0a189c-cfdc-4f6e-a13a-6b80727ab183" providerId="ADAL" clId="{2442F1BD-69B0-403D-A8E5-5BF5367DAFD0}" dt="2024-02-08T08:34:11.367" v="57" actId="2711"/>
        <pc:sldMkLst>
          <pc:docMk/>
          <pc:sldMk cId="913207474" sldId="260"/>
        </pc:sldMkLst>
        <pc:spChg chg="mod">
          <ac:chgData name="Martin Sverre Tvedt" userId="9c0a189c-cfdc-4f6e-a13a-6b80727ab183" providerId="ADAL" clId="{2442F1BD-69B0-403D-A8E5-5BF5367DAFD0}" dt="2024-02-08T08:34:11.367" v="57" actId="2711"/>
          <ac:spMkLst>
            <pc:docMk/>
            <pc:sldMk cId="913207474" sldId="260"/>
            <ac:spMk id="3" creationId="{6BAC6DE7-F07E-B0F6-0EE1-AFC08E751D7E}"/>
          </ac:spMkLst>
        </pc:spChg>
      </pc:sldChg>
      <pc:sldChg chg="modSp mod modNotesTx">
        <pc:chgData name="Martin Sverre Tvedt" userId="9c0a189c-cfdc-4f6e-a13a-6b80727ab183" providerId="ADAL" clId="{2442F1BD-69B0-403D-A8E5-5BF5367DAFD0}" dt="2024-02-08T08:42:39.971" v="134" actId="20577"/>
        <pc:sldMkLst>
          <pc:docMk/>
          <pc:sldMk cId="3418954578" sldId="263"/>
        </pc:sldMkLst>
        <pc:spChg chg="mod">
          <ac:chgData name="Martin Sverre Tvedt" userId="9c0a189c-cfdc-4f6e-a13a-6b80727ab183" providerId="ADAL" clId="{2442F1BD-69B0-403D-A8E5-5BF5367DAFD0}" dt="2024-02-08T08:42:22.120" v="131" actId="27636"/>
          <ac:spMkLst>
            <pc:docMk/>
            <pc:sldMk cId="3418954578" sldId="263"/>
            <ac:spMk id="3" creationId="{8BAD2F25-CAA9-C696-E08E-399CB8987CED}"/>
          </ac:spMkLst>
        </pc:spChg>
      </pc:sldChg>
      <pc:sldChg chg="modSp mod modNotesTx">
        <pc:chgData name="Martin Sverre Tvedt" userId="9c0a189c-cfdc-4f6e-a13a-6b80727ab183" providerId="ADAL" clId="{2442F1BD-69B0-403D-A8E5-5BF5367DAFD0}" dt="2024-02-08T08:45:01.617" v="158" actId="20577"/>
        <pc:sldMkLst>
          <pc:docMk/>
          <pc:sldMk cId="2120196447" sldId="264"/>
        </pc:sldMkLst>
        <pc:spChg chg="mod">
          <ac:chgData name="Martin Sverre Tvedt" userId="9c0a189c-cfdc-4f6e-a13a-6b80727ab183" providerId="ADAL" clId="{2442F1BD-69B0-403D-A8E5-5BF5367DAFD0}" dt="2024-02-08T08:44:49.168" v="156" actId="27636"/>
          <ac:spMkLst>
            <pc:docMk/>
            <pc:sldMk cId="2120196447" sldId="264"/>
            <ac:spMk id="3" creationId="{35E378B2-E6C2-D5E6-09F8-EBE1558268CA}"/>
          </ac:spMkLst>
        </pc:spChg>
      </pc:sldChg>
      <pc:sldChg chg="modSp mod modNotesTx">
        <pc:chgData name="Martin Sverre Tvedt" userId="9c0a189c-cfdc-4f6e-a13a-6b80727ab183" providerId="ADAL" clId="{2442F1BD-69B0-403D-A8E5-5BF5367DAFD0}" dt="2024-02-08T08:43:32.467" v="138"/>
        <pc:sldMkLst>
          <pc:docMk/>
          <pc:sldMk cId="3960721990" sldId="265"/>
        </pc:sldMkLst>
        <pc:spChg chg="mod">
          <ac:chgData name="Martin Sverre Tvedt" userId="9c0a189c-cfdc-4f6e-a13a-6b80727ab183" providerId="ADAL" clId="{2442F1BD-69B0-403D-A8E5-5BF5367DAFD0}" dt="2024-02-08T08:43:14.946" v="137" actId="20577"/>
          <ac:spMkLst>
            <pc:docMk/>
            <pc:sldMk cId="3960721990" sldId="265"/>
            <ac:spMk id="3" creationId="{7BAA6BCD-CCE1-36E8-D9AE-658F35607514}"/>
          </ac:spMkLst>
        </pc:spChg>
      </pc:sldChg>
      <pc:sldChg chg="modSp mod modNotesTx">
        <pc:chgData name="Martin Sverre Tvedt" userId="9c0a189c-cfdc-4f6e-a13a-6b80727ab183" providerId="ADAL" clId="{2442F1BD-69B0-403D-A8E5-5BF5367DAFD0}" dt="2024-02-08T08:45:53.736" v="163" actId="20577"/>
        <pc:sldMkLst>
          <pc:docMk/>
          <pc:sldMk cId="2816822106" sldId="266"/>
        </pc:sldMkLst>
        <pc:spChg chg="mod">
          <ac:chgData name="Martin Sverre Tvedt" userId="9c0a189c-cfdc-4f6e-a13a-6b80727ab183" providerId="ADAL" clId="{2442F1BD-69B0-403D-A8E5-5BF5367DAFD0}" dt="2024-02-08T08:45:29.657" v="161" actId="20577"/>
          <ac:spMkLst>
            <pc:docMk/>
            <pc:sldMk cId="2816822106" sldId="266"/>
            <ac:spMk id="3" creationId="{DD33C838-B2B9-F25A-A568-91D88F663615}"/>
          </ac:spMkLst>
        </pc:spChg>
      </pc:sldChg>
      <pc:sldChg chg="modSp mod modNotesTx">
        <pc:chgData name="Martin Sverre Tvedt" userId="9c0a189c-cfdc-4f6e-a13a-6b80727ab183" providerId="ADAL" clId="{2442F1BD-69B0-403D-A8E5-5BF5367DAFD0}" dt="2024-02-08T08:47:24.863" v="183" actId="20577"/>
        <pc:sldMkLst>
          <pc:docMk/>
          <pc:sldMk cId="3225440892" sldId="267"/>
        </pc:sldMkLst>
        <pc:spChg chg="mod">
          <ac:chgData name="Martin Sverre Tvedt" userId="9c0a189c-cfdc-4f6e-a13a-6b80727ab183" providerId="ADAL" clId="{2442F1BD-69B0-403D-A8E5-5BF5367DAFD0}" dt="2024-02-08T08:47:13.041" v="180" actId="27636"/>
          <ac:spMkLst>
            <pc:docMk/>
            <pc:sldMk cId="3225440892" sldId="267"/>
            <ac:spMk id="3" creationId="{27B88AC5-EED8-F763-DBFE-FD06DCD94CC3}"/>
          </ac:spMkLst>
        </pc:spChg>
      </pc:sldChg>
      <pc:sldChg chg="modSp mod modNotesTx">
        <pc:chgData name="Martin Sverre Tvedt" userId="9c0a189c-cfdc-4f6e-a13a-6b80727ab183" providerId="ADAL" clId="{2442F1BD-69B0-403D-A8E5-5BF5367DAFD0}" dt="2024-02-08T08:47:50.203" v="187"/>
        <pc:sldMkLst>
          <pc:docMk/>
          <pc:sldMk cId="3522971073" sldId="268"/>
        </pc:sldMkLst>
        <pc:spChg chg="mod">
          <ac:chgData name="Martin Sverre Tvedt" userId="9c0a189c-cfdc-4f6e-a13a-6b80727ab183" providerId="ADAL" clId="{2442F1BD-69B0-403D-A8E5-5BF5367DAFD0}" dt="2024-02-08T08:47:41.196" v="186"/>
          <ac:spMkLst>
            <pc:docMk/>
            <pc:sldMk cId="3522971073" sldId="268"/>
            <ac:spMk id="3" creationId="{E7FD24D3-EA71-4998-5B46-74407AAB4919}"/>
          </ac:spMkLst>
        </pc:spChg>
      </pc:sldChg>
      <pc:sldChg chg="modSp mod modNotesTx">
        <pc:chgData name="Martin Sverre Tvedt" userId="9c0a189c-cfdc-4f6e-a13a-6b80727ab183" providerId="ADAL" clId="{2442F1BD-69B0-403D-A8E5-5BF5367DAFD0}" dt="2024-02-08T08:48:22.685" v="195" actId="20577"/>
        <pc:sldMkLst>
          <pc:docMk/>
          <pc:sldMk cId="2261452201" sldId="269"/>
        </pc:sldMkLst>
        <pc:spChg chg="mod">
          <ac:chgData name="Martin Sverre Tvedt" userId="9c0a189c-cfdc-4f6e-a13a-6b80727ab183" providerId="ADAL" clId="{2442F1BD-69B0-403D-A8E5-5BF5367DAFD0}" dt="2024-02-08T08:48:08.068" v="192"/>
          <ac:spMkLst>
            <pc:docMk/>
            <pc:sldMk cId="2261452201" sldId="269"/>
            <ac:spMk id="3" creationId="{E00AFD4B-BDB9-6037-C61E-0D7DA65A942F}"/>
          </ac:spMkLst>
        </pc:spChg>
      </pc:sldChg>
      <pc:sldChg chg="modSp mod modNotesTx">
        <pc:chgData name="Martin Sverre Tvedt" userId="9c0a189c-cfdc-4f6e-a13a-6b80727ab183" providerId="ADAL" clId="{2442F1BD-69B0-403D-A8E5-5BF5367DAFD0}" dt="2024-02-08T08:44:11.083" v="145"/>
        <pc:sldMkLst>
          <pc:docMk/>
          <pc:sldMk cId="1949966247" sldId="271"/>
        </pc:sldMkLst>
        <pc:spChg chg="mod">
          <ac:chgData name="Martin Sverre Tvedt" userId="9c0a189c-cfdc-4f6e-a13a-6b80727ab183" providerId="ADAL" clId="{2442F1BD-69B0-403D-A8E5-5BF5367DAFD0}" dt="2024-02-08T08:44:11.083" v="145"/>
          <ac:spMkLst>
            <pc:docMk/>
            <pc:sldMk cId="1949966247" sldId="271"/>
            <ac:spMk id="3" creationId="{EB850102-D46A-D65E-C600-585D31906873}"/>
          </ac:spMkLst>
        </pc:spChg>
      </pc:sldChg>
      <pc:sldChg chg="addSp delSp modSp mod modNotesTx">
        <pc:chgData name="Martin Sverre Tvedt" userId="9c0a189c-cfdc-4f6e-a13a-6b80727ab183" providerId="ADAL" clId="{2442F1BD-69B0-403D-A8E5-5BF5367DAFD0}" dt="2024-02-08T08:46:54.300" v="176" actId="20577"/>
        <pc:sldMkLst>
          <pc:docMk/>
          <pc:sldMk cId="2072162177" sldId="272"/>
        </pc:sldMkLst>
        <pc:spChg chg="mod">
          <ac:chgData name="Martin Sverre Tvedt" userId="9c0a189c-cfdc-4f6e-a13a-6b80727ab183" providerId="ADAL" clId="{2442F1BD-69B0-403D-A8E5-5BF5367DAFD0}" dt="2024-02-08T08:46:39.128" v="172"/>
          <ac:spMkLst>
            <pc:docMk/>
            <pc:sldMk cId="2072162177" sldId="272"/>
            <ac:spMk id="3" creationId="{D205B644-E00D-7BCA-248C-745833932B28}"/>
          </ac:spMkLst>
        </pc:spChg>
        <pc:picChg chg="add del">
          <ac:chgData name="Martin Sverre Tvedt" userId="9c0a189c-cfdc-4f6e-a13a-6b80727ab183" providerId="ADAL" clId="{2442F1BD-69B0-403D-A8E5-5BF5367DAFD0}" dt="2024-02-08T08:46:25.322" v="167" actId="22"/>
          <ac:picMkLst>
            <pc:docMk/>
            <pc:sldMk cId="2072162177" sldId="272"/>
            <ac:picMk id="5" creationId="{23DD9C18-C11B-621C-415C-351FEC7EAC3D}"/>
          </ac:picMkLst>
        </pc:picChg>
      </pc:sldChg>
      <pc:sldChg chg="addSp delSp add del mod ord">
        <pc:chgData name="Martin Sverre Tvedt" userId="9c0a189c-cfdc-4f6e-a13a-6b80727ab183" providerId="ADAL" clId="{2442F1BD-69B0-403D-A8E5-5BF5367DAFD0}" dt="2024-02-08T08:41:23.583" v="121" actId="22"/>
        <pc:sldMkLst>
          <pc:docMk/>
          <pc:sldMk cId="70621045" sldId="314"/>
        </pc:sldMkLst>
        <pc:spChg chg="add del">
          <ac:chgData name="Martin Sverre Tvedt" userId="9c0a189c-cfdc-4f6e-a13a-6b80727ab183" providerId="ADAL" clId="{2442F1BD-69B0-403D-A8E5-5BF5367DAFD0}" dt="2024-02-08T08:41:16.310" v="119" actId="22"/>
          <ac:spMkLst>
            <pc:docMk/>
            <pc:sldMk cId="70621045" sldId="314"/>
            <ac:spMk id="3" creationId="{8F48A2D1-FF81-2EA8-CAB1-0AC937EB5747}"/>
          </ac:spMkLst>
        </pc:spChg>
        <pc:spChg chg="add del">
          <ac:chgData name="Martin Sverre Tvedt" userId="9c0a189c-cfdc-4f6e-a13a-6b80727ab183" providerId="ADAL" clId="{2442F1BD-69B0-403D-A8E5-5BF5367DAFD0}" dt="2024-02-08T08:41:23.583" v="121" actId="22"/>
          <ac:spMkLst>
            <pc:docMk/>
            <pc:sldMk cId="70621045" sldId="314"/>
            <ac:spMk id="7" creationId="{7E127C0C-32B8-2690-4551-C606AF6E5B18}"/>
          </ac:spMkLst>
        </pc:spChg>
      </pc:sldChg>
      <pc:sldChg chg="modSp add del mod modNotesTx">
        <pc:chgData name="Martin Sverre Tvedt" userId="9c0a189c-cfdc-4f6e-a13a-6b80727ab183" providerId="ADAL" clId="{2442F1BD-69B0-403D-A8E5-5BF5367DAFD0}" dt="2024-02-08T08:41:43.047" v="123" actId="47"/>
        <pc:sldMkLst>
          <pc:docMk/>
          <pc:sldMk cId="2926787739" sldId="315"/>
        </pc:sldMkLst>
        <pc:spChg chg="mod">
          <ac:chgData name="Martin Sverre Tvedt" userId="9c0a189c-cfdc-4f6e-a13a-6b80727ab183" providerId="ADAL" clId="{2442F1BD-69B0-403D-A8E5-5BF5367DAFD0}" dt="2024-02-08T08:41:03.323" v="116" actId="6549"/>
          <ac:spMkLst>
            <pc:docMk/>
            <pc:sldMk cId="2926787739" sldId="315"/>
            <ac:spMk id="31" creationId="{FB4B73B3-17D0-4AD4-A250-23C177FEC520}"/>
          </ac:spMkLst>
        </pc:spChg>
      </pc:sldChg>
      <pc:sldChg chg="addSp delSp modSp new mod setBg">
        <pc:chgData name="Martin Sverre Tvedt" userId="9c0a189c-cfdc-4f6e-a13a-6b80727ab183" providerId="ADAL" clId="{2442F1BD-69B0-403D-A8E5-5BF5367DAFD0}" dt="2024-02-08T08:37:10.449" v="91" actId="2711"/>
        <pc:sldMkLst>
          <pc:docMk/>
          <pc:sldMk cId="1740659956" sldId="316"/>
        </pc:sldMkLst>
        <pc:spChg chg="mod">
          <ac:chgData name="Martin Sverre Tvedt" userId="9c0a189c-cfdc-4f6e-a13a-6b80727ab183" providerId="ADAL" clId="{2442F1BD-69B0-403D-A8E5-5BF5367DAFD0}" dt="2024-02-08T08:37:10.449" v="91" actId="2711"/>
          <ac:spMkLst>
            <pc:docMk/>
            <pc:sldMk cId="1740659956" sldId="316"/>
            <ac:spMk id="2" creationId="{DBC4B23D-0B13-73EE-D0EA-8A5F1B58075A}"/>
          </ac:spMkLst>
        </pc:spChg>
        <pc:spChg chg="add del">
          <ac:chgData name="Martin Sverre Tvedt" userId="9c0a189c-cfdc-4f6e-a13a-6b80727ab183" providerId="ADAL" clId="{2442F1BD-69B0-403D-A8E5-5BF5367DAFD0}" dt="2024-02-08T08:36:20.745" v="86" actId="26606"/>
          <ac:spMkLst>
            <pc:docMk/>
            <pc:sldMk cId="1740659956" sldId="316"/>
            <ac:spMk id="3" creationId="{8786E597-2AE3-A10F-7AB8-1F462EA1FE6C}"/>
          </ac:spMkLst>
        </pc:spChg>
        <pc:spChg chg="add del">
          <ac:chgData name="Martin Sverre Tvedt" userId="9c0a189c-cfdc-4f6e-a13a-6b80727ab183" providerId="ADAL" clId="{2442F1BD-69B0-403D-A8E5-5BF5367DAFD0}" dt="2024-02-08T08:36:20.727" v="85" actId="26606"/>
          <ac:spMkLst>
            <pc:docMk/>
            <pc:sldMk cId="1740659956" sldId="316"/>
            <ac:spMk id="8" creationId="{1B15ED52-F352-441B-82BF-E0EA34836D08}"/>
          </ac:spMkLst>
        </pc:spChg>
        <pc:spChg chg="add">
          <ac:chgData name="Martin Sverre Tvedt" userId="9c0a189c-cfdc-4f6e-a13a-6b80727ab183" providerId="ADAL" clId="{2442F1BD-69B0-403D-A8E5-5BF5367DAFD0}" dt="2024-02-08T08:36:20.745" v="86" actId="26606"/>
          <ac:spMkLst>
            <pc:docMk/>
            <pc:sldMk cId="1740659956" sldId="316"/>
            <ac:spMk id="9" creationId="{0671A8AE-40A1-4631-A6B8-581AFF065482}"/>
          </ac:spMkLst>
        </pc:spChg>
        <pc:spChg chg="add">
          <ac:chgData name="Martin Sverre Tvedt" userId="9c0a189c-cfdc-4f6e-a13a-6b80727ab183" providerId="ADAL" clId="{2442F1BD-69B0-403D-A8E5-5BF5367DAFD0}" dt="2024-02-08T08:36:20.745" v="86" actId="26606"/>
          <ac:spMkLst>
            <pc:docMk/>
            <pc:sldMk cId="1740659956" sldId="316"/>
            <ac:spMk id="11" creationId="{AB58EF07-17C2-48CF-ABB0-EEF1F17CB8F0}"/>
          </ac:spMkLst>
        </pc:spChg>
        <pc:spChg chg="add">
          <ac:chgData name="Martin Sverre Tvedt" userId="9c0a189c-cfdc-4f6e-a13a-6b80727ab183" providerId="ADAL" clId="{2442F1BD-69B0-403D-A8E5-5BF5367DAFD0}" dt="2024-02-08T08:36:20.745" v="86" actId="26606"/>
          <ac:spMkLst>
            <pc:docMk/>
            <pc:sldMk cId="1740659956" sldId="316"/>
            <ac:spMk id="13" creationId="{AF2F604E-43BE-4DC3-B983-E071523364F8}"/>
          </ac:spMkLst>
        </pc:spChg>
        <pc:spChg chg="add">
          <ac:chgData name="Martin Sverre Tvedt" userId="9c0a189c-cfdc-4f6e-a13a-6b80727ab183" providerId="ADAL" clId="{2442F1BD-69B0-403D-A8E5-5BF5367DAFD0}" dt="2024-02-08T08:36:20.745" v="86" actId="26606"/>
          <ac:spMkLst>
            <pc:docMk/>
            <pc:sldMk cId="1740659956" sldId="316"/>
            <ac:spMk id="15" creationId="{08C9B587-E65E-4B52-B37C-ABEBB6E87928}"/>
          </ac:spMkLst>
        </pc:spChg>
        <pc:spChg chg="add del">
          <ac:chgData name="Martin Sverre Tvedt" userId="9c0a189c-cfdc-4f6e-a13a-6b80727ab183" providerId="ADAL" clId="{2442F1BD-69B0-403D-A8E5-5BF5367DAFD0}" dt="2024-02-08T08:36:20.727" v="85" actId="26606"/>
          <ac:spMkLst>
            <pc:docMk/>
            <pc:sldMk cId="1740659956" sldId="316"/>
            <ac:spMk id="16" creationId="{53E5B1A8-3AC9-4BD1-9BBC-78CA94F2D1BA}"/>
          </ac:spMkLst>
        </pc:spChg>
        <pc:spChg chg="add del">
          <ac:chgData name="Martin Sverre Tvedt" userId="9c0a189c-cfdc-4f6e-a13a-6b80727ab183" providerId="ADAL" clId="{2442F1BD-69B0-403D-A8E5-5BF5367DAFD0}" dt="2024-02-08T08:36:20.727" v="85" actId="26606"/>
          <ac:spMkLst>
            <pc:docMk/>
            <pc:sldMk cId="1740659956" sldId="316"/>
            <ac:spMk id="17" creationId="{3B2E3793-BFE6-45A2-9B7B-E18844431C99}"/>
          </ac:spMkLst>
        </pc:spChg>
        <pc:spChg chg="add del">
          <ac:chgData name="Martin Sverre Tvedt" userId="9c0a189c-cfdc-4f6e-a13a-6b80727ab183" providerId="ADAL" clId="{2442F1BD-69B0-403D-A8E5-5BF5367DAFD0}" dt="2024-02-08T08:36:20.727" v="85" actId="26606"/>
          <ac:spMkLst>
            <pc:docMk/>
            <pc:sldMk cId="1740659956" sldId="316"/>
            <ac:spMk id="18" creationId="{BC4C4868-CB8F-4AF9-9CDB-8108F2C19B67}"/>
          </ac:spMkLst>
        </pc:spChg>
        <pc:spChg chg="add del">
          <ac:chgData name="Martin Sverre Tvedt" userId="9c0a189c-cfdc-4f6e-a13a-6b80727ab183" providerId="ADAL" clId="{2442F1BD-69B0-403D-A8E5-5BF5367DAFD0}" dt="2024-02-08T08:36:20.727" v="85" actId="26606"/>
          <ac:spMkLst>
            <pc:docMk/>
            <pc:sldMk cId="1740659956" sldId="316"/>
            <ac:spMk id="19" creationId="{375E0459-6403-40CD-989D-56A4407CA12E}"/>
          </ac:spMkLst>
        </pc:spChg>
        <pc:spChg chg="add del">
          <ac:chgData name="Martin Sverre Tvedt" userId="9c0a189c-cfdc-4f6e-a13a-6b80727ab183" providerId="ADAL" clId="{2442F1BD-69B0-403D-A8E5-5BF5367DAFD0}" dt="2024-02-08T08:36:20.727" v="85" actId="26606"/>
          <ac:spMkLst>
            <pc:docMk/>
            <pc:sldMk cId="1740659956" sldId="316"/>
            <ac:spMk id="20" creationId="{8786E597-2AE3-A10F-7AB8-1F462EA1FE6C}"/>
          </ac:spMkLst>
        </pc:spChg>
        <pc:grpChg chg="add del">
          <ac:chgData name="Martin Sverre Tvedt" userId="9c0a189c-cfdc-4f6e-a13a-6b80727ab183" providerId="ADAL" clId="{2442F1BD-69B0-403D-A8E5-5BF5367DAFD0}" dt="2024-02-08T08:36:11.877" v="83" actId="26606"/>
          <ac:grpSpMkLst>
            <pc:docMk/>
            <pc:sldMk cId="1740659956" sldId="316"/>
            <ac:grpSpMk id="10" creationId="{03C6F4E6-30A1-4F63-C8CC-028750B5AACD}"/>
          </ac:grpSpMkLst>
        </pc:grpChg>
        <pc:picChg chg="add mod">
          <ac:chgData name="Martin Sverre Tvedt" userId="9c0a189c-cfdc-4f6e-a13a-6b80727ab183" providerId="ADAL" clId="{2442F1BD-69B0-403D-A8E5-5BF5367DAFD0}" dt="2024-02-08T08:36:48.286" v="87" actId="14826"/>
          <ac:picMkLst>
            <pc:docMk/>
            <pc:sldMk cId="1740659956" sldId="316"/>
            <ac:picMk id="5" creationId="{30EC059B-A421-6BC0-4C2C-80596A4DC555}"/>
          </ac:picMkLst>
        </pc:picChg>
        <pc:picChg chg="add del">
          <ac:chgData name="Martin Sverre Tvedt" userId="9c0a189c-cfdc-4f6e-a13a-6b80727ab183" providerId="ADAL" clId="{2442F1BD-69B0-403D-A8E5-5BF5367DAFD0}" dt="2024-02-08T08:36:11.877" v="83" actId="26606"/>
          <ac:picMkLst>
            <pc:docMk/>
            <pc:sldMk cId="1740659956" sldId="316"/>
            <ac:picMk id="7" creationId="{C879C605-545B-1D2E-70B7-5C83B5650659}"/>
          </ac:picMkLst>
        </pc:picChg>
      </pc:sldChg>
      <pc:sldChg chg="new del">
        <pc:chgData name="Martin Sverre Tvedt" userId="9c0a189c-cfdc-4f6e-a13a-6b80727ab183" providerId="ADAL" clId="{2442F1BD-69B0-403D-A8E5-5BF5367DAFD0}" dt="2024-02-08T08:37:58.294" v="93" actId="47"/>
        <pc:sldMkLst>
          <pc:docMk/>
          <pc:sldMk cId="216508059" sldId="317"/>
        </pc:sldMkLst>
      </pc:sldChg>
      <pc:sldChg chg="new del">
        <pc:chgData name="Martin Sverre Tvedt" userId="9c0a189c-cfdc-4f6e-a13a-6b80727ab183" providerId="ADAL" clId="{2442F1BD-69B0-403D-A8E5-5BF5367DAFD0}" dt="2024-02-08T08:39:54.610" v="104" actId="47"/>
        <pc:sldMkLst>
          <pc:docMk/>
          <pc:sldMk cId="3100277121" sldId="317"/>
        </pc:sldMkLst>
      </pc:sldChg>
      <pc:sldChg chg="modSp del mod chgLayout">
        <pc:chgData name="Martin Sverre Tvedt" userId="9c0a189c-cfdc-4f6e-a13a-6b80727ab183" providerId="ADAL" clId="{2442F1BD-69B0-403D-A8E5-5BF5367DAFD0}" dt="2024-02-08T08:39:11.448" v="98" actId="47"/>
        <pc:sldMkLst>
          <pc:docMk/>
          <pc:sldMk cId="1591940635" sldId="319"/>
        </pc:sldMkLst>
        <pc:spChg chg="mod ord">
          <ac:chgData name="Martin Sverre Tvedt" userId="9c0a189c-cfdc-4f6e-a13a-6b80727ab183" providerId="ADAL" clId="{2442F1BD-69B0-403D-A8E5-5BF5367DAFD0}" dt="2024-02-08T08:39:00.979" v="97" actId="700"/>
          <ac:spMkLst>
            <pc:docMk/>
            <pc:sldMk cId="1591940635" sldId="319"/>
            <ac:spMk id="5" creationId="{18E0053D-77A4-0BF1-0F1D-525D22D0C7D5}"/>
          </ac:spMkLst>
        </pc:spChg>
        <pc:graphicFrameChg chg="mod ord modGraphic">
          <ac:chgData name="Martin Sverre Tvedt" userId="9c0a189c-cfdc-4f6e-a13a-6b80727ab183" providerId="ADAL" clId="{2442F1BD-69B0-403D-A8E5-5BF5367DAFD0}" dt="2024-02-08T08:39:00.979" v="97" actId="700"/>
          <ac:graphicFrameMkLst>
            <pc:docMk/>
            <pc:sldMk cId="1591940635" sldId="319"/>
            <ac:graphicFrameMk id="4" creationId="{85DBD1A3-4123-6992-96C2-31EF44AB2A92}"/>
          </ac:graphicFrameMkLst>
        </pc:graphicFrameChg>
      </pc:sldChg>
      <pc:sldChg chg="add del">
        <pc:chgData name="Martin Sverre Tvedt" userId="9c0a189c-cfdc-4f6e-a13a-6b80727ab183" providerId="ADAL" clId="{2442F1BD-69B0-403D-A8E5-5BF5367DAFD0}" dt="2024-02-08T08:38:44.321" v="95" actId="47"/>
        <pc:sldMkLst>
          <pc:docMk/>
          <pc:sldMk cId="1794895048" sldId="320"/>
        </pc:sldMkLst>
      </pc:sldChg>
      <pc:sldMasterChg chg="add del addSldLayout delSldLayout">
        <pc:chgData name="Martin Sverre Tvedt" userId="9c0a189c-cfdc-4f6e-a13a-6b80727ab183" providerId="ADAL" clId="{2442F1BD-69B0-403D-A8E5-5BF5367DAFD0}" dt="2024-02-08T08:41:43.047" v="123" actId="47"/>
        <pc:sldMasterMkLst>
          <pc:docMk/>
          <pc:sldMasterMk cId="1812616401" sldId="2147483660"/>
        </pc:sldMasterMkLst>
        <pc:sldLayoutChg chg="add del">
          <pc:chgData name="Martin Sverre Tvedt" userId="9c0a189c-cfdc-4f6e-a13a-6b80727ab183" providerId="ADAL" clId="{2442F1BD-69B0-403D-A8E5-5BF5367DAFD0}" dt="2024-02-08T08:41:43.047" v="123" actId="47"/>
          <pc:sldLayoutMkLst>
            <pc:docMk/>
            <pc:sldMasterMk cId="1812616401" sldId="2147483660"/>
            <pc:sldLayoutMk cId="1136932879" sldId="2147483661"/>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37975786" sldId="2147483662"/>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114477237" sldId="2147483663"/>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014859686" sldId="2147483664"/>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930381798" sldId="2147483665"/>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41817999" sldId="2147483666"/>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657317208" sldId="2147483667"/>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188738802" sldId="2147483668"/>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013121370" sldId="2147483669"/>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228301392" sldId="2147483670"/>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757779872" sldId="2147483671"/>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354579922" sldId="2147483672"/>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974301021" sldId="2147483673"/>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1260493511" sldId="2147483674"/>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23949730" sldId="2147483675"/>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528571385" sldId="2147483676"/>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92938318" sldId="2147483677"/>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765390557" sldId="2147483678"/>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100391204" sldId="2147483679"/>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1288916493" sldId="2147483680"/>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814450408" sldId="2147483681"/>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379655373" sldId="2147483682"/>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159082166" sldId="2147483683"/>
          </pc:sldLayoutMkLst>
        </pc:sldLayoutChg>
      </pc:sldMasterChg>
      <pc:sldMasterChg chg="del delSldLayout">
        <pc:chgData name="Martin Sverre Tvedt" userId="9c0a189c-cfdc-4f6e-a13a-6b80727ab183" providerId="ADAL" clId="{2442F1BD-69B0-403D-A8E5-5BF5367DAFD0}" dt="2024-02-08T08:39:11.448" v="98" actId="47"/>
        <pc:sldMasterMkLst>
          <pc:docMk/>
          <pc:sldMasterMk cId="3947398783" sldId="2147483684"/>
        </pc:sldMasterMkLst>
        <pc:sldLayoutChg chg="del">
          <pc:chgData name="Martin Sverre Tvedt" userId="9c0a189c-cfdc-4f6e-a13a-6b80727ab183" providerId="ADAL" clId="{2442F1BD-69B0-403D-A8E5-5BF5367DAFD0}" dt="2024-02-08T08:39:11.448" v="98" actId="47"/>
          <pc:sldLayoutMkLst>
            <pc:docMk/>
            <pc:sldMasterMk cId="3947398783" sldId="2147483684"/>
            <pc:sldLayoutMk cId="1207696877" sldId="2147483685"/>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938867249" sldId="2147483686"/>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4028981550" sldId="2147483687"/>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061164472" sldId="2147483688"/>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128344" sldId="2147483689"/>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70265153" sldId="2147483690"/>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1520877541" sldId="2147483691"/>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2827651547" sldId="2147483692"/>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566268624" sldId="2147483693"/>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4007242180" sldId="2147483694"/>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041606115" sldId="2147483695"/>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1670149606" sldId="2147483696"/>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637108027" sldId="2147483697"/>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1314449917" sldId="2147483698"/>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545948674" sldId="2147483699"/>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445328064" sldId="2147483700"/>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988802855" sldId="2147483701"/>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234981322" sldId="2147483702"/>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151657880" sldId="2147483703"/>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2095220174" sldId="21474837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443B1-2B92-4731-BD06-1FA9DB9BD957}" type="datetimeFigureOut">
              <a:rPr lang="nb-NO" smtClean="0"/>
              <a:t>08.02.2024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5DD92-EFA8-4D31-927F-F50CBB7B10E8}" type="slidenum">
              <a:rPr lang="nb-NO" smtClean="0"/>
              <a:t>‹#›</a:t>
            </a:fld>
            <a:endParaRPr lang="nb-NO"/>
          </a:p>
        </p:txBody>
      </p:sp>
    </p:spTree>
    <p:extLst>
      <p:ext uri="{BB962C8B-B14F-4D97-AF65-F5344CB8AC3E}">
        <p14:creationId xmlns:p14="http://schemas.microsoft.com/office/powerpoint/2010/main" val="168143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vdata.no/pro/#reference/lov/1987-06-12-56/%C2%A72-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lovdata.no/pro/#reference/lov/1987-06-12-56/%C2%A73-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dir.no/regelverk-og-tilsyn/skole-og-opplaring/ny-opplaringsl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a:t>
            </a:fld>
            <a:endParaRPr lang="nb-NO"/>
          </a:p>
        </p:txBody>
      </p:sp>
    </p:spTree>
    <p:extLst>
      <p:ext uri="{BB962C8B-B14F-4D97-AF65-F5344CB8AC3E}">
        <p14:creationId xmlns:p14="http://schemas.microsoft.com/office/powerpoint/2010/main" val="269179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Reglane</a:t>
            </a:r>
            <a:r>
              <a:rPr lang="nb-NO" dirty="0"/>
              <a:t> er samla i kapittel 10 i ny lov. </a:t>
            </a:r>
          </a:p>
          <a:p>
            <a:endParaRPr lang="nb-NO" dirty="0"/>
          </a:p>
          <a:p>
            <a:r>
              <a:rPr lang="nb-NO" dirty="0"/>
              <a:t>Dette er lovfesting og </a:t>
            </a:r>
            <a:r>
              <a:rPr lang="nb-NO" dirty="0" err="1"/>
              <a:t>vidareføring</a:t>
            </a:r>
            <a:r>
              <a:rPr lang="nb-NO" dirty="0"/>
              <a:t> av </a:t>
            </a:r>
            <a:r>
              <a:rPr lang="nb-NO" dirty="0" err="1"/>
              <a:t>allereie</a:t>
            </a:r>
            <a:r>
              <a:rPr lang="nb-NO" dirty="0"/>
              <a:t> </a:t>
            </a:r>
            <a:r>
              <a:rPr lang="nb-NO" dirty="0" err="1"/>
              <a:t>gjeldande</a:t>
            </a:r>
            <a:r>
              <a:rPr lang="nb-NO" dirty="0"/>
              <a:t> </a:t>
            </a:r>
            <a:r>
              <a:rPr lang="nb-NO" dirty="0" err="1"/>
              <a:t>reglar</a:t>
            </a:r>
            <a:r>
              <a:rPr lang="nb-NO" dirty="0"/>
              <a:t> som går fram av blant anna barnekonvensjonen og Grunnlova.</a:t>
            </a:r>
          </a:p>
          <a:p>
            <a:endParaRPr lang="nb-NO" dirty="0"/>
          </a:p>
          <a:p>
            <a:r>
              <a:rPr lang="nb-NO" b="1" dirty="0"/>
              <a:t>Det beste for eleven</a:t>
            </a:r>
            <a:endParaRPr lang="nb-NO" b="0" dirty="0"/>
          </a:p>
          <a:p>
            <a:r>
              <a:rPr lang="nb-NO" b="0" i="0" dirty="0">
                <a:solidFill>
                  <a:srgbClr val="303030"/>
                </a:solidFill>
                <a:effectLst/>
                <a:latin typeface="Roboto" panose="02000000000000000000" pitchFamily="2" charset="0"/>
              </a:rPr>
              <a:t>Det er tatt inn i lova at kva som er det beste for eleven,  skal </a:t>
            </a:r>
            <a:r>
              <a:rPr lang="nb-NO" b="0" i="0" dirty="0" err="1">
                <a:solidFill>
                  <a:srgbClr val="303030"/>
                </a:solidFill>
                <a:effectLst/>
                <a:latin typeface="Roboto" panose="02000000000000000000" pitchFamily="2" charset="0"/>
              </a:rPr>
              <a:t>vere</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grunnleggjande</a:t>
            </a:r>
            <a:r>
              <a:rPr lang="nb-NO" b="0" i="0" dirty="0">
                <a:solidFill>
                  <a:srgbClr val="303030"/>
                </a:solidFill>
                <a:effectLst/>
                <a:latin typeface="Roboto" panose="02000000000000000000" pitchFamily="2" charset="0"/>
              </a:rPr>
              <a:t> omsyn ved </a:t>
            </a:r>
            <a:r>
              <a:rPr lang="nb-NO" b="0" i="0" dirty="0" err="1">
                <a:solidFill>
                  <a:srgbClr val="303030"/>
                </a:solidFill>
                <a:effectLst/>
                <a:latin typeface="Roboto" panose="02000000000000000000" pitchFamily="2" charset="0"/>
              </a:rPr>
              <a:t>handlingar</a:t>
            </a:r>
            <a:r>
              <a:rPr lang="nb-NO" b="0" i="0" dirty="0">
                <a:solidFill>
                  <a:srgbClr val="303030"/>
                </a:solidFill>
                <a:effectLst/>
                <a:latin typeface="Roboto" panose="02000000000000000000" pitchFamily="2" charset="0"/>
              </a:rPr>
              <a:t> og avgjerder som gjeld </a:t>
            </a:r>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Dette må </a:t>
            </a:r>
            <a:r>
              <a:rPr lang="nb-NO" b="0" i="0" dirty="0" err="1">
                <a:solidFill>
                  <a:srgbClr val="303030"/>
                </a:solidFill>
                <a:effectLst/>
                <a:latin typeface="Roboto" panose="02000000000000000000" pitchFamily="2" charset="0"/>
              </a:rPr>
              <a:t>sjåast</a:t>
            </a:r>
            <a:r>
              <a:rPr lang="nb-NO" b="0" i="0" dirty="0">
                <a:solidFill>
                  <a:srgbClr val="303030"/>
                </a:solidFill>
                <a:effectLst/>
                <a:latin typeface="Roboto" panose="02000000000000000000" pitchFamily="2" charset="0"/>
              </a:rPr>
              <a:t> i </a:t>
            </a:r>
            <a:r>
              <a:rPr lang="nb-NO" b="0" i="0" dirty="0" err="1">
                <a:solidFill>
                  <a:srgbClr val="303030"/>
                </a:solidFill>
                <a:effectLst/>
                <a:latin typeface="Roboto" panose="02000000000000000000" pitchFamily="2" charset="0"/>
              </a:rPr>
              <a:t>samanheng</a:t>
            </a:r>
            <a:r>
              <a:rPr lang="nb-NO" b="0" i="0" dirty="0">
                <a:solidFill>
                  <a:srgbClr val="303030"/>
                </a:solidFill>
                <a:effectLst/>
                <a:latin typeface="Roboto" panose="02000000000000000000" pitchFamily="2" charset="0"/>
              </a:rPr>
              <a:t> med </a:t>
            </a:r>
            <a:r>
              <a:rPr lang="nb-NO" b="0" i="0" dirty="0" err="1">
                <a:solidFill>
                  <a:srgbClr val="303030"/>
                </a:solidFill>
                <a:effectLst/>
                <a:latin typeface="Roboto" panose="02000000000000000000" pitchFamily="2" charset="0"/>
              </a:rPr>
              <a:t>reglane</a:t>
            </a:r>
            <a:r>
              <a:rPr lang="nb-NO" b="0" i="0" dirty="0">
                <a:solidFill>
                  <a:srgbClr val="303030"/>
                </a:solidFill>
                <a:effectLst/>
                <a:latin typeface="Roboto" panose="02000000000000000000" pitchFamily="2" charset="0"/>
              </a:rPr>
              <a:t> i Grunnlova § 104 andre ledd og barnekonvensjonen artikkel 3. Det beste for eleven står i ny lov § 10-1.</a:t>
            </a:r>
          </a:p>
          <a:p>
            <a:endParaRPr lang="nb-NO" b="0" i="0" dirty="0">
              <a:solidFill>
                <a:srgbClr val="303030"/>
              </a:solidFill>
              <a:effectLst/>
              <a:latin typeface="Roboto" panose="02000000000000000000" pitchFamily="2" charset="0"/>
            </a:endParaRPr>
          </a:p>
          <a:p>
            <a:r>
              <a:rPr lang="nb-NO" b="1" i="0" dirty="0">
                <a:solidFill>
                  <a:srgbClr val="303030"/>
                </a:solidFill>
                <a:effectLst/>
                <a:latin typeface="Roboto" panose="02000000000000000000" pitchFamily="2" charset="0"/>
              </a:rPr>
              <a:t>Retten til </a:t>
            </a:r>
            <a:r>
              <a:rPr lang="nb-NO" b="1" i="0" dirty="0" err="1">
                <a:solidFill>
                  <a:srgbClr val="303030"/>
                </a:solidFill>
                <a:effectLst/>
                <a:latin typeface="Roboto" panose="02000000000000000000" pitchFamily="2" charset="0"/>
              </a:rPr>
              <a:t>medverknad</a:t>
            </a:r>
            <a:endParaRPr lang="nb-NO" b="1" i="0" dirty="0">
              <a:solidFill>
                <a:srgbClr val="303030"/>
              </a:solidFill>
              <a:effectLst/>
              <a:latin typeface="Roboto" panose="02000000000000000000" pitchFamily="2" charset="0"/>
            </a:endParaRPr>
          </a:p>
          <a:p>
            <a:r>
              <a:rPr lang="nb-NO" b="0" i="0" dirty="0">
                <a:solidFill>
                  <a:srgbClr val="303030"/>
                </a:solidFill>
                <a:effectLst/>
                <a:latin typeface="Roboto" panose="02000000000000000000" pitchFamily="2" charset="0"/>
              </a:rPr>
              <a:t>Det er tatt inn at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har rett til å </a:t>
            </a:r>
            <a:r>
              <a:rPr lang="nb-NO" b="0" i="0" dirty="0" err="1">
                <a:solidFill>
                  <a:srgbClr val="303030"/>
                </a:solidFill>
                <a:effectLst/>
                <a:latin typeface="Roboto" panose="02000000000000000000" pitchFamily="2" charset="0"/>
              </a:rPr>
              <a:t>medverke</a:t>
            </a:r>
            <a:r>
              <a:rPr lang="nb-NO" b="0" i="0" dirty="0">
                <a:solidFill>
                  <a:srgbClr val="303030"/>
                </a:solidFill>
                <a:effectLst/>
                <a:latin typeface="Roboto" panose="02000000000000000000" pitchFamily="2" charset="0"/>
              </a:rPr>
              <a:t> i alt som gjeld </a:t>
            </a:r>
            <a:r>
              <a:rPr lang="nb-NO" b="0" i="0" dirty="0" err="1">
                <a:solidFill>
                  <a:srgbClr val="303030"/>
                </a:solidFill>
                <a:effectLst/>
                <a:latin typeface="Roboto" panose="02000000000000000000" pitchFamily="2" charset="0"/>
              </a:rPr>
              <a:t>dei</a:t>
            </a:r>
            <a:r>
              <a:rPr lang="nb-NO" b="0" i="0" dirty="0">
                <a:solidFill>
                  <a:srgbClr val="303030"/>
                </a:solidFill>
                <a:effectLst/>
                <a:latin typeface="Roboto" panose="02000000000000000000" pitchFamily="2" charset="0"/>
              </a:rPr>
              <a:t> sjølve etter lova, og at </a:t>
            </a:r>
            <a:r>
              <a:rPr lang="nb-NO" b="0" i="0" dirty="0" err="1">
                <a:solidFill>
                  <a:srgbClr val="303030"/>
                </a:solidFill>
                <a:effectLst/>
                <a:latin typeface="Roboto" panose="02000000000000000000" pitchFamily="2" charset="0"/>
              </a:rPr>
              <a:t>dei</a:t>
            </a:r>
            <a:r>
              <a:rPr lang="nb-NO" b="0" i="0" dirty="0">
                <a:solidFill>
                  <a:srgbClr val="303030"/>
                </a:solidFill>
                <a:effectLst/>
                <a:latin typeface="Roboto" panose="02000000000000000000" pitchFamily="2" charset="0"/>
              </a:rPr>
              <a:t> har rett til å ytre </a:t>
            </a:r>
            <a:r>
              <a:rPr lang="nb-NO" b="0" i="0" dirty="0" err="1">
                <a:solidFill>
                  <a:srgbClr val="303030"/>
                </a:solidFill>
                <a:effectLst/>
                <a:latin typeface="Roboto" panose="02000000000000000000" pitchFamily="2" charset="0"/>
              </a:rPr>
              <a:t>meiningane</a:t>
            </a:r>
            <a:r>
              <a:rPr lang="nb-NO" b="0" i="0" dirty="0">
                <a:solidFill>
                  <a:srgbClr val="303030"/>
                </a:solidFill>
                <a:effectLst/>
                <a:latin typeface="Roboto" panose="02000000000000000000" pitchFamily="2" charset="0"/>
              </a:rPr>
              <a:t> sine fritt. Det står også at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skal bli </a:t>
            </a:r>
            <a:r>
              <a:rPr lang="nb-NO" b="0" i="0" dirty="0" err="1">
                <a:solidFill>
                  <a:srgbClr val="303030"/>
                </a:solidFill>
                <a:effectLst/>
                <a:latin typeface="Roboto" panose="02000000000000000000" pitchFamily="2" charset="0"/>
              </a:rPr>
              <a:t>høyrde</a:t>
            </a:r>
            <a:r>
              <a:rPr lang="nb-NO" b="0" i="0" dirty="0">
                <a:solidFill>
                  <a:srgbClr val="303030"/>
                </a:solidFill>
                <a:effectLst/>
                <a:latin typeface="Roboto" panose="02000000000000000000" pitchFamily="2" charset="0"/>
              </a:rPr>
              <a:t> og at </a:t>
            </a:r>
            <a:r>
              <a:rPr lang="nb-NO" b="0" i="0" dirty="0" err="1">
                <a:solidFill>
                  <a:srgbClr val="303030"/>
                </a:solidFill>
                <a:effectLst/>
                <a:latin typeface="Roboto" panose="02000000000000000000" pitchFamily="2" charset="0"/>
              </a:rPr>
              <a:t>meiningane</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deira</a:t>
            </a:r>
            <a:r>
              <a:rPr lang="nb-NO" b="0" i="0" dirty="0">
                <a:solidFill>
                  <a:srgbClr val="303030"/>
                </a:solidFill>
                <a:effectLst/>
                <a:latin typeface="Roboto" panose="02000000000000000000" pitchFamily="2" charset="0"/>
              </a:rPr>
              <a:t> skal </a:t>
            </a:r>
            <a:r>
              <a:rPr lang="nb-NO" b="0" i="0" dirty="0" err="1">
                <a:solidFill>
                  <a:srgbClr val="303030"/>
                </a:solidFill>
                <a:effectLst/>
                <a:latin typeface="Roboto" panose="02000000000000000000" pitchFamily="2" charset="0"/>
              </a:rPr>
              <a:t>leggjast</a:t>
            </a:r>
            <a:r>
              <a:rPr lang="nb-NO" b="0" i="0" dirty="0">
                <a:solidFill>
                  <a:srgbClr val="303030"/>
                </a:solidFill>
                <a:effectLst/>
                <a:latin typeface="Roboto" panose="02000000000000000000" pitchFamily="2" charset="0"/>
              </a:rPr>
              <a:t> vekt på etter alder og </a:t>
            </a:r>
            <a:r>
              <a:rPr lang="nb-NO" b="0" i="0" dirty="0" err="1">
                <a:solidFill>
                  <a:srgbClr val="303030"/>
                </a:solidFill>
                <a:effectLst/>
                <a:latin typeface="Roboto" panose="02000000000000000000" pitchFamily="2" charset="0"/>
              </a:rPr>
              <a:t>modnad</a:t>
            </a:r>
            <a:r>
              <a:rPr lang="nb-NO" b="0" i="0" dirty="0">
                <a:solidFill>
                  <a:srgbClr val="303030"/>
                </a:solidFill>
                <a:effectLst/>
                <a:latin typeface="Roboto" panose="02000000000000000000" pitchFamily="2" charset="0"/>
              </a:rPr>
              <a:t>. Dette må </a:t>
            </a:r>
            <a:r>
              <a:rPr lang="nb-NO" b="0" i="0" dirty="0" err="1">
                <a:solidFill>
                  <a:srgbClr val="303030"/>
                </a:solidFill>
                <a:effectLst/>
                <a:latin typeface="Roboto" panose="02000000000000000000" pitchFamily="2" charset="0"/>
              </a:rPr>
              <a:t>sjåast</a:t>
            </a:r>
            <a:r>
              <a:rPr lang="nb-NO" b="0" i="0" dirty="0">
                <a:solidFill>
                  <a:srgbClr val="303030"/>
                </a:solidFill>
                <a:effectLst/>
                <a:latin typeface="Roboto" panose="02000000000000000000" pitchFamily="2" charset="0"/>
              </a:rPr>
              <a:t> i </a:t>
            </a:r>
            <a:r>
              <a:rPr lang="nb-NO" b="0" i="0" dirty="0" err="1">
                <a:solidFill>
                  <a:srgbClr val="303030"/>
                </a:solidFill>
                <a:effectLst/>
                <a:latin typeface="Roboto" panose="02000000000000000000" pitchFamily="2" charset="0"/>
              </a:rPr>
              <a:t>samanheng</a:t>
            </a:r>
            <a:r>
              <a:rPr lang="nb-NO" b="0" i="0" dirty="0">
                <a:solidFill>
                  <a:srgbClr val="303030"/>
                </a:solidFill>
                <a:effectLst/>
                <a:latin typeface="Roboto" panose="02000000000000000000" pitchFamily="2" charset="0"/>
              </a:rPr>
              <a:t> med </a:t>
            </a:r>
            <a:r>
              <a:rPr lang="nb-NO" b="0" i="0" dirty="0" err="1">
                <a:solidFill>
                  <a:srgbClr val="303030"/>
                </a:solidFill>
                <a:effectLst/>
                <a:latin typeface="Roboto" panose="02000000000000000000" pitchFamily="2" charset="0"/>
              </a:rPr>
              <a:t>reglane</a:t>
            </a:r>
            <a:r>
              <a:rPr lang="nb-NO" b="0" i="0" dirty="0">
                <a:solidFill>
                  <a:srgbClr val="303030"/>
                </a:solidFill>
                <a:effectLst/>
                <a:latin typeface="Roboto" panose="02000000000000000000" pitchFamily="2" charset="0"/>
              </a:rPr>
              <a:t> i Grunnlova §§ 100 og 104 og barnekonvensjonen artikkel 12.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sin rett til </a:t>
            </a:r>
            <a:r>
              <a:rPr lang="nb-NO" b="0" i="0" dirty="0" err="1">
                <a:solidFill>
                  <a:srgbClr val="303030"/>
                </a:solidFill>
                <a:effectLst/>
                <a:latin typeface="Roboto" panose="02000000000000000000" pitchFamily="2" charset="0"/>
              </a:rPr>
              <a:t>medverknad</a:t>
            </a:r>
            <a:r>
              <a:rPr lang="nb-NO" b="0" i="0" dirty="0">
                <a:solidFill>
                  <a:srgbClr val="303030"/>
                </a:solidFill>
                <a:effectLst/>
                <a:latin typeface="Roboto" panose="02000000000000000000" pitchFamily="2" charset="0"/>
              </a:rPr>
              <a:t> er tatt inn i ny lov § 10-2.</a:t>
            </a:r>
          </a:p>
          <a:p>
            <a:endParaRPr lang="nb-NO" b="0" i="0" dirty="0">
              <a:solidFill>
                <a:srgbClr val="303030"/>
              </a:solidFill>
              <a:effectLst/>
              <a:latin typeface="Roboto" panose="02000000000000000000" pitchFamily="2" charset="0"/>
            </a:endParaRPr>
          </a:p>
          <a:p>
            <a:r>
              <a:rPr lang="nb-NO" b="1" i="0" dirty="0">
                <a:solidFill>
                  <a:srgbClr val="303030"/>
                </a:solidFill>
                <a:effectLst/>
                <a:latin typeface="Roboto" panose="02000000000000000000" pitchFamily="2" charset="0"/>
              </a:rPr>
              <a:t>Skoledemokrati</a:t>
            </a:r>
            <a:endParaRPr lang="nb-NO" b="0" i="0" dirty="0">
              <a:solidFill>
                <a:srgbClr val="303030"/>
              </a:solidFill>
              <a:effectLst/>
              <a:latin typeface="Roboto" panose="02000000000000000000" pitchFamily="2" charset="0"/>
            </a:endParaRPr>
          </a:p>
          <a:p>
            <a:pPr algn="l"/>
            <a:r>
              <a:rPr lang="nb-NO" b="0" i="0" dirty="0">
                <a:solidFill>
                  <a:srgbClr val="303030"/>
                </a:solidFill>
                <a:effectLst/>
                <a:latin typeface="Roboto" panose="02000000000000000000" pitchFamily="2" charset="0"/>
              </a:rPr>
              <a:t>Retten til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skoledemokrati for </a:t>
            </a:r>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og foreldre er tatt inn i lova, og står i ny lov § 10-4. Det </a:t>
            </a:r>
            <a:r>
              <a:rPr lang="nb-NO" b="0" i="0" dirty="0" err="1">
                <a:solidFill>
                  <a:srgbClr val="303030"/>
                </a:solidFill>
                <a:effectLst/>
                <a:latin typeface="Roboto" panose="02000000000000000000" pitchFamily="2" charset="0"/>
              </a:rPr>
              <a:t>inneber</a:t>
            </a:r>
            <a:r>
              <a:rPr lang="nb-NO" b="0" i="0" dirty="0">
                <a:solidFill>
                  <a:srgbClr val="303030"/>
                </a:solidFill>
                <a:effectLst/>
                <a:latin typeface="Roboto" panose="02000000000000000000" pitchFamily="2" charset="0"/>
              </a:rPr>
              <a:t> at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og foreldra skal </a:t>
            </a:r>
            <a:r>
              <a:rPr lang="nb-NO" b="0" i="0" dirty="0" err="1">
                <a:solidFill>
                  <a:srgbClr val="303030"/>
                </a:solidFill>
                <a:effectLst/>
                <a:latin typeface="Roboto" panose="02000000000000000000" pitchFamily="2" charset="0"/>
              </a:rPr>
              <a:t>involverast</a:t>
            </a:r>
            <a:r>
              <a:rPr lang="nb-NO" b="0" i="0" dirty="0">
                <a:solidFill>
                  <a:srgbClr val="303030"/>
                </a:solidFill>
                <a:effectLst/>
                <a:latin typeface="Roboto" panose="02000000000000000000" pitchFamily="2" charset="0"/>
              </a:rPr>
              <a:t> i planlegging, gjennomføring og vurdering av </a:t>
            </a:r>
            <a:r>
              <a:rPr lang="nb-NO" b="0" i="0" dirty="0" err="1">
                <a:solidFill>
                  <a:srgbClr val="303030"/>
                </a:solidFill>
                <a:effectLst/>
                <a:latin typeface="Roboto" panose="02000000000000000000" pitchFamily="2" charset="0"/>
              </a:rPr>
              <a:t>skoleverksemda</a:t>
            </a:r>
            <a:r>
              <a:rPr lang="nb-NO" b="0" i="0" dirty="0">
                <a:solidFill>
                  <a:srgbClr val="303030"/>
                </a:solidFill>
                <a:effectLst/>
                <a:latin typeface="Roboto" panose="02000000000000000000" pitchFamily="2" charset="0"/>
              </a:rPr>
              <a:t>. E</a:t>
            </a:r>
            <a:r>
              <a:rPr lang="nn-NO" b="0" i="0" dirty="0" err="1">
                <a:solidFill>
                  <a:srgbClr val="333333"/>
                </a:solidFill>
                <a:effectLst/>
                <a:latin typeface="Helvetica Neue"/>
              </a:rPr>
              <a:t>levane</a:t>
            </a:r>
            <a:r>
              <a:rPr lang="nn-NO" b="0" i="0" dirty="0">
                <a:solidFill>
                  <a:srgbClr val="333333"/>
                </a:solidFill>
                <a:effectLst/>
                <a:latin typeface="Helvetica Neue"/>
              </a:rPr>
              <a:t> og forelda skal blant anna medverke i arbeidet med skolemiljø og kvalitetsutvikling av opplæringa samt med å fastsetje skolereglar. Kommunane og fylkeskommunane må også sørgje for at elevane og foreldra blir involverte i andre ting som er viktige for dei, som organisering av skoledemokratiet. For at elevane skal kunne delta må deltakinga vere tilpassa alderen på elevane. Kravet omfattar ikkje foreldra til myndige. Skolen må vere aktiv, og rettleie og støtte elevane i arbeidet med elevdemokrati. </a:t>
            </a:r>
          </a:p>
          <a:p>
            <a:pPr algn="l"/>
            <a:endParaRPr lang="nn-NO" b="0" i="0" dirty="0">
              <a:solidFill>
                <a:srgbClr val="333333"/>
              </a:solidFill>
              <a:effectLst/>
              <a:latin typeface="Helvetica Neue"/>
            </a:endParaRPr>
          </a:p>
          <a:p>
            <a:pPr algn="l"/>
            <a:r>
              <a:rPr lang="nb-NO" b="1" i="0" dirty="0">
                <a:solidFill>
                  <a:srgbClr val="303030"/>
                </a:solidFill>
                <a:effectLst/>
                <a:latin typeface="Roboto" panose="02000000000000000000" pitchFamily="2" charset="0"/>
              </a:rPr>
              <a:t>Organisering av skoledemokratiet</a:t>
            </a:r>
          </a:p>
          <a:p>
            <a:pPr algn="l"/>
            <a:r>
              <a:rPr lang="nb-NO" b="0" i="0" dirty="0">
                <a:solidFill>
                  <a:srgbClr val="303030"/>
                </a:solidFill>
                <a:effectLst/>
                <a:latin typeface="Roboto" panose="02000000000000000000" pitchFamily="2" charset="0"/>
              </a:rPr>
              <a:t>Det er </a:t>
            </a:r>
            <a:r>
              <a:rPr lang="nb-NO" b="0" i="0" dirty="0" err="1">
                <a:solidFill>
                  <a:srgbClr val="303030"/>
                </a:solidFill>
                <a:effectLst/>
                <a:latin typeface="Roboto" panose="02000000000000000000" pitchFamily="2" charset="0"/>
              </a:rPr>
              <a:t>vidareført</a:t>
            </a:r>
            <a:r>
              <a:rPr lang="nb-NO" b="0" i="0" dirty="0">
                <a:solidFill>
                  <a:srgbClr val="303030"/>
                </a:solidFill>
                <a:effectLst/>
                <a:latin typeface="Roboto" panose="02000000000000000000" pitchFamily="2" charset="0"/>
              </a:rPr>
              <a:t> i lova at </a:t>
            </a:r>
            <a:r>
              <a:rPr lang="nb-NO" b="0" i="0" dirty="0" err="1">
                <a:solidFill>
                  <a:srgbClr val="303030"/>
                </a:solidFill>
                <a:effectLst/>
                <a:latin typeface="Roboto" panose="02000000000000000000" pitchFamily="2" charset="0"/>
              </a:rPr>
              <a:t>skolane</a:t>
            </a:r>
            <a:r>
              <a:rPr lang="nb-NO" b="0" i="0" dirty="0">
                <a:solidFill>
                  <a:srgbClr val="303030"/>
                </a:solidFill>
                <a:effectLst/>
                <a:latin typeface="Roboto" panose="02000000000000000000" pitchFamily="2" charset="0"/>
              </a:rPr>
              <a:t> skal ha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elevråd, men det står også at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kan </a:t>
            </a:r>
            <a:r>
              <a:rPr lang="nb-NO" b="0" i="0" dirty="0" err="1">
                <a:solidFill>
                  <a:srgbClr val="303030"/>
                </a:solidFill>
                <a:effectLst/>
                <a:latin typeface="Roboto" panose="02000000000000000000" pitchFamily="2" charset="0"/>
              </a:rPr>
              <a:t>velje</a:t>
            </a:r>
            <a:r>
              <a:rPr lang="nb-NO" b="0" i="0" dirty="0">
                <a:solidFill>
                  <a:srgbClr val="303030"/>
                </a:solidFill>
                <a:effectLst/>
                <a:latin typeface="Roboto" panose="02000000000000000000" pitchFamily="2" charset="0"/>
              </a:rPr>
              <a:t> å organisere seg på </a:t>
            </a:r>
            <a:r>
              <a:rPr lang="nb-NO" b="0" i="0" dirty="0" err="1">
                <a:solidFill>
                  <a:srgbClr val="303030"/>
                </a:solidFill>
                <a:effectLst/>
                <a:latin typeface="Roboto" panose="02000000000000000000" pitchFamily="2" charset="0"/>
              </a:rPr>
              <a:t>ein</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annan</a:t>
            </a:r>
            <a:r>
              <a:rPr lang="nb-NO" b="0" i="0" dirty="0">
                <a:solidFill>
                  <a:srgbClr val="303030"/>
                </a:solidFill>
                <a:effectLst/>
                <a:latin typeface="Roboto" panose="02000000000000000000" pitchFamily="2" charset="0"/>
              </a:rPr>
              <a:t> måte. Dette står i ny lov § 10-5. Her står det også at </a:t>
            </a:r>
            <a:r>
              <a:rPr lang="nb-NO" b="0" i="0" dirty="0" err="1">
                <a:solidFill>
                  <a:srgbClr val="303030"/>
                </a:solidFill>
                <a:effectLst/>
                <a:latin typeface="Roboto" panose="02000000000000000000" pitchFamily="2" charset="0"/>
              </a:rPr>
              <a:t>grunnskolar</a:t>
            </a:r>
            <a:r>
              <a:rPr lang="nb-NO" b="0" i="0" dirty="0">
                <a:solidFill>
                  <a:srgbClr val="303030"/>
                </a:solidFill>
                <a:effectLst/>
                <a:latin typeface="Roboto" panose="02000000000000000000" pitchFamily="2" charset="0"/>
              </a:rPr>
              <a:t> skal ha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arbeidsutval</a:t>
            </a:r>
            <a:r>
              <a:rPr lang="nb-NO" b="0" i="0" dirty="0">
                <a:solidFill>
                  <a:srgbClr val="303030"/>
                </a:solidFill>
                <a:effectLst/>
                <a:latin typeface="Roboto" panose="02000000000000000000" pitchFamily="2" charset="0"/>
              </a:rPr>
              <a:t> som er valt av foreldra, men at foreldra kan </a:t>
            </a:r>
            <a:r>
              <a:rPr lang="nb-NO" b="0" i="0" dirty="0" err="1">
                <a:solidFill>
                  <a:srgbClr val="303030"/>
                </a:solidFill>
                <a:effectLst/>
                <a:latin typeface="Roboto" panose="02000000000000000000" pitchFamily="2" charset="0"/>
              </a:rPr>
              <a:t>velje</a:t>
            </a:r>
            <a:r>
              <a:rPr lang="nb-NO" b="0" i="0" dirty="0">
                <a:solidFill>
                  <a:srgbClr val="303030"/>
                </a:solidFill>
                <a:effectLst/>
                <a:latin typeface="Roboto" panose="02000000000000000000" pitchFamily="2" charset="0"/>
              </a:rPr>
              <a:t> å organisere seg på </a:t>
            </a:r>
            <a:r>
              <a:rPr lang="nb-NO" b="0" i="0" dirty="0" err="1">
                <a:solidFill>
                  <a:srgbClr val="303030"/>
                </a:solidFill>
                <a:effectLst/>
                <a:latin typeface="Roboto" panose="02000000000000000000" pitchFamily="2" charset="0"/>
              </a:rPr>
              <a:t>annan</a:t>
            </a:r>
            <a:r>
              <a:rPr lang="nb-NO" b="0" i="0" dirty="0">
                <a:solidFill>
                  <a:srgbClr val="303030"/>
                </a:solidFill>
                <a:effectLst/>
                <a:latin typeface="Roboto" panose="02000000000000000000" pitchFamily="2" charset="0"/>
              </a:rPr>
              <a:t> måte. Det står også om andre brukarorgan. Korleis organiseringa av skoledemokratiet skal </a:t>
            </a:r>
            <a:r>
              <a:rPr lang="nb-NO" b="0" i="0" dirty="0" err="1">
                <a:solidFill>
                  <a:srgbClr val="303030"/>
                </a:solidFill>
                <a:effectLst/>
                <a:latin typeface="Roboto" panose="02000000000000000000" pitchFamily="2" charset="0"/>
              </a:rPr>
              <a:t>vere</a:t>
            </a:r>
            <a:r>
              <a:rPr lang="nb-NO" b="0" i="0" dirty="0">
                <a:solidFill>
                  <a:srgbClr val="303030"/>
                </a:solidFill>
                <a:effectLst/>
                <a:latin typeface="Roboto" panose="02000000000000000000" pitchFamily="2" charset="0"/>
              </a:rPr>
              <a:t>, skal gå fram av </a:t>
            </a:r>
            <a:r>
              <a:rPr lang="nb-NO" b="0" i="0" dirty="0" err="1">
                <a:solidFill>
                  <a:srgbClr val="303030"/>
                </a:solidFill>
                <a:effectLst/>
                <a:latin typeface="Roboto" panose="02000000000000000000" pitchFamily="2" charset="0"/>
              </a:rPr>
              <a:t>skolereglane</a:t>
            </a:r>
            <a:r>
              <a:rPr lang="nb-NO" b="0" i="0" dirty="0">
                <a:solidFill>
                  <a:srgbClr val="303030"/>
                </a:solidFill>
                <a:effectLst/>
                <a:latin typeface="Roboto" panose="02000000000000000000" pitchFamily="2" charset="0"/>
              </a:rPr>
              <a:t>, jf. ny § 10-7.</a:t>
            </a:r>
            <a:endParaRPr lang="nb-NO" b="1"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11</a:t>
            </a:fld>
            <a:endParaRPr lang="nb-NO"/>
          </a:p>
        </p:txBody>
      </p:sp>
    </p:spTree>
    <p:extLst>
      <p:ext uri="{BB962C8B-B14F-4D97-AF65-F5344CB8AC3E}">
        <p14:creationId xmlns:p14="http://schemas.microsoft.com/office/powerpoint/2010/main" val="23594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Oppfølging av </a:t>
            </a:r>
            <a:r>
              <a:rPr lang="nb-NO" b="1" dirty="0" err="1"/>
              <a:t>fråvær</a:t>
            </a: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Det er </a:t>
            </a:r>
            <a:r>
              <a:rPr lang="nb-NO" b="0" dirty="0" err="1"/>
              <a:t>no</a:t>
            </a:r>
            <a:r>
              <a:rPr lang="nb-NO" b="0" dirty="0"/>
              <a:t> lovfesta  ei </a:t>
            </a:r>
            <a:r>
              <a:rPr lang="nn-NO" dirty="0"/>
              <a:t>plikt for kommunen og fylkeskommunen til å følgje opp elevar som har </a:t>
            </a:r>
            <a:r>
              <a:rPr lang="nb-NO" noProof="0" dirty="0" err="1"/>
              <a:t>fråvær</a:t>
            </a:r>
            <a:r>
              <a:rPr lang="nb-NO" noProof="0" dirty="0"/>
              <a:t> </a:t>
            </a:r>
            <a:r>
              <a:rPr lang="nb-NO" noProof="0" dirty="0" err="1"/>
              <a:t>frå</a:t>
            </a:r>
            <a:r>
              <a:rPr lang="nb-NO" noProof="0" dirty="0"/>
              <a:t> opplæringa</a:t>
            </a:r>
            <a:r>
              <a:rPr lang="nn-NO" dirty="0"/>
              <a:t>, jf. ny opplæringslov § 10-6. Formålet </a:t>
            </a:r>
            <a:r>
              <a:rPr lang="nb-NO" noProof="0" dirty="0"/>
              <a:t>med lovfestinga </a:t>
            </a:r>
            <a:r>
              <a:rPr lang="nn-NO" dirty="0"/>
              <a:t>er å oppnå meir nærvær i skolen og førebyggje at elevar </a:t>
            </a:r>
            <a:r>
              <a:rPr lang="nb-NO" noProof="0" dirty="0" err="1"/>
              <a:t>utviklar</a:t>
            </a:r>
            <a:r>
              <a:rPr lang="nb-NO" noProof="0" dirty="0"/>
              <a:t> </a:t>
            </a:r>
            <a:r>
              <a:rPr lang="nb-NO" noProof="0" dirty="0" err="1"/>
              <a:t>urovekkjande</a:t>
            </a:r>
            <a:r>
              <a:rPr lang="nb-NO" noProof="0" dirty="0"/>
              <a:t> </a:t>
            </a:r>
            <a:r>
              <a:rPr lang="nn-NO" dirty="0"/>
              <a:t>eller </a:t>
            </a:r>
            <a:r>
              <a:rPr lang="nb-NO" noProof="0" dirty="0"/>
              <a:t>høgt </a:t>
            </a:r>
            <a:r>
              <a:rPr lang="nb-NO" noProof="0" dirty="0" err="1"/>
              <a:t>fråvær</a:t>
            </a:r>
            <a:r>
              <a:rPr lang="nn-NO" dirty="0"/>
              <a:t>, gjennom på eit </a:t>
            </a:r>
            <a:r>
              <a:rPr lang="nb-NO" noProof="0" dirty="0" err="1"/>
              <a:t>tidleg</a:t>
            </a:r>
            <a:r>
              <a:rPr lang="nb-NO" noProof="0" dirty="0"/>
              <a:t> </a:t>
            </a:r>
            <a:r>
              <a:rPr lang="nn-NO" dirty="0"/>
              <a:t>stadium å </a:t>
            </a:r>
            <a:r>
              <a:rPr lang="nb-NO" noProof="0" dirty="0" err="1"/>
              <a:t>avdekkje</a:t>
            </a:r>
            <a:r>
              <a:rPr lang="nb-NO" noProof="0" dirty="0"/>
              <a:t> årsaka </a:t>
            </a:r>
            <a:r>
              <a:rPr lang="nn-NO" dirty="0"/>
              <a:t>til og følgje </a:t>
            </a:r>
            <a:r>
              <a:rPr lang="nb-NO" noProof="0" dirty="0"/>
              <a:t>opp </a:t>
            </a:r>
            <a:r>
              <a:rPr lang="nb-NO" noProof="0" dirty="0" err="1"/>
              <a:t>fråværet</a:t>
            </a:r>
            <a:r>
              <a:rPr lang="nn-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i="0" dirty="0">
                <a:solidFill>
                  <a:srgbClr val="333333"/>
                </a:solidFill>
                <a:effectLst/>
                <a:latin typeface="Helvetica" panose="020B0604020202020204" pitchFamily="34" charset="0"/>
                <a:ea typeface="Times New Roman" panose="02020603050405020304" pitchFamily="18" charset="0"/>
              </a:rPr>
              <a:t>Plikta gjeld </a:t>
            </a:r>
            <a:r>
              <a:rPr lang="nb-NO" sz="1800" i="0" dirty="0" err="1">
                <a:solidFill>
                  <a:srgbClr val="333333"/>
                </a:solidFill>
                <a:effectLst/>
                <a:latin typeface="Helvetica" panose="020B0604020202020204" pitchFamily="34" charset="0"/>
                <a:ea typeface="Times New Roman" panose="02020603050405020304" pitchFamily="18" charset="0"/>
              </a:rPr>
              <a:t>frå</a:t>
            </a:r>
            <a:r>
              <a:rPr lang="nb-NO" sz="1800" i="0" dirty="0">
                <a:solidFill>
                  <a:srgbClr val="333333"/>
                </a:solidFill>
                <a:effectLst/>
                <a:latin typeface="Helvetica" panose="020B0604020202020204" pitchFamily="34" charset="0"/>
                <a:ea typeface="Times New Roman" panose="02020603050405020304" pitchFamily="18" charset="0"/>
              </a:rPr>
              <a:t> første dag. Kommunen og fylkeskommunen bør ha gode </a:t>
            </a:r>
            <a:r>
              <a:rPr lang="nb-NO" sz="1800" i="0" dirty="0" err="1">
                <a:solidFill>
                  <a:srgbClr val="333333"/>
                </a:solidFill>
                <a:effectLst/>
                <a:latin typeface="Helvetica" panose="020B0604020202020204" pitchFamily="34" charset="0"/>
                <a:ea typeface="Times New Roman" panose="02020603050405020304" pitchFamily="18" charset="0"/>
              </a:rPr>
              <a:t>rutinar</a:t>
            </a:r>
            <a:r>
              <a:rPr lang="nb-NO" sz="1800" i="0" dirty="0">
                <a:solidFill>
                  <a:srgbClr val="333333"/>
                </a:solidFill>
                <a:effectLst/>
                <a:latin typeface="Helvetica" panose="020B0604020202020204" pitchFamily="34" charset="0"/>
                <a:ea typeface="Times New Roman" panose="02020603050405020304" pitchFamily="18" charset="0"/>
              </a:rPr>
              <a:t> og system for registrering av </a:t>
            </a:r>
            <a:r>
              <a:rPr lang="nb-NO" sz="1800" i="0" dirty="0" err="1">
                <a:solidFill>
                  <a:srgbClr val="333333"/>
                </a:solidFill>
                <a:effectLst/>
                <a:latin typeface="Helvetica" panose="020B0604020202020204" pitchFamily="34" charset="0"/>
                <a:ea typeface="Times New Roman" panose="02020603050405020304" pitchFamily="18" charset="0"/>
              </a:rPr>
              <a:t>fråvær</a:t>
            </a:r>
            <a:r>
              <a:rPr lang="nb-NO" sz="1800" i="0" dirty="0">
                <a:solidFill>
                  <a:srgbClr val="333333"/>
                </a:solidFill>
                <a:effectLst/>
                <a:latin typeface="Helvetica" panose="020B0604020202020204" pitchFamily="34" charset="0"/>
                <a:ea typeface="Times New Roman" panose="02020603050405020304" pitchFamily="18" charset="0"/>
              </a:rPr>
              <a:t>, avdekking av </a:t>
            </a:r>
            <a:r>
              <a:rPr lang="nb-NO" sz="1800" i="0" dirty="0" err="1">
                <a:solidFill>
                  <a:srgbClr val="333333"/>
                </a:solidFill>
                <a:effectLst/>
                <a:latin typeface="Helvetica" panose="020B0604020202020204" pitchFamily="34" charset="0"/>
                <a:ea typeface="Times New Roman" panose="02020603050405020304" pitchFamily="18" charset="0"/>
              </a:rPr>
              <a:t>fråværsmønster</a:t>
            </a:r>
            <a:r>
              <a:rPr lang="nb-NO" sz="1800" i="0" dirty="0">
                <a:solidFill>
                  <a:srgbClr val="333333"/>
                </a:solidFill>
                <a:effectLst/>
                <a:latin typeface="Helvetica" panose="020B0604020202020204" pitchFamily="34" charset="0"/>
                <a:ea typeface="Times New Roman" panose="02020603050405020304" pitchFamily="18" charset="0"/>
              </a:rPr>
              <a:t> og samarbeid med heimen. Kommunen og fylkeskommunen </a:t>
            </a:r>
            <a:r>
              <a:rPr lang="nb-NO" sz="1800" i="0" dirty="0" err="1">
                <a:solidFill>
                  <a:srgbClr val="333333"/>
                </a:solidFill>
                <a:effectLst/>
                <a:latin typeface="Helvetica" panose="020B0604020202020204" pitchFamily="34" charset="0"/>
                <a:ea typeface="Times New Roman" panose="02020603050405020304" pitchFamily="18" charset="0"/>
              </a:rPr>
              <a:t>avgjer</a:t>
            </a:r>
            <a:r>
              <a:rPr lang="nb-NO" sz="1800" i="0" dirty="0">
                <a:solidFill>
                  <a:srgbClr val="333333"/>
                </a:solidFill>
                <a:effectLst/>
                <a:latin typeface="Helvetica" panose="020B0604020202020204" pitchFamily="34" charset="0"/>
                <a:ea typeface="Times New Roman" panose="02020603050405020304" pitchFamily="18" charset="0"/>
              </a:rPr>
              <a:t> </a:t>
            </a:r>
            <a:r>
              <a:rPr lang="nb-NO" sz="1800" i="0" dirty="0" err="1">
                <a:solidFill>
                  <a:srgbClr val="333333"/>
                </a:solidFill>
                <a:effectLst/>
                <a:latin typeface="Helvetica" panose="020B0604020202020204" pitchFamily="34" charset="0"/>
                <a:ea typeface="Times New Roman" panose="02020603050405020304" pitchFamily="18" charset="0"/>
              </a:rPr>
              <a:t>sjølv</a:t>
            </a:r>
            <a:r>
              <a:rPr lang="nb-NO" sz="1800" i="0" dirty="0">
                <a:solidFill>
                  <a:srgbClr val="333333"/>
                </a:solidFill>
                <a:effectLst/>
                <a:latin typeface="Helvetica" panose="020B0604020202020204" pitchFamily="34" charset="0"/>
                <a:ea typeface="Times New Roman" panose="02020603050405020304" pitchFamily="18" charset="0"/>
              </a:rPr>
              <a:t> korleis </a:t>
            </a:r>
            <a:r>
              <a:rPr lang="nb-NO" sz="1800" i="0" dirty="0" err="1">
                <a:solidFill>
                  <a:srgbClr val="333333"/>
                </a:solidFill>
                <a:effectLst/>
                <a:latin typeface="Helvetica" panose="020B0604020202020204" pitchFamily="34" charset="0"/>
                <a:ea typeface="Times New Roman" panose="02020603050405020304" pitchFamily="18" charset="0"/>
              </a:rPr>
              <a:t>elevane</a:t>
            </a:r>
            <a:r>
              <a:rPr lang="nb-NO" sz="1800" i="0" dirty="0">
                <a:solidFill>
                  <a:srgbClr val="333333"/>
                </a:solidFill>
                <a:effectLst/>
                <a:latin typeface="Helvetica" panose="020B0604020202020204" pitchFamily="34" charset="0"/>
                <a:ea typeface="Times New Roman" panose="02020603050405020304" pitchFamily="18" charset="0"/>
              </a:rPr>
              <a:t> skal </a:t>
            </a:r>
            <a:r>
              <a:rPr lang="nb-NO" sz="1800" i="0" dirty="0" err="1">
                <a:solidFill>
                  <a:srgbClr val="333333"/>
                </a:solidFill>
                <a:effectLst/>
                <a:latin typeface="Helvetica" panose="020B0604020202020204" pitchFamily="34" charset="0"/>
                <a:ea typeface="Times New Roman" panose="02020603050405020304" pitchFamily="18" charset="0"/>
              </a:rPr>
              <a:t>følgjast</a:t>
            </a:r>
            <a:r>
              <a:rPr lang="nb-NO" sz="1800" i="0" dirty="0">
                <a:solidFill>
                  <a:srgbClr val="333333"/>
                </a:solidFill>
                <a:effectLst/>
                <a:latin typeface="Helvetica" panose="020B0604020202020204" pitchFamily="34" charset="0"/>
                <a:ea typeface="Times New Roman" panose="02020603050405020304" pitchFamily="18" charset="0"/>
              </a:rPr>
              <a:t> opp, men korleis </a:t>
            </a:r>
            <a:r>
              <a:rPr lang="nb-NO" sz="1800" i="0" dirty="0" err="1">
                <a:solidFill>
                  <a:srgbClr val="333333"/>
                </a:solidFill>
                <a:effectLst/>
                <a:latin typeface="Helvetica" panose="020B0604020202020204" pitchFamily="34" charset="0"/>
                <a:ea typeface="Times New Roman" panose="02020603050405020304" pitchFamily="18" charset="0"/>
              </a:rPr>
              <a:t>elevane</a:t>
            </a:r>
            <a:r>
              <a:rPr lang="nb-NO" sz="1800" i="0" dirty="0">
                <a:solidFill>
                  <a:srgbClr val="333333"/>
                </a:solidFill>
                <a:effectLst/>
                <a:latin typeface="Helvetica" panose="020B0604020202020204" pitchFamily="34" charset="0"/>
                <a:ea typeface="Times New Roman" panose="02020603050405020304" pitchFamily="18" charset="0"/>
              </a:rPr>
              <a:t> blir </a:t>
            </a:r>
            <a:r>
              <a:rPr lang="nb-NO" sz="1800" i="0" dirty="0" err="1">
                <a:solidFill>
                  <a:srgbClr val="333333"/>
                </a:solidFill>
                <a:effectLst/>
                <a:latin typeface="Helvetica" panose="020B0604020202020204" pitchFamily="34" charset="0"/>
                <a:ea typeface="Times New Roman" panose="02020603050405020304" pitchFamily="18" charset="0"/>
              </a:rPr>
              <a:t>følgde</a:t>
            </a:r>
            <a:r>
              <a:rPr lang="nb-NO" sz="1800" i="0" dirty="0">
                <a:solidFill>
                  <a:srgbClr val="333333"/>
                </a:solidFill>
                <a:effectLst/>
                <a:latin typeface="Helvetica" panose="020B0604020202020204" pitchFamily="34" charset="0"/>
                <a:ea typeface="Times New Roman" panose="02020603050405020304" pitchFamily="18" charset="0"/>
              </a:rPr>
              <a:t> opp, må </a:t>
            </a:r>
            <a:r>
              <a:rPr lang="nb-NO" sz="1800" i="0" dirty="0" err="1">
                <a:solidFill>
                  <a:srgbClr val="333333"/>
                </a:solidFill>
                <a:effectLst/>
                <a:latin typeface="Helvetica" panose="020B0604020202020204" pitchFamily="34" charset="0"/>
                <a:ea typeface="Times New Roman" panose="02020603050405020304" pitchFamily="18" charset="0"/>
              </a:rPr>
              <a:t>sjåast</a:t>
            </a:r>
            <a:r>
              <a:rPr lang="nb-NO" sz="1800" i="0" dirty="0">
                <a:solidFill>
                  <a:srgbClr val="333333"/>
                </a:solidFill>
                <a:effectLst/>
                <a:latin typeface="Helvetica" panose="020B0604020202020204" pitchFamily="34" charset="0"/>
                <a:ea typeface="Times New Roman" panose="02020603050405020304" pitchFamily="18" charset="0"/>
              </a:rPr>
              <a:t> i </a:t>
            </a:r>
            <a:r>
              <a:rPr lang="nb-NO" sz="1800" i="0" dirty="0" err="1">
                <a:solidFill>
                  <a:srgbClr val="333333"/>
                </a:solidFill>
                <a:effectLst/>
                <a:latin typeface="Helvetica" panose="020B0604020202020204" pitchFamily="34" charset="0"/>
                <a:ea typeface="Times New Roman" panose="02020603050405020304" pitchFamily="18" charset="0"/>
              </a:rPr>
              <a:t>samanheng</a:t>
            </a:r>
            <a:r>
              <a:rPr lang="nb-NO" sz="1800" i="0" dirty="0">
                <a:solidFill>
                  <a:srgbClr val="333333"/>
                </a:solidFill>
                <a:effectLst/>
                <a:latin typeface="Helvetica" panose="020B0604020202020204" pitchFamily="34" charset="0"/>
                <a:ea typeface="Times New Roman" panose="02020603050405020304" pitchFamily="18" charset="0"/>
              </a:rPr>
              <a:t> med årsaka til </a:t>
            </a:r>
            <a:r>
              <a:rPr lang="nb-NO" sz="1800" i="0" dirty="0" err="1">
                <a:solidFill>
                  <a:srgbClr val="333333"/>
                </a:solidFill>
                <a:effectLst/>
                <a:latin typeface="Helvetica" panose="020B0604020202020204" pitchFamily="34" charset="0"/>
                <a:ea typeface="Times New Roman" panose="02020603050405020304" pitchFamily="18" charset="0"/>
              </a:rPr>
              <a:t>fråværet</a:t>
            </a:r>
            <a:r>
              <a:rPr lang="nb-NO" sz="1800" i="0" dirty="0">
                <a:solidFill>
                  <a:srgbClr val="333333"/>
                </a:solidFill>
                <a:effectLst/>
                <a:latin typeface="Helvetica" panose="020B0604020202020204" pitchFamily="34" charset="0"/>
                <a:ea typeface="Times New Roman" panose="02020603050405020304" pitchFamily="18" charset="0"/>
              </a:rPr>
              <a:t>, og kor langvarig og hyppig </a:t>
            </a:r>
            <a:r>
              <a:rPr lang="nb-NO" sz="1800" i="0" dirty="0" err="1">
                <a:solidFill>
                  <a:srgbClr val="333333"/>
                </a:solidFill>
                <a:effectLst/>
                <a:latin typeface="Helvetica" panose="020B0604020202020204" pitchFamily="34" charset="0"/>
                <a:ea typeface="Times New Roman" panose="02020603050405020304" pitchFamily="18" charset="0"/>
              </a:rPr>
              <a:t>fråværet</a:t>
            </a:r>
            <a:r>
              <a:rPr lang="nb-NO" sz="1800" i="0" dirty="0">
                <a:solidFill>
                  <a:srgbClr val="333333"/>
                </a:solidFill>
                <a:effectLst/>
                <a:latin typeface="Helvetica" panose="020B0604020202020204" pitchFamily="34" charset="0"/>
                <a:ea typeface="Times New Roman" panose="02020603050405020304" pitchFamily="18" charset="0"/>
              </a:rPr>
              <a:t> er. Plikt må også </a:t>
            </a:r>
            <a:r>
              <a:rPr lang="nb-NO" sz="1800" i="0" dirty="0" err="1">
                <a:solidFill>
                  <a:srgbClr val="333333"/>
                </a:solidFill>
                <a:effectLst/>
                <a:latin typeface="Helvetica" panose="020B0604020202020204" pitchFamily="34" charset="0"/>
                <a:ea typeface="Times New Roman" panose="02020603050405020304" pitchFamily="18" charset="0"/>
              </a:rPr>
              <a:t>sjåast</a:t>
            </a:r>
            <a:r>
              <a:rPr lang="nb-NO" sz="1800" i="0" dirty="0">
                <a:solidFill>
                  <a:srgbClr val="333333"/>
                </a:solidFill>
                <a:effectLst/>
                <a:latin typeface="Helvetica" panose="020B0604020202020204" pitchFamily="34" charset="0"/>
                <a:ea typeface="Times New Roman" panose="02020603050405020304" pitchFamily="18" charset="0"/>
              </a:rPr>
              <a:t> i </a:t>
            </a:r>
            <a:r>
              <a:rPr lang="nb-NO" sz="1800" i="0" dirty="0" err="1">
                <a:solidFill>
                  <a:srgbClr val="333333"/>
                </a:solidFill>
                <a:effectLst/>
                <a:latin typeface="Helvetica" panose="020B0604020202020204" pitchFamily="34" charset="0"/>
                <a:ea typeface="Times New Roman" panose="02020603050405020304" pitchFamily="18" charset="0"/>
              </a:rPr>
              <a:t>samanheng</a:t>
            </a:r>
            <a:r>
              <a:rPr lang="nb-NO" sz="1800" i="0" dirty="0">
                <a:solidFill>
                  <a:srgbClr val="333333"/>
                </a:solidFill>
                <a:effectLst/>
                <a:latin typeface="Helvetica" panose="020B0604020202020204" pitchFamily="34" charset="0"/>
                <a:ea typeface="Times New Roman" panose="02020603050405020304" pitchFamily="18" charset="0"/>
              </a:rPr>
              <a:t> med både </a:t>
            </a:r>
            <a:r>
              <a:rPr lang="nb-NO" sz="1800" i="0" dirty="0" err="1">
                <a:solidFill>
                  <a:srgbClr val="333333"/>
                </a:solidFill>
                <a:effectLst/>
                <a:latin typeface="Helvetica" panose="020B0604020202020204" pitchFamily="34" charset="0"/>
                <a:ea typeface="Times New Roman" panose="02020603050405020304" pitchFamily="18" charset="0"/>
              </a:rPr>
              <a:t>reglane</a:t>
            </a:r>
            <a:r>
              <a:rPr lang="nb-NO" sz="1800" i="0" dirty="0">
                <a:solidFill>
                  <a:srgbClr val="333333"/>
                </a:solidFill>
                <a:effectLst/>
                <a:latin typeface="Helvetica" panose="020B0604020202020204" pitchFamily="34" charset="0"/>
                <a:ea typeface="Times New Roman" panose="02020603050405020304" pitchFamily="18" charset="0"/>
              </a:rPr>
              <a:t> om skolemiljø og tilpassa opplæring, og i lys av opplæringsplikta i § 2-2 og </a:t>
            </a:r>
            <a:r>
              <a:rPr lang="nb-NO" sz="1800" i="0" dirty="0" err="1">
                <a:solidFill>
                  <a:srgbClr val="333333"/>
                </a:solidFill>
                <a:effectLst/>
                <a:latin typeface="Helvetica" panose="020B0604020202020204" pitchFamily="34" charset="0"/>
                <a:ea typeface="Times New Roman" panose="02020603050405020304" pitchFamily="18" charset="0"/>
              </a:rPr>
              <a:t>reglar</a:t>
            </a:r>
            <a:r>
              <a:rPr lang="nb-NO" sz="1800" i="0" dirty="0">
                <a:solidFill>
                  <a:srgbClr val="333333"/>
                </a:solidFill>
                <a:effectLst/>
                <a:latin typeface="Helvetica" panose="020B0604020202020204" pitchFamily="34" charset="0"/>
                <a:ea typeface="Times New Roman" panose="02020603050405020304" pitchFamily="18" charset="0"/>
              </a:rPr>
              <a:t> om </a:t>
            </a:r>
            <a:r>
              <a:rPr lang="nb-NO" sz="1800" i="0" dirty="0" err="1">
                <a:solidFill>
                  <a:srgbClr val="333333"/>
                </a:solidFill>
                <a:effectLst/>
                <a:latin typeface="Helvetica" panose="020B0604020202020204" pitchFamily="34" charset="0"/>
                <a:ea typeface="Times New Roman" panose="02020603050405020304" pitchFamily="18" charset="0"/>
              </a:rPr>
              <a:t>fråvær</a:t>
            </a:r>
            <a:r>
              <a:rPr lang="nb-NO" sz="1800" i="0" dirty="0">
                <a:solidFill>
                  <a:srgbClr val="333333"/>
                </a:solidFill>
                <a:effectLst/>
                <a:latin typeface="Helvetica" panose="020B0604020202020204" pitchFamily="34" charset="0"/>
                <a:ea typeface="Times New Roman" panose="02020603050405020304" pitchFamily="18" charset="0"/>
              </a:rPr>
              <a:t> i forskrift.</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12</a:t>
            </a:fld>
            <a:endParaRPr lang="nb-NO"/>
          </a:p>
        </p:txBody>
      </p:sp>
    </p:spTree>
    <p:extLst>
      <p:ext uri="{BB962C8B-B14F-4D97-AF65-F5344CB8AC3E}">
        <p14:creationId xmlns:p14="http://schemas.microsoft.com/office/powerpoint/2010/main" val="124290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0" u="none" dirty="0">
                <a:solidFill>
                  <a:srgbClr val="333333"/>
                </a:solidFill>
                <a:effectLst/>
                <a:latin typeface="Open Sans" panose="020B0606030504020204" pitchFamily="34" charset="0"/>
              </a:rPr>
              <a:t>Fleksibilitet i fag- og timefordelinga</a:t>
            </a:r>
          </a:p>
          <a:p>
            <a:r>
              <a:rPr lang="nb-NO" b="0" i="0" u="none" dirty="0">
                <a:solidFill>
                  <a:srgbClr val="333333"/>
                </a:solidFill>
                <a:effectLst/>
                <a:latin typeface="Open Sans" panose="020B0606030504020204" pitchFamily="34" charset="0"/>
              </a:rPr>
              <a:t>Her er kommunen si </a:t>
            </a:r>
            <a:r>
              <a:rPr lang="nb-NO" b="0" i="0" u="none" dirty="0" err="1">
                <a:solidFill>
                  <a:srgbClr val="333333"/>
                </a:solidFill>
                <a:effectLst/>
                <a:latin typeface="Open Sans" panose="020B0606030504020204" pitchFamily="34" charset="0"/>
              </a:rPr>
              <a:t>moglegheit</a:t>
            </a:r>
            <a:r>
              <a:rPr lang="nb-NO" b="0" i="0" u="none" dirty="0">
                <a:solidFill>
                  <a:srgbClr val="333333"/>
                </a:solidFill>
                <a:effectLst/>
                <a:latin typeface="Open Sans" panose="020B0606030504020204" pitchFamily="34" charset="0"/>
              </a:rPr>
              <a:t> til å flytte </a:t>
            </a:r>
            <a:r>
              <a:rPr lang="nb-NO" b="0" i="0" u="none" dirty="0" err="1">
                <a:solidFill>
                  <a:srgbClr val="333333"/>
                </a:solidFill>
                <a:effectLst/>
                <a:latin typeface="Open Sans" panose="020B0606030504020204" pitchFamily="34" charset="0"/>
              </a:rPr>
              <a:t>timane</a:t>
            </a:r>
            <a:r>
              <a:rPr lang="nb-NO" b="0" i="0" u="none" dirty="0">
                <a:solidFill>
                  <a:srgbClr val="333333"/>
                </a:solidFill>
                <a:effectLst/>
                <a:latin typeface="Open Sans" panose="020B0606030504020204" pitchFamily="34" charset="0"/>
              </a:rPr>
              <a:t> i fag i fag- og timefordeling for grunnskolen </a:t>
            </a:r>
            <a:r>
              <a:rPr lang="nb-NO" b="0" i="0" u="none" dirty="0" err="1">
                <a:solidFill>
                  <a:srgbClr val="333333"/>
                </a:solidFill>
                <a:effectLst/>
                <a:latin typeface="Open Sans" panose="020B0606030504020204" pitchFamily="34" charset="0"/>
              </a:rPr>
              <a:t>auka</a:t>
            </a:r>
            <a:r>
              <a:rPr lang="nb-NO" b="0" i="0" u="none" dirty="0">
                <a:solidFill>
                  <a:srgbClr val="333333"/>
                </a:solidFill>
                <a:effectLst/>
                <a:latin typeface="Open Sans" panose="020B0606030504020204" pitchFamily="34" charset="0"/>
              </a:rPr>
              <a:t> </a:t>
            </a:r>
            <a:r>
              <a:rPr lang="nb-NO" b="0" i="0" u="none" dirty="0" err="1">
                <a:solidFill>
                  <a:srgbClr val="333333"/>
                </a:solidFill>
                <a:effectLst/>
                <a:latin typeface="Open Sans" panose="020B0606030504020204" pitchFamily="34" charset="0"/>
              </a:rPr>
              <a:t>frå</a:t>
            </a:r>
            <a:r>
              <a:rPr lang="nb-NO" b="0" i="0" u="none" dirty="0">
                <a:solidFill>
                  <a:srgbClr val="333333"/>
                </a:solidFill>
                <a:effectLst/>
                <a:latin typeface="Open Sans" panose="020B0606030504020204" pitchFamily="34" charset="0"/>
              </a:rPr>
              <a:t> 5 til 10 prosent, sjå § 1-6, og flytta </a:t>
            </a:r>
            <a:r>
              <a:rPr lang="nb-NO" b="0" i="0" u="none" dirty="0" err="1">
                <a:solidFill>
                  <a:srgbClr val="333333"/>
                </a:solidFill>
                <a:effectLst/>
                <a:latin typeface="Open Sans" panose="020B0606030504020204" pitchFamily="34" charset="0"/>
              </a:rPr>
              <a:t>frå</a:t>
            </a:r>
            <a:r>
              <a:rPr lang="nb-NO" b="0" i="0" u="none" dirty="0">
                <a:solidFill>
                  <a:srgbClr val="333333"/>
                </a:solidFill>
                <a:effectLst/>
                <a:latin typeface="Open Sans" panose="020B0606030504020204" pitchFamily="34" charset="0"/>
              </a:rPr>
              <a:t> forskrift (dagens forskrift § 1-1 andre ledd) til lov (§ 1-6 andre ledd). Dette blei endra i stortingsbehandlinga. </a:t>
            </a:r>
            <a:r>
              <a:rPr lang="nb-NO" b="0" i="0" u="none" dirty="0" err="1">
                <a:solidFill>
                  <a:srgbClr val="333333"/>
                </a:solidFill>
                <a:effectLst/>
                <a:latin typeface="Open Sans" panose="020B0606030504020204" pitchFamily="34" charset="0"/>
              </a:rPr>
              <a:t>Timane</a:t>
            </a:r>
            <a:r>
              <a:rPr lang="nb-NO" b="0" i="0" u="none" dirty="0">
                <a:solidFill>
                  <a:srgbClr val="333333"/>
                </a:solidFill>
                <a:effectLst/>
                <a:latin typeface="Open Sans" panose="020B0606030504020204" pitchFamily="34" charset="0"/>
              </a:rPr>
              <a:t> kan </a:t>
            </a:r>
            <a:r>
              <a:rPr lang="nb-NO" b="0" i="0" u="none" dirty="0" err="1">
                <a:solidFill>
                  <a:srgbClr val="333333"/>
                </a:solidFill>
                <a:effectLst/>
                <a:latin typeface="Open Sans" panose="020B0606030504020204" pitchFamily="34" charset="0"/>
              </a:rPr>
              <a:t>flyttast</a:t>
            </a:r>
            <a:r>
              <a:rPr lang="nb-NO" b="0" i="0" u="none" dirty="0">
                <a:solidFill>
                  <a:srgbClr val="333333"/>
                </a:solidFill>
                <a:effectLst/>
                <a:latin typeface="Open Sans" panose="020B0606030504020204" pitchFamily="34" charset="0"/>
              </a:rPr>
              <a:t> til andre fag eller brukast til </a:t>
            </a:r>
            <a:r>
              <a:rPr lang="nb-NO" b="0" i="0" u="none" dirty="0" err="1">
                <a:solidFill>
                  <a:srgbClr val="333333"/>
                </a:solidFill>
                <a:effectLst/>
                <a:latin typeface="Open Sans" panose="020B0606030504020204" pitchFamily="34" charset="0"/>
              </a:rPr>
              <a:t>særskilde</a:t>
            </a:r>
            <a:r>
              <a:rPr lang="nb-NO" b="0" i="0" u="none" dirty="0">
                <a:solidFill>
                  <a:srgbClr val="333333"/>
                </a:solidFill>
                <a:effectLst/>
                <a:latin typeface="Open Sans" panose="020B0606030504020204" pitchFamily="34" charset="0"/>
              </a:rPr>
              <a:t> </a:t>
            </a:r>
            <a:r>
              <a:rPr lang="nb-NO" b="0" i="0" u="none" dirty="0" err="1">
                <a:solidFill>
                  <a:srgbClr val="333333"/>
                </a:solidFill>
                <a:effectLst/>
                <a:latin typeface="Open Sans" panose="020B0606030504020204" pitchFamily="34" charset="0"/>
              </a:rPr>
              <a:t>tverrfaglege</a:t>
            </a:r>
            <a:r>
              <a:rPr lang="nb-NO" b="0" i="0" u="none" dirty="0">
                <a:solidFill>
                  <a:srgbClr val="333333"/>
                </a:solidFill>
                <a:effectLst/>
                <a:latin typeface="Open Sans" panose="020B0606030504020204" pitchFamily="34" charset="0"/>
              </a:rPr>
              <a:t> </a:t>
            </a:r>
            <a:r>
              <a:rPr lang="nb-NO" b="0" i="0" u="none" dirty="0" err="1">
                <a:solidFill>
                  <a:srgbClr val="333333"/>
                </a:solidFill>
                <a:effectLst/>
                <a:latin typeface="Open Sans" panose="020B0606030504020204" pitchFamily="34" charset="0"/>
              </a:rPr>
              <a:t>aktivitetar</a:t>
            </a:r>
            <a:r>
              <a:rPr lang="nb-NO" b="0" i="0" u="none" dirty="0">
                <a:solidFill>
                  <a:srgbClr val="333333"/>
                </a:solidFill>
                <a:effectLst/>
                <a:latin typeface="Open Sans" panose="020B0606030504020204" pitchFamily="34" charset="0"/>
              </a:rPr>
              <a:t>. Avgjerda </a:t>
            </a:r>
            <a:r>
              <a:rPr lang="nb-NO" b="0" i="0" u="none" dirty="0" err="1">
                <a:solidFill>
                  <a:srgbClr val="333333"/>
                </a:solidFill>
                <a:effectLst/>
                <a:latin typeface="Open Sans" panose="020B0606030504020204" pitchFamily="34" charset="0"/>
              </a:rPr>
              <a:t>frå</a:t>
            </a:r>
            <a:r>
              <a:rPr lang="nb-NO" b="0" i="0" u="none" dirty="0">
                <a:solidFill>
                  <a:srgbClr val="333333"/>
                </a:solidFill>
                <a:effectLst/>
                <a:latin typeface="Open Sans" panose="020B0606030504020204" pitchFamily="34" charset="0"/>
              </a:rPr>
              <a:t> kommunen er ei forskrift som skal </a:t>
            </a:r>
            <a:r>
              <a:rPr lang="nb-NO" b="0" i="0" u="none" dirty="0" err="1">
                <a:solidFill>
                  <a:srgbClr val="333333"/>
                </a:solidFill>
                <a:effectLst/>
                <a:latin typeface="Open Sans" panose="020B0606030504020204" pitchFamily="34" charset="0"/>
              </a:rPr>
              <a:t>kunngjerast</a:t>
            </a:r>
            <a:r>
              <a:rPr lang="nb-NO" b="0" i="0" u="none" dirty="0">
                <a:solidFill>
                  <a:srgbClr val="333333"/>
                </a:solidFill>
                <a:effectLst/>
                <a:latin typeface="Open Sans" panose="020B0606030504020204" pitchFamily="34" charset="0"/>
              </a:rPr>
              <a:t> i Norsk Lovtidend, jf. forvaltningslova § 38 første ledd bokstav c.</a:t>
            </a:r>
            <a:r>
              <a:rPr lang="nn-NO" b="0" i="0" dirty="0">
                <a:solidFill>
                  <a:srgbClr val="333333"/>
                </a:solidFill>
                <a:effectLst/>
                <a:latin typeface="Helvetica Neue"/>
              </a:rPr>
              <a:t> Regelen inneber ikkje ei plikt til </a:t>
            </a:r>
            <a:r>
              <a:rPr lang="nn-NO" b="0" i="0" dirty="0" err="1">
                <a:solidFill>
                  <a:srgbClr val="333333"/>
                </a:solidFill>
                <a:effectLst/>
                <a:latin typeface="Helvetica Neue"/>
              </a:rPr>
              <a:t>omdisponering</a:t>
            </a:r>
            <a:r>
              <a:rPr lang="nn-NO" b="0" i="0" dirty="0">
                <a:solidFill>
                  <a:srgbClr val="333333"/>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Plikt til å føre tilsyn </a:t>
            </a:r>
            <a:r>
              <a:rPr lang="nb-NO" b="1" dirty="0" err="1"/>
              <a:t>innan</a:t>
            </a:r>
            <a:r>
              <a:rPr lang="nb-NO" b="1" dirty="0"/>
              <a:t> 3 </a:t>
            </a:r>
            <a:r>
              <a:rPr lang="nb-NO" b="1" dirty="0" err="1"/>
              <a:t>månader</a:t>
            </a:r>
            <a:r>
              <a:rPr lang="nb-NO" b="1" dirty="0"/>
              <a:t> med barn som får heimeundervisning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I ny opplæringslov </a:t>
            </a:r>
            <a:r>
              <a:rPr lang="nb-NO" b="0" dirty="0" err="1"/>
              <a:t>heiter</a:t>
            </a:r>
            <a:r>
              <a:rPr lang="nb-NO" b="0" dirty="0"/>
              <a:t> det «privat grunnskoleopplæring i heimen», jf. § 22-5. Det er innført ei plikt for foreldra til å melde </a:t>
            </a:r>
            <a:r>
              <a:rPr lang="nb-NO" b="0" dirty="0" err="1"/>
              <a:t>frå</a:t>
            </a:r>
            <a:r>
              <a:rPr lang="nb-NO" b="0" dirty="0"/>
              <a:t> til kommunen før oppstart av heimeopplæring. </a:t>
            </a:r>
            <a:r>
              <a:rPr lang="nb-NO" sz="1800" dirty="0">
                <a:effectLst/>
                <a:latin typeface="Roboto" panose="02000000000000000000" pitchFamily="2" charset="0"/>
                <a:ea typeface="Calibri" panose="020F0502020204030204" pitchFamily="34" charset="0"/>
                <a:cs typeface="Times New Roman" panose="02020603050405020304" pitchFamily="18" charset="0"/>
              </a:rPr>
              <a:t>For å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tene</a:t>
            </a:r>
            <a:r>
              <a:rPr lang="nb-NO" sz="1800" dirty="0">
                <a:effectLst/>
                <a:latin typeface="Roboto" panose="02000000000000000000" pitchFamily="2" charset="0"/>
                <a:ea typeface="Calibri" panose="020F0502020204030204" pitchFamily="34" charset="0"/>
                <a:cs typeface="Times New Roman" panose="02020603050405020304" pitchFamily="18" charset="0"/>
              </a:rPr>
              <a:t> formålet sitt må meldinga opplyse om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namn</a:t>
            </a:r>
            <a:r>
              <a:rPr lang="nb-NO" sz="1800" dirty="0">
                <a:effectLst/>
                <a:latin typeface="Roboto" panose="02000000000000000000" pitchFamily="2" charset="0"/>
                <a:ea typeface="Calibri" panose="020F0502020204030204" pitchFamily="34" charset="0"/>
                <a:cs typeface="Times New Roman" panose="02020603050405020304" pitchFamily="18" charset="0"/>
              </a:rPr>
              <a:t> på barnet, adresse, kven av foreldra som skal stå for opplæringa, og når opplæringa skal starte. </a:t>
            </a:r>
            <a:r>
              <a:rPr lang="nb-NO" b="0" dirty="0"/>
              <a:t>Det er framleis </a:t>
            </a:r>
            <a:r>
              <a:rPr lang="nb-NO" b="0" dirty="0" err="1"/>
              <a:t>kommunane</a:t>
            </a:r>
            <a:r>
              <a:rPr lang="nb-NO" b="0" dirty="0"/>
              <a:t> som skal føre tilsyn. Det er </a:t>
            </a:r>
            <a:r>
              <a:rPr lang="nb-NO" b="0" dirty="0" err="1"/>
              <a:t>no</a:t>
            </a:r>
            <a:r>
              <a:rPr lang="nb-NO" b="0" dirty="0"/>
              <a:t> også presisert at </a:t>
            </a:r>
            <a:r>
              <a:rPr lang="nb-NO" b="0" dirty="0" err="1"/>
              <a:t>kommunane</a:t>
            </a:r>
            <a:r>
              <a:rPr lang="nb-NO" b="0" dirty="0"/>
              <a:t> skal føre tilsyn med opplæringa </a:t>
            </a:r>
            <a:r>
              <a:rPr lang="nb-NO" b="0" dirty="0" err="1"/>
              <a:t>innan</a:t>
            </a:r>
            <a:r>
              <a:rPr lang="nb-NO" b="0" dirty="0"/>
              <a:t> tre </a:t>
            </a:r>
            <a:r>
              <a:rPr lang="nb-NO" b="0" dirty="0" err="1"/>
              <a:t>månader</a:t>
            </a:r>
            <a:r>
              <a:rPr lang="nb-NO" b="0" dirty="0"/>
              <a:t> etter at opplæringa har starta opp. </a:t>
            </a:r>
          </a:p>
          <a:p>
            <a:endParaRPr lang="nb-NO" b="0" i="0" u="none" dirty="0">
              <a:solidFill>
                <a:srgbClr val="333333"/>
              </a:solidFill>
              <a:effectLst/>
              <a:latin typeface="Open Sans" panose="020B0606030504020204" pitchFamily="34" charset="0"/>
            </a:endParaRPr>
          </a:p>
          <a:p>
            <a:r>
              <a:rPr lang="nb-NO" b="1" u="none" dirty="0"/>
              <a:t>Fjernundervisning</a:t>
            </a:r>
          </a:p>
          <a:p>
            <a:r>
              <a:rPr lang="nb-NO" u="none" dirty="0"/>
              <a:t>Dette er </a:t>
            </a:r>
            <a:r>
              <a:rPr lang="nb-NO" u="none" dirty="0" err="1"/>
              <a:t>ikkje</a:t>
            </a:r>
            <a:r>
              <a:rPr lang="nb-NO" u="none" dirty="0"/>
              <a:t> regulert i dag. I ny lov er dette regulert i § 14-4. </a:t>
            </a:r>
            <a:endParaRPr lang="nb-NO" u="none" noProof="0" dirty="0"/>
          </a:p>
          <a:p>
            <a:endParaRPr lang="nb-NO" u="none" noProof="0" dirty="0"/>
          </a:p>
          <a:p>
            <a:r>
              <a:rPr lang="nb-NO" u="none" noProof="0" dirty="0" err="1"/>
              <a:t>Delar</a:t>
            </a:r>
            <a:r>
              <a:rPr lang="nb-NO" u="none" noProof="0" dirty="0"/>
              <a:t> av undervisninga kan </a:t>
            </a:r>
            <a:r>
              <a:rPr lang="nb-NO" u="none" noProof="0" dirty="0" err="1"/>
              <a:t>gjennomførast</a:t>
            </a:r>
            <a:r>
              <a:rPr lang="nb-NO" u="none" noProof="0" dirty="0"/>
              <a:t> som fjernundervisning. At «</a:t>
            </a:r>
            <a:r>
              <a:rPr lang="nb-NO" u="none" noProof="0" dirty="0" err="1"/>
              <a:t>delar</a:t>
            </a:r>
            <a:r>
              <a:rPr lang="nb-NO" u="none" noProof="0" dirty="0"/>
              <a:t>» av opplæringa kan </a:t>
            </a:r>
            <a:r>
              <a:rPr lang="nb-NO" u="none" noProof="0" dirty="0" err="1"/>
              <a:t>gjennomførast</a:t>
            </a:r>
            <a:r>
              <a:rPr lang="nb-NO" u="none" noProof="0" dirty="0"/>
              <a:t> som fjernundervisning, betyr at </a:t>
            </a:r>
            <a:r>
              <a:rPr lang="nb-NO" u="none" noProof="0" dirty="0" err="1"/>
              <a:t>ikkje</a:t>
            </a:r>
            <a:r>
              <a:rPr lang="nb-NO" u="none" noProof="0" dirty="0"/>
              <a:t> heile opplæringa til </a:t>
            </a:r>
            <a:r>
              <a:rPr lang="nb-NO" u="none" noProof="0" dirty="0" err="1"/>
              <a:t>ein</a:t>
            </a:r>
            <a:r>
              <a:rPr lang="nb-NO" u="none" noProof="0" dirty="0"/>
              <a:t> elev kan bli gjennomført som fjernundervisning. Avgrensinga er </a:t>
            </a:r>
            <a:r>
              <a:rPr lang="nb-NO" u="none" noProof="0" dirty="0" err="1"/>
              <a:t>ikkje</a:t>
            </a:r>
            <a:r>
              <a:rPr lang="nb-NO" u="none" noProof="0" dirty="0"/>
              <a:t> til hinder for at </a:t>
            </a:r>
            <a:r>
              <a:rPr lang="nb-NO" u="none" noProof="0" dirty="0" err="1"/>
              <a:t>eit</a:t>
            </a:r>
            <a:r>
              <a:rPr lang="nb-NO" u="none" noProof="0" dirty="0"/>
              <a:t> heilt fag blir gitt som fjernundervisning. Det er </a:t>
            </a:r>
            <a:r>
              <a:rPr lang="nb-NO" u="none" noProof="0" dirty="0" err="1"/>
              <a:t>mogleg</a:t>
            </a:r>
            <a:r>
              <a:rPr lang="nb-NO" u="none" noProof="0" dirty="0"/>
              <a:t> å kombinere fjernundervisning og fysisk undervisning i </a:t>
            </a:r>
            <a:r>
              <a:rPr lang="nb-NO" u="none" noProof="0" dirty="0" err="1"/>
              <a:t>eitt</a:t>
            </a:r>
            <a:r>
              <a:rPr lang="nb-NO" u="none" noProof="0" dirty="0"/>
              <a:t> fag.</a:t>
            </a:r>
          </a:p>
          <a:p>
            <a:endParaRPr lang="nb-NO" u="none" noProof="0" dirty="0"/>
          </a:p>
          <a:p>
            <a:r>
              <a:rPr lang="nb-NO" u="none" noProof="0" dirty="0"/>
              <a:t>Fjernundervisninga kan </a:t>
            </a:r>
            <a:r>
              <a:rPr lang="nb-NO" u="none" noProof="0" dirty="0" err="1"/>
              <a:t>berre</a:t>
            </a:r>
            <a:r>
              <a:rPr lang="nb-NO" u="none" noProof="0" dirty="0"/>
              <a:t> </a:t>
            </a:r>
            <a:r>
              <a:rPr lang="nb-NO" u="none" noProof="0" dirty="0" err="1"/>
              <a:t>gjennomførast</a:t>
            </a:r>
            <a:r>
              <a:rPr lang="nb-NO" u="none" noProof="0" dirty="0"/>
              <a:t> dersom det er gode </a:t>
            </a:r>
            <a:r>
              <a:rPr lang="nb-NO" u="none" noProof="0" dirty="0" err="1"/>
              <a:t>grunnar</a:t>
            </a:r>
            <a:r>
              <a:rPr lang="nb-NO" u="none" noProof="0" dirty="0"/>
              <a:t> for det, og det vil </a:t>
            </a:r>
            <a:r>
              <a:rPr lang="nb-NO" u="none" noProof="0" dirty="0" err="1"/>
              <a:t>vere</a:t>
            </a:r>
            <a:r>
              <a:rPr lang="nb-NO" u="none" noProof="0" dirty="0"/>
              <a:t> trygt og pedagogisk </a:t>
            </a:r>
            <a:r>
              <a:rPr lang="nb-NO" u="none" noProof="0" dirty="0" err="1"/>
              <a:t>forsvarleg</a:t>
            </a:r>
            <a:r>
              <a:rPr lang="nb-NO" u="none" noProof="0" dirty="0"/>
              <a:t>. At det må </a:t>
            </a:r>
            <a:r>
              <a:rPr lang="nb-NO" u="none" noProof="0" dirty="0" err="1"/>
              <a:t>vere</a:t>
            </a:r>
            <a:r>
              <a:rPr lang="nb-NO" u="none" noProof="0" dirty="0"/>
              <a:t> «gode </a:t>
            </a:r>
            <a:r>
              <a:rPr lang="nb-NO" u="none" noProof="0" dirty="0" err="1"/>
              <a:t>grunnar</a:t>
            </a:r>
            <a:r>
              <a:rPr lang="nb-NO" u="none" noProof="0" dirty="0"/>
              <a:t>» </a:t>
            </a:r>
            <a:r>
              <a:rPr lang="nb-NO" u="none" noProof="0" dirty="0" err="1"/>
              <a:t>inneber</a:t>
            </a:r>
            <a:r>
              <a:rPr lang="nb-NO" u="none" noProof="0" dirty="0"/>
              <a:t> at det er </a:t>
            </a:r>
            <a:r>
              <a:rPr lang="nb-NO" u="none" noProof="0" dirty="0" err="1"/>
              <a:t>ein</a:t>
            </a:r>
            <a:r>
              <a:rPr lang="nb-NO" u="none" noProof="0" dirty="0"/>
              <a:t> viss terskel for å organisere undervisninga som fjernundervisning. Ordinær opplæring av </a:t>
            </a:r>
            <a:r>
              <a:rPr lang="nb-NO" u="none" noProof="0" dirty="0" err="1"/>
              <a:t>lærarar</a:t>
            </a:r>
            <a:r>
              <a:rPr lang="nb-NO" u="none" noProof="0" dirty="0"/>
              <a:t> på skolen er </a:t>
            </a:r>
            <a:r>
              <a:rPr lang="nb-NO" u="none" noProof="0" dirty="0" err="1"/>
              <a:t>hovudregelen</a:t>
            </a:r>
            <a:r>
              <a:rPr lang="nb-NO" u="none" noProof="0" dirty="0"/>
              <a:t>, mens fjernundervisning må grunngivast. Om det er pedagogisk </a:t>
            </a:r>
            <a:r>
              <a:rPr lang="nb-NO" u="none" noProof="0" dirty="0" err="1"/>
              <a:t>forsvarleg</a:t>
            </a:r>
            <a:r>
              <a:rPr lang="nb-NO" u="none" noProof="0" dirty="0"/>
              <a:t> må </a:t>
            </a:r>
            <a:r>
              <a:rPr lang="nb-NO" u="none" noProof="0" dirty="0" err="1"/>
              <a:t>byggje</a:t>
            </a:r>
            <a:r>
              <a:rPr lang="nb-NO" u="none" noProof="0" dirty="0"/>
              <a:t> på ei heilskapsvurdering, der det «mellom anna </a:t>
            </a:r>
            <a:r>
              <a:rPr lang="nb-NO" u="none" noProof="0" dirty="0" err="1"/>
              <a:t>takast</a:t>
            </a:r>
            <a:r>
              <a:rPr lang="nb-NO" u="none" noProof="0" dirty="0"/>
              <a:t> omsyn til </a:t>
            </a:r>
            <a:r>
              <a:rPr lang="nb-NO" u="none" noProof="0" dirty="0" err="1"/>
              <a:t>elevane</a:t>
            </a:r>
            <a:r>
              <a:rPr lang="nb-NO" u="none" noProof="0" dirty="0"/>
              <a:t> sitt høve til læring, utvikling, trivsel og sosial samkjensle», sjå § 14-4 første ledd tredje punktum. Momenta er </a:t>
            </a:r>
            <a:r>
              <a:rPr lang="nb-NO" u="none" noProof="0" dirty="0" err="1"/>
              <a:t>ikkje</a:t>
            </a:r>
            <a:r>
              <a:rPr lang="nb-NO" u="none" noProof="0" dirty="0"/>
              <a:t> </a:t>
            </a:r>
            <a:r>
              <a:rPr lang="nb-NO" u="none" noProof="0" dirty="0" err="1"/>
              <a:t>uttømmande</a:t>
            </a:r>
            <a:r>
              <a:rPr lang="nb-NO" u="none" noProof="0" dirty="0"/>
              <a:t>. </a:t>
            </a:r>
            <a:r>
              <a:rPr lang="nb-NO" u="none" noProof="0" dirty="0" err="1"/>
              <a:t>Ein</a:t>
            </a:r>
            <a:r>
              <a:rPr lang="nb-NO" u="none" noProof="0" dirty="0"/>
              <a:t> må </a:t>
            </a:r>
            <a:r>
              <a:rPr lang="nb-NO" u="none" noProof="0" dirty="0" err="1"/>
              <a:t>gjere</a:t>
            </a:r>
            <a:r>
              <a:rPr lang="nb-NO" u="none" noProof="0" dirty="0"/>
              <a:t> ei </a:t>
            </a:r>
            <a:r>
              <a:rPr lang="nb-NO" u="none" noProof="0" dirty="0" err="1"/>
              <a:t>skjønsmessig</a:t>
            </a:r>
            <a:r>
              <a:rPr lang="nb-NO" u="none" noProof="0" dirty="0"/>
              <a:t> heilskapsvurdering basert på </a:t>
            </a:r>
            <a:r>
              <a:rPr lang="nb-NO" u="none" noProof="0" dirty="0" err="1"/>
              <a:t>fagleg</a:t>
            </a:r>
            <a:r>
              <a:rPr lang="nb-NO" u="none" noProof="0" dirty="0"/>
              <a:t>-pedagogisk kunnskapsgrunnlag. I vurderinga av om fjernundervisning er trygt for </a:t>
            </a:r>
            <a:r>
              <a:rPr lang="nb-NO" u="none" noProof="0" dirty="0" err="1"/>
              <a:t>elevane</a:t>
            </a:r>
            <a:r>
              <a:rPr lang="nb-NO" u="none" noProof="0" dirty="0"/>
              <a:t>, skal </a:t>
            </a:r>
            <a:r>
              <a:rPr lang="nb-NO" u="none" noProof="0" dirty="0" err="1"/>
              <a:t>ein</a:t>
            </a:r>
            <a:r>
              <a:rPr lang="nb-NO" u="none" noProof="0" dirty="0"/>
              <a:t> også ta omsyn til eleven sitt personvern.</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Fjernundervisninga skal som </a:t>
            </a:r>
            <a:r>
              <a:rPr lang="nb-NO" u="none" dirty="0" err="1"/>
              <a:t>hovudregel</a:t>
            </a:r>
            <a:r>
              <a:rPr lang="nb-NO" u="none" dirty="0"/>
              <a:t> skje på skolen, med mindre det er «</a:t>
            </a:r>
            <a:r>
              <a:rPr lang="nb-NO" u="none" dirty="0" err="1"/>
              <a:t>særlege</a:t>
            </a:r>
            <a:r>
              <a:rPr lang="nb-NO" u="none" dirty="0"/>
              <a:t> tilfelle» som </a:t>
            </a:r>
            <a:r>
              <a:rPr lang="nb-NO" u="none" dirty="0" err="1"/>
              <a:t>gjer</a:t>
            </a:r>
            <a:r>
              <a:rPr lang="nb-NO" u="none" dirty="0"/>
              <a:t> at </a:t>
            </a:r>
            <a:r>
              <a:rPr lang="nb-NO" u="none" dirty="0" err="1"/>
              <a:t>ein</a:t>
            </a:r>
            <a:r>
              <a:rPr lang="nb-NO" u="none" dirty="0"/>
              <a:t> elev kan få fjernundervisning andre </a:t>
            </a:r>
            <a:r>
              <a:rPr lang="nb-NO" u="none" dirty="0" err="1"/>
              <a:t>stader</a:t>
            </a:r>
            <a:r>
              <a:rPr lang="nb-NO" u="none" dirty="0"/>
              <a:t> (til dømes </a:t>
            </a:r>
            <a:r>
              <a:rPr lang="nb-NO" u="none" dirty="0" err="1"/>
              <a:t>heimanfrå</a:t>
            </a:r>
            <a:r>
              <a:rPr lang="nb-NO" u="none" dirty="0"/>
              <a:t>). Ved til dømes sjukdom kan fjernundervisning </a:t>
            </a:r>
            <a:r>
              <a:rPr lang="nb-NO" u="none" dirty="0" err="1"/>
              <a:t>vere</a:t>
            </a:r>
            <a:r>
              <a:rPr lang="nb-NO" u="none" dirty="0"/>
              <a:t> </a:t>
            </a:r>
            <a:r>
              <a:rPr lang="nb-NO" u="none" dirty="0" err="1"/>
              <a:t>eit</a:t>
            </a:r>
            <a:r>
              <a:rPr lang="nb-NO" u="none" dirty="0"/>
              <a:t> supplement til at </a:t>
            </a:r>
            <a:r>
              <a:rPr lang="nb-NO" u="none" dirty="0" err="1"/>
              <a:t>læraren</a:t>
            </a:r>
            <a:r>
              <a:rPr lang="nb-NO" u="none" dirty="0"/>
              <a:t> kjem heim til eleven ved langvarig </a:t>
            </a:r>
            <a:r>
              <a:rPr lang="nb-NO" u="none" dirty="0" err="1"/>
              <a:t>fråvær</a:t>
            </a:r>
            <a:r>
              <a:rPr lang="nb-NO" u="none" dirty="0"/>
              <a:t>. </a:t>
            </a:r>
            <a:r>
              <a:rPr lang="nb-NO" u="none" dirty="0" err="1"/>
              <a:t>Elevar</a:t>
            </a:r>
            <a:r>
              <a:rPr lang="nb-NO" u="none" dirty="0"/>
              <a:t> i vgs kan få unntak etter avtale med rektor.</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Det er </a:t>
            </a:r>
            <a:r>
              <a:rPr lang="nb-NO" u="none" dirty="0" err="1"/>
              <a:t>ikkje</a:t>
            </a:r>
            <a:r>
              <a:rPr lang="nb-NO" u="none" dirty="0"/>
              <a:t> lov å bruke fjernundervisning for å spare </a:t>
            </a:r>
            <a:r>
              <a:rPr lang="nb-NO" u="none" dirty="0" err="1"/>
              <a:t>pengar</a:t>
            </a:r>
            <a:r>
              <a:rPr lang="nb-NO" u="none" dirty="0"/>
              <a:t>. Kommunen kan </a:t>
            </a:r>
            <a:r>
              <a:rPr lang="nb-NO" u="none" dirty="0" err="1"/>
              <a:t>ikkje</a:t>
            </a:r>
            <a:r>
              <a:rPr lang="nb-NO" u="none" dirty="0"/>
              <a:t> la </a:t>
            </a:r>
            <a:r>
              <a:rPr lang="nb-NO" u="none" dirty="0" err="1"/>
              <a:t>vere</a:t>
            </a:r>
            <a:r>
              <a:rPr lang="nb-NO" u="none" dirty="0"/>
              <a:t> å (forsøke å) rekruttere </a:t>
            </a:r>
            <a:r>
              <a:rPr lang="nb-NO" u="none" dirty="0" err="1"/>
              <a:t>lærarar</a:t>
            </a:r>
            <a:r>
              <a:rPr lang="nb-NO" u="none" dirty="0"/>
              <a:t> </a:t>
            </a:r>
            <a:r>
              <a:rPr lang="nb-NO" u="none" dirty="0" err="1"/>
              <a:t>dei</a:t>
            </a:r>
            <a:r>
              <a:rPr lang="nb-NO" u="none" dirty="0"/>
              <a:t> elles ville rekruttert, eller la </a:t>
            </a:r>
            <a:r>
              <a:rPr lang="nb-NO" u="none" dirty="0" err="1"/>
              <a:t>vere</a:t>
            </a:r>
            <a:r>
              <a:rPr lang="nb-NO" u="none" dirty="0"/>
              <a:t> å opprette </a:t>
            </a:r>
            <a:r>
              <a:rPr lang="nb-NO" u="none" dirty="0" err="1"/>
              <a:t>tilbod</a:t>
            </a:r>
            <a:r>
              <a:rPr lang="nb-NO" u="none" dirty="0"/>
              <a:t> </a:t>
            </a:r>
            <a:r>
              <a:rPr lang="nb-NO" u="none" dirty="0" err="1"/>
              <a:t>dei</a:t>
            </a:r>
            <a:r>
              <a:rPr lang="nb-NO" u="none" dirty="0"/>
              <a:t> elles ville ha oppretta.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 14-4 tredje ledd </a:t>
            </a:r>
            <a:r>
              <a:rPr lang="nb-NO" u="none" dirty="0" err="1"/>
              <a:t>fastset</a:t>
            </a:r>
            <a:r>
              <a:rPr lang="nb-NO" u="none" dirty="0"/>
              <a:t> </a:t>
            </a:r>
            <a:r>
              <a:rPr lang="nb-NO" u="none" dirty="0" err="1"/>
              <a:t>følgjande</a:t>
            </a:r>
            <a:r>
              <a:rPr lang="nb-NO" u="none" dirty="0"/>
              <a:t> krav til den tekniske gjennomføringa: «</a:t>
            </a:r>
            <a:r>
              <a:rPr lang="nn-NO" u="none" dirty="0"/>
              <a:t>Fjernundervisninga skal gjennomførast slik at elevane og læraren kan kommunisere effektivt. Dei tekniske løysingane som blir nytta, må leggje til rette for kommunikasjon i sanntid eller med kort responstid».</a:t>
            </a:r>
            <a:endParaRPr lang="nb-NO" u="none" dirty="0"/>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Kommunen/fylkeskommunen har ansvar for å </a:t>
            </a:r>
            <a:r>
              <a:rPr lang="nb-NO" u="none" dirty="0" err="1"/>
              <a:t>godtgjere</a:t>
            </a:r>
            <a:r>
              <a:rPr lang="nb-NO" u="none" dirty="0"/>
              <a:t> at vilkåra for fjernundervisning er oppfylte.</a:t>
            </a:r>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13</a:t>
            </a:fld>
            <a:endParaRPr lang="nb-NO"/>
          </a:p>
        </p:txBody>
      </p:sp>
    </p:spTree>
    <p:extLst>
      <p:ext uri="{BB962C8B-B14F-4D97-AF65-F5344CB8AC3E}">
        <p14:creationId xmlns:p14="http://schemas.microsoft.com/office/powerpoint/2010/main" val="309192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noProof="0" dirty="0"/>
              <a:t>Rett til opplæring i samisk</a:t>
            </a:r>
          </a:p>
          <a:p>
            <a:pPr algn="l"/>
            <a:r>
              <a:rPr lang="nb-NO" b="0" i="0" dirty="0">
                <a:solidFill>
                  <a:srgbClr val="303030"/>
                </a:solidFill>
                <a:effectLst/>
                <a:latin typeface="Roboto" panose="02000000000000000000" pitchFamily="2" charset="0"/>
              </a:rPr>
              <a:t>I tillegg til at retten til opplæring i og på samisk blir </a:t>
            </a:r>
            <a:r>
              <a:rPr lang="nb-NO" b="0" i="0" dirty="0" err="1">
                <a:solidFill>
                  <a:srgbClr val="303030"/>
                </a:solidFill>
                <a:effectLst/>
                <a:latin typeface="Roboto" panose="02000000000000000000" pitchFamily="2" charset="0"/>
              </a:rPr>
              <a:t>vidareført</a:t>
            </a:r>
            <a:r>
              <a:rPr lang="nb-NO" b="0" i="0" dirty="0">
                <a:solidFill>
                  <a:srgbClr val="303030"/>
                </a:solidFill>
                <a:effectLst/>
                <a:latin typeface="Roboto" panose="02000000000000000000" pitchFamily="2" charset="0"/>
              </a:rPr>
              <a:t>, får </a:t>
            </a:r>
            <a:r>
              <a:rPr lang="nb-NO" b="0" i="0" dirty="0" err="1">
                <a:solidFill>
                  <a:srgbClr val="303030"/>
                </a:solidFill>
                <a:effectLst/>
                <a:latin typeface="Roboto" panose="02000000000000000000" pitchFamily="2" charset="0"/>
              </a:rPr>
              <a:t>ikkje</a:t>
            </a:r>
            <a:r>
              <a:rPr lang="nb-NO" b="0" i="0" dirty="0">
                <a:solidFill>
                  <a:srgbClr val="303030"/>
                </a:solidFill>
                <a:effectLst/>
                <a:latin typeface="Roboto" panose="02000000000000000000" pitchFamily="2" charset="0"/>
              </a:rPr>
              <a:t>-samiske </a:t>
            </a:r>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som har hatt opplæring i eller på samisk i grunnskolen rett til opplæring i samisk i </a:t>
            </a:r>
            <a:r>
              <a:rPr lang="nb-NO" b="0" i="0" dirty="0" err="1">
                <a:solidFill>
                  <a:srgbClr val="303030"/>
                </a:solidFill>
                <a:effectLst/>
                <a:latin typeface="Roboto" panose="02000000000000000000" pitchFamily="2" charset="0"/>
              </a:rPr>
              <a:t>vidaregåande</a:t>
            </a:r>
            <a:r>
              <a:rPr lang="nb-NO" b="0" i="0" dirty="0">
                <a:solidFill>
                  <a:srgbClr val="303030"/>
                </a:solidFill>
                <a:effectLst/>
                <a:latin typeface="Roboto" panose="02000000000000000000" pitchFamily="2" charset="0"/>
              </a:rPr>
              <a:t> skole. Dette står i ny lov § 6-2.</a:t>
            </a:r>
            <a:r>
              <a:rPr lang="nn-NO" b="0" i="0" dirty="0">
                <a:solidFill>
                  <a:srgbClr val="333333"/>
                </a:solidFill>
                <a:effectLst/>
                <a:latin typeface="Helvetica Neue"/>
              </a:rPr>
              <a:t> Det er ikkje stilt krav om kor lenge opplæringa har vart, eller om innhaldet i opplæringa i grunnskolen, til dømes om eleven har hatt samisk som første- eller andrespråk. Elevane har ikkje rett til å velje eit anna samisk språk i vidaregåande opplæring enn dei hadde opplæring i på grunnskolen. </a:t>
            </a:r>
          </a:p>
          <a:p>
            <a:pPr algn="l"/>
            <a:r>
              <a:rPr lang="nb-NO" b="0" i="0" dirty="0">
                <a:solidFill>
                  <a:srgbClr val="303030"/>
                </a:solidFill>
                <a:effectLst/>
                <a:latin typeface="Roboto" panose="02000000000000000000" pitchFamily="2" charset="0"/>
              </a:rPr>
              <a:t>Det er også tatt inn i lova at </a:t>
            </a:r>
            <a:r>
              <a:rPr lang="nb-NO" b="0" i="0" dirty="0" err="1">
                <a:solidFill>
                  <a:srgbClr val="303030"/>
                </a:solidFill>
                <a:effectLst/>
                <a:latin typeface="Roboto" panose="02000000000000000000" pitchFamily="2" charset="0"/>
              </a:rPr>
              <a:t>ein</a:t>
            </a:r>
            <a:r>
              <a:rPr lang="nb-NO" b="0" i="0" dirty="0">
                <a:solidFill>
                  <a:srgbClr val="303030"/>
                </a:solidFill>
                <a:effectLst/>
                <a:latin typeface="Roboto" panose="02000000000000000000" pitchFamily="2" charset="0"/>
              </a:rPr>
              <a:t> del av opplæringa i samisk skal </a:t>
            </a:r>
            <a:r>
              <a:rPr lang="nb-NO" b="0" i="0" dirty="0" err="1">
                <a:solidFill>
                  <a:srgbClr val="303030"/>
                </a:solidFill>
                <a:effectLst/>
                <a:latin typeface="Roboto" panose="02000000000000000000" pitchFamily="2" charset="0"/>
              </a:rPr>
              <a:t>tilbydast</a:t>
            </a:r>
            <a:r>
              <a:rPr lang="nb-NO" b="0" i="0" dirty="0">
                <a:solidFill>
                  <a:srgbClr val="303030"/>
                </a:solidFill>
                <a:effectLst/>
                <a:latin typeface="Roboto" panose="02000000000000000000" pitchFamily="2" charset="0"/>
              </a:rPr>
              <a:t> i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samiskspråkleg</a:t>
            </a:r>
            <a:r>
              <a:rPr lang="nb-NO" b="0" i="0" dirty="0">
                <a:solidFill>
                  <a:srgbClr val="303030"/>
                </a:solidFill>
                <a:effectLst/>
                <a:latin typeface="Roboto" panose="02000000000000000000" pitchFamily="2" charset="0"/>
              </a:rPr>
              <a:t> miljø dersom det er nødvendig for at opplæringa skal </a:t>
            </a:r>
            <a:r>
              <a:rPr lang="nb-NO" b="0" i="0" dirty="0" err="1">
                <a:solidFill>
                  <a:srgbClr val="303030"/>
                </a:solidFill>
                <a:effectLst/>
                <a:latin typeface="Roboto" panose="02000000000000000000" pitchFamily="2" charset="0"/>
              </a:rPr>
              <a:t>vere</a:t>
            </a:r>
            <a:r>
              <a:rPr lang="nb-NO" b="0" i="0" dirty="0">
                <a:solidFill>
                  <a:srgbClr val="303030"/>
                </a:solidFill>
                <a:effectLst/>
                <a:latin typeface="Roboto" panose="02000000000000000000" pitchFamily="2" charset="0"/>
              </a:rPr>
              <a:t> pedagogisk </a:t>
            </a:r>
            <a:r>
              <a:rPr lang="nb-NO" b="0" i="0" dirty="0" err="1">
                <a:solidFill>
                  <a:srgbClr val="303030"/>
                </a:solidFill>
                <a:effectLst/>
                <a:latin typeface="Roboto" panose="02000000000000000000" pitchFamily="2" charset="0"/>
              </a:rPr>
              <a:t>forsvarleg</a:t>
            </a:r>
            <a:r>
              <a:rPr lang="nb-NO" b="0" i="0" dirty="0">
                <a:solidFill>
                  <a:srgbClr val="303030"/>
                </a:solidFill>
                <a:effectLst/>
                <a:latin typeface="Roboto" panose="02000000000000000000" pitchFamily="2" charset="0"/>
              </a:rPr>
              <a:t>. Dette står i ny lov §§ 3-2 og 6-2, og gjeld både i grunnskolen og i </a:t>
            </a:r>
            <a:r>
              <a:rPr lang="nb-NO" b="0" i="0" dirty="0" err="1">
                <a:solidFill>
                  <a:srgbClr val="303030"/>
                </a:solidFill>
                <a:effectLst/>
                <a:latin typeface="Roboto" panose="02000000000000000000" pitchFamily="2" charset="0"/>
              </a:rPr>
              <a:t>vidaregåande</a:t>
            </a:r>
            <a:r>
              <a:rPr lang="nb-NO" b="0" i="0" dirty="0">
                <a:solidFill>
                  <a:srgbClr val="303030"/>
                </a:solidFill>
                <a:effectLst/>
                <a:latin typeface="Roboto" panose="02000000000000000000" pitchFamily="2" charset="0"/>
              </a:rPr>
              <a:t> opplæring. </a:t>
            </a:r>
            <a:r>
              <a:rPr lang="nb-NO" b="0" i="0" dirty="0" err="1">
                <a:solidFill>
                  <a:srgbClr val="303030"/>
                </a:solidFill>
                <a:effectLst/>
                <a:latin typeface="Roboto" panose="02000000000000000000" pitchFamily="2" charset="0"/>
              </a:rPr>
              <a:t>Kommunar</a:t>
            </a:r>
            <a:r>
              <a:rPr lang="nb-NO" b="0" i="0" dirty="0">
                <a:solidFill>
                  <a:srgbClr val="303030"/>
                </a:solidFill>
                <a:effectLst/>
                <a:latin typeface="Roboto" panose="02000000000000000000" pitchFamily="2" charset="0"/>
              </a:rPr>
              <a:t> og </a:t>
            </a:r>
            <a:r>
              <a:rPr lang="nb-NO" b="0" i="0" dirty="0" err="1">
                <a:solidFill>
                  <a:srgbClr val="303030"/>
                </a:solidFill>
                <a:effectLst/>
                <a:latin typeface="Roboto" panose="02000000000000000000" pitchFamily="2" charset="0"/>
              </a:rPr>
              <a:t>fylkeskommunar</a:t>
            </a:r>
            <a:r>
              <a:rPr lang="nb-NO" b="0" i="0" dirty="0">
                <a:solidFill>
                  <a:srgbClr val="303030"/>
                </a:solidFill>
                <a:effectLst/>
                <a:latin typeface="Roboto" panose="02000000000000000000" pitchFamily="2" charset="0"/>
              </a:rPr>
              <a:t> må </a:t>
            </a:r>
            <a:r>
              <a:rPr lang="nb-NO" b="0" i="0" dirty="0" err="1">
                <a:solidFill>
                  <a:srgbClr val="303030"/>
                </a:solidFill>
                <a:effectLst/>
                <a:latin typeface="Roboto" panose="02000000000000000000" pitchFamily="2" charset="0"/>
              </a:rPr>
              <a:t>gjere</a:t>
            </a:r>
            <a:r>
              <a:rPr lang="nb-NO" b="0" i="0" dirty="0">
                <a:solidFill>
                  <a:srgbClr val="303030"/>
                </a:solidFill>
                <a:effectLst/>
                <a:latin typeface="Roboto" panose="02000000000000000000" pitchFamily="2" charset="0"/>
              </a:rPr>
              <a:t> ei konkret vurdering. Regelen viser i </a:t>
            </a:r>
            <a:r>
              <a:rPr lang="nb-NO" b="0" i="0" dirty="0" err="1">
                <a:solidFill>
                  <a:srgbClr val="303030"/>
                </a:solidFill>
                <a:effectLst/>
                <a:latin typeface="Roboto" panose="02000000000000000000" pitchFamily="2" charset="0"/>
              </a:rPr>
              <a:t>hovudsak</a:t>
            </a:r>
            <a:r>
              <a:rPr lang="nb-NO" b="0" i="0" dirty="0">
                <a:solidFill>
                  <a:srgbClr val="303030"/>
                </a:solidFill>
                <a:effectLst/>
                <a:latin typeface="Roboto" panose="02000000000000000000" pitchFamily="2" charset="0"/>
              </a:rPr>
              <a:t> til tilfelle der opplæringa i samisk blir gitt som fjernundervisning. </a:t>
            </a:r>
          </a:p>
          <a:p>
            <a:pPr algn="l"/>
            <a:endParaRPr lang="nb-NO" noProof="0" dirty="0"/>
          </a:p>
          <a:p>
            <a:r>
              <a:rPr lang="nb-NO" b="1" noProof="0" dirty="0"/>
              <a:t>Rett til opplæring i kvensk/finsk</a:t>
            </a:r>
            <a:endParaRPr lang="nb-NO" b="0" noProof="0" dirty="0"/>
          </a:p>
          <a:p>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med kvensk/norskfinsk bakgrunn som går på skole i Troms og Finnmark fylke, får rett til opplæring i kvensk eller finsk i grunnskolen uavhengig av kor mange </a:t>
            </a:r>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per kommune eller skole som </a:t>
            </a:r>
            <a:r>
              <a:rPr lang="nb-NO" b="0" i="0" dirty="0" err="1">
                <a:solidFill>
                  <a:srgbClr val="303030"/>
                </a:solidFill>
                <a:effectLst/>
                <a:latin typeface="Roboto" panose="02000000000000000000" pitchFamily="2" charset="0"/>
              </a:rPr>
              <a:t>ønskjer</a:t>
            </a:r>
            <a:r>
              <a:rPr lang="nb-NO" b="0" i="0" dirty="0">
                <a:solidFill>
                  <a:srgbClr val="303030"/>
                </a:solidFill>
                <a:effectLst/>
                <a:latin typeface="Roboto" panose="02000000000000000000" pitchFamily="2" charset="0"/>
              </a:rPr>
              <a:t> slik opplæring. Dette står i ny lov § 3-3. Der står det at foreldra vel om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skal ha slik opplæring, med unntak av på 8. til 10. trinn der </a:t>
            </a:r>
            <a:r>
              <a:rPr lang="nb-NO" b="0" i="0" dirty="0" err="1">
                <a:solidFill>
                  <a:srgbClr val="303030"/>
                </a:solidFill>
                <a:effectLst/>
                <a:latin typeface="Roboto" panose="02000000000000000000" pitchFamily="2" charset="0"/>
              </a:rPr>
              <a:t>elevane</a:t>
            </a:r>
            <a:r>
              <a:rPr lang="nb-NO" b="0" i="0" dirty="0">
                <a:solidFill>
                  <a:srgbClr val="303030"/>
                </a:solidFill>
                <a:effectLst/>
                <a:latin typeface="Roboto" panose="02000000000000000000" pitchFamily="2" charset="0"/>
              </a:rPr>
              <a:t> vel sjølve.  </a:t>
            </a:r>
          </a:p>
          <a:p>
            <a:endParaRPr lang="nb-NO" noProof="0" dirty="0"/>
          </a:p>
          <a:p>
            <a:r>
              <a:rPr lang="nb-NO" b="1" noProof="0" dirty="0"/>
              <a:t>Skriftspråkgrupper</a:t>
            </a:r>
          </a:p>
          <a:p>
            <a:r>
              <a:rPr lang="nb-NO" noProof="0" dirty="0"/>
              <a:t>Fram til </a:t>
            </a:r>
            <a:r>
              <a:rPr lang="nb-NO" noProof="0" dirty="0" err="1"/>
              <a:t>no</a:t>
            </a:r>
            <a:r>
              <a:rPr lang="nb-NO" noProof="0" dirty="0"/>
              <a:t> har </a:t>
            </a:r>
            <a:r>
              <a:rPr lang="nb-NO" noProof="0" dirty="0" err="1"/>
              <a:t>elevar</a:t>
            </a:r>
            <a:r>
              <a:rPr lang="nb-NO" noProof="0" dirty="0"/>
              <a:t> på 1. til 7. trinn hatt rett til å få opplæring i ei eiga gruppe på det skriftspråket kommunen </a:t>
            </a:r>
            <a:r>
              <a:rPr lang="nb-NO" noProof="0" dirty="0" err="1"/>
              <a:t>ikkje</a:t>
            </a:r>
            <a:r>
              <a:rPr lang="nb-NO" noProof="0" dirty="0"/>
              <a:t> har vedtatt. Med ny opplæringslov er retten til opplæring i eiga gruppe utvida til å gjelde også for </a:t>
            </a:r>
            <a:r>
              <a:rPr lang="nb-NO" noProof="0" dirty="0" err="1"/>
              <a:t>elevar</a:t>
            </a:r>
            <a:r>
              <a:rPr lang="nb-NO" noProof="0" dirty="0"/>
              <a:t> på 8. til 10. trinn. Det er framleis sånn at minst ti av </a:t>
            </a:r>
            <a:r>
              <a:rPr lang="nb-NO" noProof="0" dirty="0" err="1"/>
              <a:t>elevane</a:t>
            </a:r>
            <a:r>
              <a:rPr lang="nb-NO" noProof="0" dirty="0"/>
              <a:t> på </a:t>
            </a:r>
            <a:r>
              <a:rPr lang="nb-NO" noProof="0" dirty="0" err="1"/>
              <a:t>eitt</a:t>
            </a:r>
            <a:r>
              <a:rPr lang="nb-NO" noProof="0" dirty="0"/>
              <a:t> av trinna må </a:t>
            </a:r>
            <a:r>
              <a:rPr lang="nb-NO" noProof="0" dirty="0" err="1"/>
              <a:t>ønskje</a:t>
            </a:r>
            <a:r>
              <a:rPr lang="nb-NO" noProof="0" dirty="0"/>
              <a:t> å få slik opplæring, og retten held fram så lenge det er minst seks </a:t>
            </a:r>
            <a:r>
              <a:rPr lang="nb-NO" noProof="0" dirty="0" err="1"/>
              <a:t>elevar</a:t>
            </a:r>
            <a:r>
              <a:rPr lang="nb-NO" noProof="0" dirty="0"/>
              <a:t> igjen i gruppa. Dette følgjer av § 3-1 tredje ledd.</a:t>
            </a:r>
          </a:p>
          <a:p>
            <a:endParaRPr lang="nb-NO" noProof="0" dirty="0"/>
          </a:p>
          <a:p>
            <a:r>
              <a:rPr lang="nb-NO" b="1" noProof="0" dirty="0"/>
              <a:t>Opplæring i </a:t>
            </a:r>
            <a:r>
              <a:rPr lang="nb-NO" b="1" noProof="0" dirty="0" err="1"/>
              <a:t>teiknspråk</a:t>
            </a:r>
            <a:endParaRPr lang="nb-NO" b="1" noProof="0" dirty="0"/>
          </a:p>
          <a:p>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med </a:t>
            </a:r>
            <a:r>
              <a:rPr lang="nb-NO" b="0" i="0" dirty="0" err="1">
                <a:solidFill>
                  <a:srgbClr val="303030"/>
                </a:solidFill>
                <a:effectLst/>
                <a:latin typeface="Roboto" panose="02000000000000000000" pitchFamily="2" charset="0"/>
              </a:rPr>
              <a:t>høyrselshemming</a:t>
            </a:r>
            <a:r>
              <a:rPr lang="nb-NO" b="0" i="0" dirty="0">
                <a:solidFill>
                  <a:srgbClr val="303030"/>
                </a:solidFill>
                <a:effectLst/>
                <a:latin typeface="Roboto" panose="02000000000000000000" pitchFamily="2" charset="0"/>
              </a:rPr>
              <a:t> som går i ordinære </a:t>
            </a:r>
            <a:r>
              <a:rPr lang="nb-NO" b="0" i="0" dirty="0" err="1">
                <a:solidFill>
                  <a:srgbClr val="303030"/>
                </a:solidFill>
                <a:effectLst/>
                <a:latin typeface="Roboto" panose="02000000000000000000" pitchFamily="2" charset="0"/>
              </a:rPr>
              <a:t>vidaregåande</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skolar</a:t>
            </a:r>
            <a:r>
              <a:rPr lang="nb-NO" b="0" i="0" dirty="0">
                <a:solidFill>
                  <a:srgbClr val="303030"/>
                </a:solidFill>
                <a:effectLst/>
                <a:latin typeface="Roboto" panose="02000000000000000000" pitchFamily="2" charset="0"/>
              </a:rPr>
              <a:t>, og som bruker tolk, skal ha rett til å </a:t>
            </a:r>
            <a:r>
              <a:rPr lang="nb-NO" b="0" i="0" dirty="0" err="1">
                <a:solidFill>
                  <a:srgbClr val="303030"/>
                </a:solidFill>
                <a:effectLst/>
                <a:latin typeface="Roboto" panose="02000000000000000000" pitchFamily="2" charset="0"/>
              </a:rPr>
              <a:t>velje</a:t>
            </a:r>
            <a:r>
              <a:rPr lang="nb-NO" b="0" i="0" dirty="0">
                <a:solidFill>
                  <a:srgbClr val="303030"/>
                </a:solidFill>
                <a:effectLst/>
                <a:latin typeface="Roboto" panose="02000000000000000000" pitchFamily="2" charset="0"/>
              </a:rPr>
              <a:t> å få opplæring i faget norsk </a:t>
            </a:r>
            <a:r>
              <a:rPr lang="nb-NO" b="0" i="0" dirty="0" err="1">
                <a:solidFill>
                  <a:srgbClr val="303030"/>
                </a:solidFill>
                <a:effectLst/>
                <a:latin typeface="Roboto" panose="02000000000000000000" pitchFamily="2" charset="0"/>
              </a:rPr>
              <a:t>teiknspråk</a:t>
            </a:r>
            <a:r>
              <a:rPr lang="nb-NO" b="0" i="0" dirty="0">
                <a:solidFill>
                  <a:srgbClr val="303030"/>
                </a:solidFill>
                <a:effectLst/>
                <a:latin typeface="Roboto" panose="02000000000000000000" pitchFamily="2" charset="0"/>
              </a:rPr>
              <a:t> i tillegg. Dette er nytt. Det </a:t>
            </a:r>
            <a:r>
              <a:rPr lang="nb-NO" b="0" i="0" dirty="0" err="1">
                <a:solidFill>
                  <a:srgbClr val="303030"/>
                </a:solidFill>
                <a:effectLst/>
                <a:latin typeface="Roboto" panose="02000000000000000000" pitchFamily="2" charset="0"/>
              </a:rPr>
              <a:t>inneber</a:t>
            </a:r>
            <a:r>
              <a:rPr lang="nb-NO" b="0" i="0" dirty="0">
                <a:solidFill>
                  <a:srgbClr val="303030"/>
                </a:solidFill>
                <a:effectLst/>
                <a:latin typeface="Roboto" panose="02000000000000000000" pitchFamily="2" charset="0"/>
              </a:rPr>
              <a:t> også utvida </a:t>
            </a:r>
            <a:r>
              <a:rPr lang="nb-NO" b="0" i="0" dirty="0" err="1">
                <a:solidFill>
                  <a:srgbClr val="303030"/>
                </a:solidFill>
                <a:effectLst/>
                <a:latin typeface="Roboto" panose="02000000000000000000" pitchFamily="2" charset="0"/>
              </a:rPr>
              <a:t>timetal</a:t>
            </a:r>
            <a:r>
              <a:rPr lang="nb-NO" b="0" i="0" dirty="0">
                <a:solidFill>
                  <a:srgbClr val="303030"/>
                </a:solidFill>
                <a:effectLst/>
                <a:latin typeface="Roboto" panose="02000000000000000000" pitchFamily="2" charset="0"/>
              </a:rPr>
              <a:t>. Dette står i ny lov § 6-3.</a:t>
            </a:r>
            <a:r>
              <a:rPr lang="nb-NO" b="0" i="1" dirty="0">
                <a:solidFill>
                  <a:srgbClr val="333333"/>
                </a:solidFill>
                <a:effectLst/>
                <a:latin typeface="Helvetica Neue"/>
              </a:rPr>
              <a:t> </a:t>
            </a:r>
            <a:endParaRPr lang="nb-NO" b="1" noProof="0"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14</a:t>
            </a:fld>
            <a:endParaRPr lang="nb-NO"/>
          </a:p>
        </p:txBody>
      </p:sp>
    </p:spTree>
    <p:extLst>
      <p:ext uri="{BB962C8B-B14F-4D97-AF65-F5344CB8AC3E}">
        <p14:creationId xmlns:p14="http://schemas.microsoft.com/office/powerpoint/2010/main" val="316556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none" dirty="0" err="1"/>
              <a:t>Meir</a:t>
            </a:r>
            <a:r>
              <a:rPr lang="nb-NO" b="1" u="none" dirty="0"/>
              <a:t> fleksibilitet og </a:t>
            </a:r>
            <a:r>
              <a:rPr lang="nb-NO" b="1" u="none" dirty="0" err="1"/>
              <a:t>heilskapleg</a:t>
            </a:r>
            <a:r>
              <a:rPr lang="nb-NO" b="1" u="none" dirty="0"/>
              <a:t> opplæring for </a:t>
            </a:r>
            <a:r>
              <a:rPr lang="nb-NO" b="1" u="none" dirty="0" err="1"/>
              <a:t>vaksne</a:t>
            </a:r>
            <a:endParaRPr lang="nb-NO" b="1" u="none" dirty="0"/>
          </a:p>
          <a:p>
            <a:r>
              <a:rPr lang="nb-NO" u="none" dirty="0"/>
              <a:t>Opplæringsbehovet skal </a:t>
            </a:r>
            <a:r>
              <a:rPr lang="nb-NO" u="none" dirty="0" err="1"/>
              <a:t>tilpassast</a:t>
            </a:r>
            <a:r>
              <a:rPr lang="nb-NO" u="none" dirty="0"/>
              <a:t> behovet og livssituasjonen til den </a:t>
            </a:r>
            <a:r>
              <a:rPr lang="nb-NO" u="none" dirty="0" err="1"/>
              <a:t>vaksne</a:t>
            </a:r>
            <a:r>
              <a:rPr lang="nb-NO" u="none" dirty="0"/>
              <a:t>. Opplæringa skal </a:t>
            </a:r>
            <a:r>
              <a:rPr lang="nb-NO" u="none" dirty="0" err="1"/>
              <a:t>byggje</a:t>
            </a:r>
            <a:r>
              <a:rPr lang="nb-NO" u="none" dirty="0"/>
              <a:t> på kompetansen den </a:t>
            </a:r>
            <a:r>
              <a:rPr lang="nb-NO" u="none" dirty="0" err="1"/>
              <a:t>vaksne</a:t>
            </a:r>
            <a:r>
              <a:rPr lang="nb-NO" u="none" dirty="0"/>
              <a:t> </a:t>
            </a:r>
            <a:r>
              <a:rPr lang="nb-NO" u="none" dirty="0" err="1"/>
              <a:t>allereie</a:t>
            </a:r>
            <a:r>
              <a:rPr lang="nb-NO" u="none" dirty="0"/>
              <a:t> har (realkompetanse) sjå kap. 18 og 19. Mange </a:t>
            </a:r>
            <a:r>
              <a:rPr lang="nb-NO" u="none" dirty="0" err="1"/>
              <a:t>rettar</a:t>
            </a:r>
            <a:r>
              <a:rPr lang="nb-NO" u="none" dirty="0"/>
              <a:t> som også </a:t>
            </a:r>
            <a:r>
              <a:rPr lang="nb-NO" u="none" dirty="0" err="1"/>
              <a:t>elevar</a:t>
            </a:r>
            <a:r>
              <a:rPr lang="nb-NO" u="none" dirty="0"/>
              <a:t> har, sjå s. 9</a:t>
            </a:r>
          </a:p>
          <a:p>
            <a:endParaRPr lang="nb-NO" u="none" dirty="0"/>
          </a:p>
          <a:p>
            <a:r>
              <a:rPr lang="nb-NO" b="1" u="none" dirty="0"/>
              <a:t>Opplæring i og på samisk</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lovfesta ein rett til opplæring i samisk for samar i førebuande og vidaregåande opplæring for vaksne, og rett til opplæring på samisk i førebuande opplæring for vaksne i forvaltningsområdet for samiske språk når det er nødvendig for å sikre den vaksne forsvarleg opplæring (§ 19-4, punkt 43.19 i proposisjonen)</a:t>
            </a:r>
            <a:r>
              <a:rPr lang="nn-NO" b="0" i="0" dirty="0">
                <a:solidFill>
                  <a:srgbClr val="333333"/>
                </a:solidFill>
                <a:effectLst/>
                <a:latin typeface="Helvetica Neue"/>
              </a:rPr>
              <a:t>. Med samar er det meint dei som kan skrivast inn i Sametingets valmanntal jf. </a:t>
            </a:r>
            <a:r>
              <a:rPr lang="nn-NO" b="0" i="0" u="none" strike="noStrike" dirty="0">
                <a:solidFill>
                  <a:srgbClr val="DB142C"/>
                </a:solidFill>
                <a:effectLst/>
                <a:latin typeface="Helvetica Neue"/>
                <a:hlinkClick r:id="rId3"/>
              </a:rPr>
              <a:t>samelova § 2-6</a:t>
            </a:r>
            <a:r>
              <a:rPr lang="nn-NO" b="0" i="0" dirty="0">
                <a:solidFill>
                  <a:srgbClr val="333333"/>
                </a:solidFill>
                <a:effectLst/>
                <a:latin typeface="Helvetica Neue"/>
              </a:rPr>
              <a:t> første ledd, og barna deira. Det er ikkje krav om at ein faktisk er registrert i valmanntalet, jf. «kan». Retten til opplæring på samisk i opplæringa for vaksne er ikkje den same som retten til opplæring på samisk for barn og unge etter </a:t>
            </a:r>
            <a:r>
              <a:rPr lang="nn-NO" b="0" i="0" u="none" strike="noStrike" dirty="0">
                <a:solidFill>
                  <a:srgbClr val="DB142C"/>
                </a:solidFill>
                <a:effectLst/>
                <a:latin typeface="Helvetica Neue"/>
                <a:hlinkClick r:id="rId4"/>
              </a:rPr>
              <a:t>§ 3-2</a:t>
            </a:r>
            <a:r>
              <a:rPr lang="nn-NO" b="0" i="0" dirty="0">
                <a:solidFill>
                  <a:srgbClr val="333333"/>
                </a:solidFill>
                <a:effectLst/>
                <a:latin typeface="Helvetica Neue"/>
              </a:rPr>
              <a:t>. Vilkåret for retten til opplæring på samisk er at det er «nødvendig for å få forsvarleg utbytte av opplæringa». I praksis har deltakarar i opplæringa for vaksne berre rett til opplæring på samisk dersom dei ikkje kan følgje opplæringa på norsk. </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Opplæring i teiknspråk</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innført ein rett til opplæring i teiknspråk for </a:t>
            </a:r>
            <a:r>
              <a:rPr lang="nb-NO" noProof="0" dirty="0" err="1"/>
              <a:t>deltakarar</a:t>
            </a:r>
            <a:r>
              <a:rPr lang="nb-NO" noProof="0" dirty="0"/>
              <a:t> med </a:t>
            </a:r>
            <a:r>
              <a:rPr lang="nb-NO" noProof="0" dirty="0" err="1"/>
              <a:t>høyrselshemming</a:t>
            </a:r>
            <a:r>
              <a:rPr lang="nb-NO" noProof="0" dirty="0"/>
              <a:t>, og rett til opplæring ved bruk av </a:t>
            </a:r>
            <a:r>
              <a:rPr lang="nb-NO" noProof="0" dirty="0" err="1"/>
              <a:t>teiknspråktolk</a:t>
            </a:r>
            <a:r>
              <a:rPr lang="nb-NO" noProof="0" dirty="0"/>
              <a:t> </a:t>
            </a:r>
            <a:r>
              <a:rPr lang="nb-NO" b="0" noProof="0" dirty="0"/>
              <a:t>eller på </a:t>
            </a:r>
            <a:r>
              <a:rPr lang="nb-NO" noProof="0" dirty="0" err="1"/>
              <a:t>teiknspråk</a:t>
            </a:r>
            <a:r>
              <a:rPr lang="nb-NO" noProof="0" dirty="0"/>
              <a:t> (§ 19-9).</a:t>
            </a:r>
            <a:r>
              <a:rPr lang="nn-NO" b="0" i="0" dirty="0">
                <a:solidFill>
                  <a:srgbClr val="333333"/>
                </a:solidFill>
                <a:effectLst/>
                <a:latin typeface="Helvetica Neue"/>
              </a:rPr>
              <a:t> Vaksne deltakarar har ikkje rett til eit visst timetal med opplæring i norsk teiknspråk. Deltakarane har berre rett til å få opplæring på teiknspråk, altså opplæring gitt av ein teiknspråkleg lærar, dersom det finst slike tilbod som den vaksne blir tatt inn til. </a:t>
            </a:r>
          </a:p>
          <a:p>
            <a:pPr marL="0" indent="0" algn="l">
              <a:buFont typeface="Arial" panose="020B0604020202020204" pitchFamily="34" charset="0"/>
              <a:buNone/>
            </a:pPr>
            <a:endParaRPr lang="nn-NO" b="0" i="0" dirty="0">
              <a:solidFill>
                <a:srgbClr val="333333"/>
              </a:solidFill>
              <a:effectLst/>
              <a:latin typeface="Helvetica Neue"/>
            </a:endParaRPr>
          </a:p>
          <a:p>
            <a:pPr marL="0" indent="0" algn="l">
              <a:buFont typeface="Arial" panose="020B0604020202020204" pitchFamily="34" charset="0"/>
              <a:buNone/>
            </a:pPr>
            <a:r>
              <a:rPr lang="nb-NO" b="1" noProof="0" dirty="0"/>
              <a:t>Opplæring i punktskrift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dirty="0" err="1"/>
              <a:t>Deltakarar</a:t>
            </a:r>
            <a:r>
              <a:rPr lang="nb-NO" noProof="0" dirty="0"/>
              <a:t> har rett til opplæring i punktskrift etter §§ 3-5 og 6-4 (§ 19-10 og punkt 43.21 i </a:t>
            </a:r>
            <a:r>
              <a:rPr lang="nb-NO" noProof="0" dirty="0" err="1"/>
              <a:t>prop</a:t>
            </a:r>
            <a:r>
              <a:rPr lang="nb-NO" noProof="0" dirty="0"/>
              <a:t>). Dei har også rett til mobilitetstrening, men </a:t>
            </a:r>
            <a:r>
              <a:rPr lang="nb-NO" noProof="0" dirty="0" err="1"/>
              <a:t>ikkje</a:t>
            </a:r>
            <a:r>
              <a:rPr lang="nb-NO" noProof="0" dirty="0"/>
              <a:t> </a:t>
            </a:r>
            <a:r>
              <a:rPr lang="nb-NO" noProof="0" dirty="0" err="1"/>
              <a:t>eit</a:t>
            </a:r>
            <a:r>
              <a:rPr lang="nb-NO" noProof="0" dirty="0"/>
              <a:t> visst  </a:t>
            </a:r>
            <a:r>
              <a:rPr lang="nb-NO" noProof="0" dirty="0" err="1"/>
              <a:t>timetal</a:t>
            </a:r>
            <a:r>
              <a:rPr lang="nb-NO" noProof="0" dirty="0"/>
              <a:t>.</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Særskild språkopplæring og forsterka opplæring i norsk</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lovfesta ein rett til særskild språkopplæring i førebuande opplæring for vaksne (§ 19-8, og punkt 43.20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Sjå også ny lov § 3-6.</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også innført ein rett til forsterka opplæring i norsk for vaksne i vidaregåande opplæring fram til dei kan norsk godt nok til å følgje den vanlege opplæringa (§ 19-8 og punkt 43.20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a:t>
            </a:r>
            <a:r>
              <a:rPr lang="nn-NO" b="0" i="0" dirty="0">
                <a:solidFill>
                  <a:srgbClr val="333333"/>
                </a:solidFill>
                <a:effectLst/>
                <a:latin typeface="Helvetica Neue"/>
              </a:rPr>
              <a:t> Deltakarar i opplæringa for vaksne har ikkje rett til morsmålsopplæring og tospråkleg opplæring i fag. Fylkeskommunane kan likevel velje å tilby dette.</a:t>
            </a:r>
            <a:endParaRPr lang="nn-NO"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noProof="0" dirty="0"/>
              <a:t>Individuell tilrettelegging</a:t>
            </a:r>
          </a:p>
          <a:p>
            <a:pPr algn="l"/>
            <a:r>
              <a:rPr lang="nn-NO" b="0" i="0" dirty="0">
                <a:solidFill>
                  <a:srgbClr val="333333"/>
                </a:solidFill>
                <a:effectLst/>
                <a:latin typeface="Open Sans" panose="020B0606030504020204" pitchFamily="34" charset="0"/>
              </a:rPr>
              <a:t>Det er innført ein rett til individuell tilrettelegging av opplæringa for vaksne i vidaregåande opplæring som er meir avgrensa enn for barn og unge (§ 19-5 og punkt 43.16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Der står det at deltakarar i vidaregåande opplæring med nedsett funksjonsevne eller særskilde behov har rett til eigna tilrettelegging av lærestad, undervisning, læremiddel og eksamen, for å sikre likeverdige moglegheiter til opplæring. Det er i fjerde ledd vist til at retten ikkje gjeld tilrettelegging som inneber ei uforholdsmessig byrde for fylkeskommunen.</a:t>
            </a:r>
            <a:r>
              <a:rPr lang="nn-NO" b="0" i="0" dirty="0">
                <a:solidFill>
                  <a:srgbClr val="333333"/>
                </a:solidFill>
                <a:effectLst/>
                <a:latin typeface="Helvetica Neue"/>
              </a:rPr>
              <a:t> </a:t>
            </a: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Velje målform</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innført ein rett til å velje målform på eige skriftleg arbeid i førebuande og vidaregåande opplæring for vaksne, (§ 19-3 og punkt 43.18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Rådgiving</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innført ei plikt for kommunen og fylkeskommunen til å ha tilbod om rådgiving om utdannings- og yrkesval i førebuande og vidaregåande opplæring for vaksne, (§ 19-12 ,punkt 43.27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Dette inneber ikkje ein individuell rett.</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Skyss</a:t>
            </a:r>
          </a:p>
          <a:p>
            <a:pPr algn="l">
              <a:buFont typeface="Arial" panose="020B0604020202020204" pitchFamily="34" charset="0"/>
              <a:buNone/>
            </a:pPr>
            <a:r>
              <a:rPr lang="nn-NO" b="0" i="0" dirty="0">
                <a:solidFill>
                  <a:srgbClr val="333333"/>
                </a:solidFill>
                <a:effectLst/>
                <a:latin typeface="Open Sans" panose="020B0606030504020204" pitchFamily="34" charset="0"/>
              </a:rPr>
              <a:t>Det er innført ein rett til skyss på same måte som for ungdom (§ 9-1) for dei mellom 19 og 25 år som vel vidaregåande opplæring for vaksne (§ 21-1 og punkt 43.28)</a:t>
            </a:r>
          </a:p>
          <a:p>
            <a:pPr algn="l">
              <a:buFont typeface="Arial" panose="020B0604020202020204" pitchFamily="34" charset="0"/>
              <a:buNone/>
            </a:pPr>
            <a:endParaRPr lang="nn-NO" b="0" i="0" dirty="0">
              <a:solidFill>
                <a:srgbClr val="333333"/>
              </a:solidFill>
              <a:effectLst/>
              <a:latin typeface="Open Sans" panose="020B0606030504020204" pitchFamily="34" charset="0"/>
            </a:endParaRPr>
          </a:p>
          <a:p>
            <a:pPr algn="l">
              <a:buFont typeface="Arial" panose="020B0604020202020204" pitchFamily="34" charset="0"/>
              <a:buNone/>
            </a:pPr>
            <a:r>
              <a:rPr lang="nn-NO" b="1" i="0" dirty="0">
                <a:solidFill>
                  <a:srgbClr val="333333"/>
                </a:solidFill>
                <a:effectLst/>
                <a:latin typeface="Open Sans" panose="020B0606030504020204" pitchFamily="34" charset="0"/>
              </a:rPr>
              <a:t>Læringsmiljø</a:t>
            </a:r>
          </a:p>
          <a:p>
            <a:pPr algn="l">
              <a:buFont typeface="Arial" panose="020B0604020202020204" pitchFamily="34" charset="0"/>
              <a:buNone/>
            </a:pPr>
            <a:r>
              <a:rPr lang="nn-NO" b="0" i="0" dirty="0">
                <a:solidFill>
                  <a:srgbClr val="333333"/>
                </a:solidFill>
                <a:effectLst/>
                <a:latin typeface="Open Sans" panose="020B0606030504020204" pitchFamily="34" charset="0"/>
              </a:rPr>
              <a:t>Det er innført ei plikt for kommunane og fylkeskommunane til å arbeide kontinuerleg for at vaksne deltakarar har eit trygt og godt læringsmiljø, og ei plikt til å gripe inn dersom ein deltakar blir utsett for krenkingar (§ 20-2 og punkt 43.24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a:t>
            </a:r>
          </a:p>
          <a:p>
            <a:pPr algn="l">
              <a:buFont typeface="Arial" panose="020B0604020202020204" pitchFamily="34" charset="0"/>
              <a:buNone/>
            </a:pPr>
            <a:endParaRPr lang="nn-NO" b="0" i="0" dirty="0">
              <a:solidFill>
                <a:srgbClr val="333333"/>
              </a:solidFill>
              <a:effectLst/>
              <a:latin typeface="Open Sans" panose="020B0606030504020204" pitchFamily="34" charset="0"/>
            </a:endParaRPr>
          </a:p>
          <a:p>
            <a:pPr algn="l">
              <a:buFont typeface="Arial" panose="020B0604020202020204" pitchFamily="34" charset="0"/>
              <a:buNone/>
            </a:pPr>
            <a:r>
              <a:rPr lang="nn-NO" b="1" i="0" dirty="0">
                <a:solidFill>
                  <a:srgbClr val="333333"/>
                </a:solidFill>
                <a:effectLst/>
                <a:latin typeface="Open Sans" panose="020B0606030504020204" pitchFamily="34" charset="0"/>
              </a:rPr>
              <a:t>Ulukkesforsikring </a:t>
            </a:r>
          </a:p>
          <a:p>
            <a:pPr algn="l">
              <a:buFont typeface="Arial" panose="020B0604020202020204" pitchFamily="34" charset="0"/>
              <a:buNone/>
            </a:pPr>
            <a:r>
              <a:rPr lang="nn-NO" b="0" i="0" dirty="0">
                <a:solidFill>
                  <a:srgbClr val="333333"/>
                </a:solidFill>
                <a:effectLst/>
                <a:latin typeface="Open Sans" panose="020B0606030504020204" pitchFamily="34" charset="0"/>
              </a:rPr>
              <a:t>Plikten til å sørge for ulukkesforsikring er utvida til også å omfatte personar som deltar i førebuande opplæring for vaksne og vidaregåande opplæring for vaksne (§ 28-8 og punkt 55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På same måte som for ungdom gjeld  forsikringa ikkje dei som har teikna kontrakt om læretid i bedrift.</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15</a:t>
            </a:fld>
            <a:endParaRPr lang="nb-NO"/>
          </a:p>
        </p:txBody>
      </p:sp>
    </p:spTree>
    <p:extLst>
      <p:ext uri="{BB962C8B-B14F-4D97-AF65-F5344CB8AC3E}">
        <p14:creationId xmlns:p14="http://schemas.microsoft.com/office/powerpoint/2010/main" val="353042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t>Forbod</a:t>
            </a:r>
            <a:r>
              <a:rPr lang="nb-NO" b="1" dirty="0"/>
              <a:t> mot forkynning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I ny § 14-5 blir det presisert </a:t>
            </a:r>
            <a:r>
              <a:rPr lang="nb-NO" b="0" dirty="0" err="1"/>
              <a:t>eit</a:t>
            </a:r>
            <a:r>
              <a:rPr lang="nb-NO" b="0" dirty="0"/>
              <a:t> </a:t>
            </a:r>
            <a:r>
              <a:rPr lang="nb-NO" b="0" dirty="0" err="1"/>
              <a:t>forbod</a:t>
            </a:r>
            <a:r>
              <a:rPr lang="nb-NO" b="0" dirty="0"/>
              <a:t> mot forkynning i all opplæring – </a:t>
            </a:r>
            <a:r>
              <a:rPr lang="nb-NO" b="0" dirty="0" err="1"/>
              <a:t>ikkje</a:t>
            </a:r>
            <a:r>
              <a:rPr lang="nb-NO" b="0" dirty="0"/>
              <a:t> </a:t>
            </a:r>
            <a:r>
              <a:rPr lang="nb-NO" b="0" dirty="0" err="1"/>
              <a:t>berre</a:t>
            </a:r>
            <a:r>
              <a:rPr lang="nb-NO" b="0" dirty="0"/>
              <a:t> i faget </a:t>
            </a:r>
            <a:r>
              <a:rPr lang="nb-NO" b="0" dirty="0" err="1"/>
              <a:t>KRLE</a:t>
            </a:r>
            <a:r>
              <a:rPr lang="nb-NO" b="0" dirty="0"/>
              <a:t>. Det </a:t>
            </a:r>
            <a:r>
              <a:rPr lang="nb-NO" b="0" dirty="0" err="1"/>
              <a:t>inneber</a:t>
            </a:r>
            <a:r>
              <a:rPr lang="nb-NO" b="0" dirty="0"/>
              <a:t> bl.a. at </a:t>
            </a:r>
            <a:r>
              <a:rPr lang="nb-NO" b="0" dirty="0" err="1"/>
              <a:t>elevane</a:t>
            </a:r>
            <a:r>
              <a:rPr lang="nb-NO" b="0" dirty="0"/>
              <a:t> </a:t>
            </a:r>
            <a:r>
              <a:rPr lang="nb-NO" b="0" dirty="0" err="1"/>
              <a:t>ikkje</a:t>
            </a:r>
            <a:r>
              <a:rPr lang="nb-NO" b="0" dirty="0"/>
              <a:t> skal bli </a:t>
            </a:r>
            <a:r>
              <a:rPr lang="nb-NO" b="0" dirty="0" err="1"/>
              <a:t>påverka</a:t>
            </a:r>
            <a:r>
              <a:rPr lang="nb-NO" b="0" dirty="0"/>
              <a:t> til ei tru, </a:t>
            </a:r>
            <a:r>
              <a:rPr lang="nb-NO" b="0" dirty="0" err="1"/>
              <a:t>sjølv</a:t>
            </a:r>
            <a:r>
              <a:rPr lang="nb-NO" b="0" dirty="0"/>
              <a:t> om </a:t>
            </a:r>
            <a:r>
              <a:rPr lang="nb-NO" b="0" dirty="0" err="1"/>
              <a:t>dei</a:t>
            </a:r>
            <a:r>
              <a:rPr lang="nb-NO" b="0" dirty="0"/>
              <a:t> får kunnskap om tru, </a:t>
            </a:r>
            <a:r>
              <a:rPr lang="nb-NO" b="0" dirty="0" err="1"/>
              <a:t>religionar</a:t>
            </a:r>
            <a:r>
              <a:rPr lang="nb-NO" b="0" dirty="0"/>
              <a:t> og livssyn.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 </a:t>
            </a:r>
            <a:endParaRPr lang="nb-NO" u="none" dirty="0"/>
          </a:p>
          <a:p>
            <a:r>
              <a:rPr lang="nb-NO" b="1" dirty="0"/>
              <a:t>Samarbeidsorgan for lærebedrifter (opplæringskontor)</a:t>
            </a:r>
          </a:p>
          <a:p>
            <a:r>
              <a:rPr lang="nb-NO" b="0" i="0" dirty="0">
                <a:solidFill>
                  <a:srgbClr val="303030"/>
                </a:solidFill>
                <a:effectLst/>
                <a:latin typeface="Roboto" panose="02000000000000000000" pitchFamily="2" charset="0"/>
              </a:rPr>
              <a:t>Opplæringskontor vil </a:t>
            </a:r>
            <a:r>
              <a:rPr lang="nb-NO" b="0" i="0" dirty="0" err="1">
                <a:solidFill>
                  <a:srgbClr val="303030"/>
                </a:solidFill>
                <a:effectLst/>
                <a:latin typeface="Roboto" panose="02000000000000000000" pitchFamily="2" charset="0"/>
              </a:rPr>
              <a:t>reknast</a:t>
            </a:r>
            <a:r>
              <a:rPr lang="nb-NO" b="0" i="0" dirty="0">
                <a:solidFill>
                  <a:srgbClr val="303030"/>
                </a:solidFill>
                <a:effectLst/>
                <a:latin typeface="Roboto" panose="02000000000000000000" pitchFamily="2" charset="0"/>
              </a:rPr>
              <a:t> som samarbeidsorgan for lærebedrifter etter ny lov, </a:t>
            </a:r>
            <a:r>
              <a:rPr lang="nb-NO" b="0" i="0" dirty="0" err="1">
                <a:solidFill>
                  <a:srgbClr val="303030"/>
                </a:solidFill>
                <a:effectLst/>
                <a:latin typeface="Roboto" panose="02000000000000000000" pitchFamily="2" charset="0"/>
              </a:rPr>
              <a:t>ikkje</a:t>
            </a:r>
            <a:r>
              <a:rPr lang="nb-NO" b="0" i="0" dirty="0">
                <a:solidFill>
                  <a:srgbClr val="303030"/>
                </a:solidFill>
                <a:effectLst/>
                <a:latin typeface="Roboto" panose="02000000000000000000" pitchFamily="2" charset="0"/>
              </a:rPr>
              <a:t> lærebedrifter. Det </a:t>
            </a:r>
            <a:r>
              <a:rPr lang="nb-NO" b="0" i="0" dirty="0" err="1">
                <a:solidFill>
                  <a:srgbClr val="303030"/>
                </a:solidFill>
                <a:effectLst/>
                <a:latin typeface="Roboto" panose="02000000000000000000" pitchFamily="2" charset="0"/>
              </a:rPr>
              <a:t>inneber</a:t>
            </a:r>
            <a:r>
              <a:rPr lang="nb-NO" b="0" i="0" dirty="0">
                <a:solidFill>
                  <a:srgbClr val="303030"/>
                </a:solidFill>
                <a:effectLst/>
                <a:latin typeface="Roboto" panose="02000000000000000000" pitchFamily="2" charset="0"/>
              </a:rPr>
              <a:t> at opplæringskontora si rolle og ansvar vil bli annleis enn i dag. Lærebedrifter knytte til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opplæringskontor, kan avtale at opplæringskontoret inngår lærekontrakt og mottar </a:t>
            </a:r>
            <a:r>
              <a:rPr lang="nb-NO" b="0" i="0" dirty="0" err="1">
                <a:solidFill>
                  <a:srgbClr val="303030"/>
                </a:solidFill>
                <a:effectLst/>
                <a:latin typeface="Roboto" panose="02000000000000000000" pitchFamily="2" charset="0"/>
              </a:rPr>
              <a:t>tilskot</a:t>
            </a:r>
            <a:r>
              <a:rPr lang="nb-NO" b="0" i="0" dirty="0">
                <a:solidFill>
                  <a:srgbClr val="303030"/>
                </a:solidFill>
                <a:effectLst/>
                <a:latin typeface="Roboto" panose="02000000000000000000" pitchFamily="2" charset="0"/>
              </a:rPr>
              <a:t> på vegner av </a:t>
            </a:r>
            <a:r>
              <a:rPr lang="nb-NO" b="0" i="0" dirty="0" err="1">
                <a:solidFill>
                  <a:srgbClr val="303030"/>
                </a:solidFill>
                <a:effectLst/>
                <a:latin typeface="Roboto" panose="02000000000000000000" pitchFamily="2" charset="0"/>
              </a:rPr>
              <a:t>lærebedrifta</a:t>
            </a:r>
            <a:r>
              <a:rPr lang="nb-NO" b="0" i="0" dirty="0">
                <a:solidFill>
                  <a:srgbClr val="303030"/>
                </a:solidFill>
                <a:effectLst/>
                <a:latin typeface="Roboto" panose="02000000000000000000" pitchFamily="2" charset="0"/>
              </a:rPr>
              <a:t>. Dette står i ny lov § 7-12. Dette betyr </a:t>
            </a:r>
            <a:r>
              <a:rPr lang="nb-NO" b="0" i="0" dirty="0" err="1">
                <a:solidFill>
                  <a:srgbClr val="303030"/>
                </a:solidFill>
                <a:effectLst/>
                <a:latin typeface="Roboto" panose="02000000000000000000" pitchFamily="2" charset="0"/>
              </a:rPr>
              <a:t>ikkje</a:t>
            </a:r>
            <a:r>
              <a:rPr lang="nb-NO" b="0" i="0" dirty="0">
                <a:solidFill>
                  <a:srgbClr val="303030"/>
                </a:solidFill>
                <a:effectLst/>
                <a:latin typeface="Roboto" panose="02000000000000000000" pitchFamily="2" charset="0"/>
              </a:rPr>
              <a:t> at lærebedriftene kan overføre det ansvaret </a:t>
            </a:r>
            <a:r>
              <a:rPr lang="nb-NO" b="0" i="0" dirty="0" err="1">
                <a:solidFill>
                  <a:srgbClr val="303030"/>
                </a:solidFill>
                <a:effectLst/>
                <a:latin typeface="Roboto" panose="02000000000000000000" pitchFamily="2" charset="0"/>
              </a:rPr>
              <a:t>dei</a:t>
            </a:r>
            <a:r>
              <a:rPr lang="nb-NO" b="0" i="0" dirty="0">
                <a:solidFill>
                  <a:srgbClr val="303030"/>
                </a:solidFill>
                <a:effectLst/>
                <a:latin typeface="Roboto" panose="02000000000000000000" pitchFamily="2" charset="0"/>
              </a:rPr>
              <a:t> har for opplæringa til opplæringskontoret. Opplæringskontoret kan heller </a:t>
            </a:r>
            <a:r>
              <a:rPr lang="nb-NO" b="0" i="0" dirty="0" err="1">
                <a:solidFill>
                  <a:srgbClr val="303030"/>
                </a:solidFill>
                <a:effectLst/>
                <a:latin typeface="Roboto" panose="02000000000000000000" pitchFamily="2" charset="0"/>
              </a:rPr>
              <a:t>ikkje</a:t>
            </a:r>
            <a:r>
              <a:rPr lang="nb-NO" b="0" i="0" dirty="0">
                <a:solidFill>
                  <a:srgbClr val="303030"/>
                </a:solidFill>
                <a:effectLst/>
                <a:latin typeface="Roboto" panose="02000000000000000000" pitchFamily="2" charset="0"/>
              </a:rPr>
              <a:t> ha ansvar for opplæring, med mindre det samstundes er godkjent som lærebedrift i det aktuelle lærefaget etter ny lov § 7-5.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lovfesta </a:t>
            </a:r>
            <a:r>
              <a:rPr lang="nb-NO" dirty="0" err="1"/>
              <a:t>ein</a:t>
            </a:r>
            <a:r>
              <a:rPr lang="nb-NO" dirty="0"/>
              <a:t> heimel til å gi </a:t>
            </a:r>
            <a:r>
              <a:rPr lang="nb-NO" dirty="0" err="1"/>
              <a:t>reglar</a:t>
            </a:r>
            <a:r>
              <a:rPr lang="nb-NO" dirty="0"/>
              <a:t> om opplæringskontor i forskrift, (§ 7-12). </a:t>
            </a:r>
            <a:r>
              <a:rPr lang="nb-NO" dirty="0" err="1"/>
              <a:t>Reglane</a:t>
            </a:r>
            <a:r>
              <a:rPr lang="nb-NO" dirty="0"/>
              <a:t> om opplæringskontor blei endra i lys av stortingsbehandlinga.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u="none" dirty="0"/>
          </a:p>
          <a:p>
            <a:r>
              <a:rPr lang="nb-NO" b="1" dirty="0"/>
              <a:t>Kompetanse til å gi individuelt tilrettelagd opplæring</a:t>
            </a:r>
          </a:p>
          <a:p>
            <a:pPr>
              <a:defRPr/>
            </a:pPr>
            <a:r>
              <a:rPr lang="nb-NO" sz="1800" dirty="0">
                <a:effectLst/>
                <a:latin typeface="Roboto"/>
                <a:ea typeface="Calibri" panose="020F0502020204030204" pitchFamily="34" charset="0"/>
                <a:cs typeface="Roboto"/>
              </a:rPr>
              <a:t>Utgangspunktet er at den som skal gi individuelt tilrettelagd opplæring, må oppfylle kompetansekrava for å bli tilsett i </a:t>
            </a:r>
            <a:r>
              <a:rPr lang="nb-NO" sz="1800" dirty="0" err="1">
                <a:effectLst/>
                <a:latin typeface="Roboto"/>
                <a:ea typeface="Calibri" panose="020F0502020204030204" pitchFamily="34" charset="0"/>
                <a:cs typeface="Roboto"/>
              </a:rPr>
              <a:t>lærarstilling</a:t>
            </a:r>
            <a:r>
              <a:rPr lang="nb-NO" sz="1800" dirty="0">
                <a:effectLst/>
                <a:latin typeface="Roboto"/>
                <a:ea typeface="Calibri" panose="020F0502020204030204" pitchFamily="34" charset="0"/>
                <a:cs typeface="Roboto"/>
              </a:rPr>
              <a:t> og krava om relevant kompetanse i faget det skal </a:t>
            </a:r>
            <a:r>
              <a:rPr lang="nb-NO" sz="1800" dirty="0" err="1">
                <a:effectLst/>
                <a:latin typeface="Roboto"/>
                <a:ea typeface="Calibri" panose="020F0502020204030204" pitchFamily="34" charset="0"/>
                <a:cs typeface="Roboto"/>
              </a:rPr>
              <a:t>undervisast</a:t>
            </a:r>
            <a:r>
              <a:rPr lang="nb-NO" sz="1800" dirty="0">
                <a:effectLst/>
                <a:latin typeface="Roboto"/>
                <a:ea typeface="Calibri" panose="020F0502020204030204" pitchFamily="34" charset="0"/>
                <a:cs typeface="Roboto"/>
              </a:rPr>
              <a:t> i, jf. ny § 11-9. Ny § 11-9 andre og tredje ledd regulerer likevel to unntak </a:t>
            </a:r>
            <a:r>
              <a:rPr lang="nb-NO" sz="1800" dirty="0" err="1">
                <a:effectLst/>
                <a:latin typeface="Roboto"/>
                <a:ea typeface="Calibri" panose="020F0502020204030204" pitchFamily="34" charset="0"/>
                <a:cs typeface="Roboto"/>
              </a:rPr>
              <a:t>frå</a:t>
            </a:r>
            <a:r>
              <a:rPr lang="nb-NO" sz="1800" dirty="0">
                <a:effectLst/>
                <a:latin typeface="Roboto"/>
                <a:ea typeface="Calibri" panose="020F0502020204030204" pitchFamily="34" charset="0"/>
                <a:cs typeface="Roboto"/>
              </a:rPr>
              <a:t> dette. </a:t>
            </a:r>
            <a:r>
              <a:rPr lang="nb-NO" b="0" i="0" strike="noStrike" dirty="0">
                <a:solidFill>
                  <a:srgbClr val="FFFF00"/>
                </a:solidFill>
                <a:effectLst/>
                <a:latin typeface="Roboto"/>
                <a:ea typeface="Roboto"/>
                <a:cs typeface="Roboto"/>
              </a:rPr>
              <a:t>Ny lov </a:t>
            </a:r>
            <a:r>
              <a:rPr lang="nb-NO" b="0" i="0" strike="noStrike" dirty="0" err="1">
                <a:solidFill>
                  <a:srgbClr val="FFFF00"/>
                </a:solidFill>
                <a:effectLst/>
                <a:latin typeface="Roboto"/>
                <a:ea typeface="Roboto"/>
                <a:cs typeface="Roboto"/>
              </a:rPr>
              <a:t>opnar</a:t>
            </a:r>
            <a:r>
              <a:rPr lang="nb-NO" b="0" i="0" strike="noStrike" dirty="0">
                <a:solidFill>
                  <a:srgbClr val="FFFF00"/>
                </a:solidFill>
                <a:effectLst/>
                <a:latin typeface="Roboto"/>
                <a:ea typeface="Roboto"/>
                <a:cs typeface="Roboto"/>
              </a:rPr>
              <a:t> for at </a:t>
            </a:r>
            <a:r>
              <a:rPr lang="nb-NO" b="0" i="0" strike="noStrike" dirty="0" err="1">
                <a:solidFill>
                  <a:srgbClr val="FFFF00"/>
                </a:solidFill>
                <a:effectLst/>
                <a:latin typeface="Roboto"/>
                <a:ea typeface="Roboto"/>
                <a:cs typeface="Roboto"/>
              </a:rPr>
              <a:t>personar</a:t>
            </a:r>
            <a:r>
              <a:rPr lang="nb-NO" b="0" i="0" strike="noStrike" dirty="0">
                <a:solidFill>
                  <a:srgbClr val="FFFF00"/>
                </a:solidFill>
                <a:effectLst/>
                <a:latin typeface="Roboto"/>
                <a:ea typeface="Roboto"/>
                <a:cs typeface="Roboto"/>
              </a:rPr>
              <a:t> som har ei universitets- eller høgskoleutdanning som </a:t>
            </a:r>
            <a:r>
              <a:rPr lang="nb-NO" b="0" i="0" strike="noStrike" dirty="0" err="1">
                <a:solidFill>
                  <a:srgbClr val="FFFF00"/>
                </a:solidFill>
                <a:effectLst/>
                <a:latin typeface="Roboto"/>
                <a:ea typeface="Roboto"/>
                <a:cs typeface="Roboto"/>
              </a:rPr>
              <a:t>gjer</a:t>
            </a:r>
            <a:r>
              <a:rPr lang="nb-NO" b="0" i="0" strike="noStrike" dirty="0">
                <a:solidFill>
                  <a:srgbClr val="FFFF00"/>
                </a:solidFill>
                <a:effectLst/>
                <a:latin typeface="Roboto"/>
                <a:ea typeface="Roboto"/>
                <a:cs typeface="Roboto"/>
              </a:rPr>
              <a:t> </a:t>
            </a:r>
            <a:r>
              <a:rPr lang="nb-NO" b="0" i="0" strike="noStrike" dirty="0" err="1">
                <a:solidFill>
                  <a:srgbClr val="FFFF00"/>
                </a:solidFill>
                <a:effectLst/>
                <a:latin typeface="Roboto"/>
                <a:ea typeface="Roboto"/>
                <a:cs typeface="Roboto"/>
              </a:rPr>
              <a:t>dei</a:t>
            </a:r>
            <a:r>
              <a:rPr lang="nb-NO" b="0" i="0" strike="noStrike" dirty="0">
                <a:solidFill>
                  <a:srgbClr val="FFFF00"/>
                </a:solidFill>
                <a:effectLst/>
                <a:latin typeface="Roboto"/>
                <a:ea typeface="Roboto"/>
                <a:cs typeface="Roboto"/>
              </a:rPr>
              <a:t> </a:t>
            </a:r>
            <a:r>
              <a:rPr lang="nb-NO" b="0" i="0" strike="noStrike" dirty="0" err="1">
                <a:solidFill>
                  <a:srgbClr val="FFFF00"/>
                </a:solidFill>
                <a:effectLst/>
                <a:latin typeface="Roboto"/>
                <a:ea typeface="Roboto"/>
                <a:cs typeface="Roboto"/>
              </a:rPr>
              <a:t>særleg</a:t>
            </a:r>
            <a:r>
              <a:rPr lang="nb-NO" b="0" i="0" strike="noStrike" dirty="0">
                <a:solidFill>
                  <a:srgbClr val="FFFF00"/>
                </a:solidFill>
                <a:effectLst/>
                <a:latin typeface="Roboto"/>
                <a:ea typeface="Roboto"/>
                <a:cs typeface="Roboto"/>
              </a:rPr>
              <a:t> eigna til å vareta behovet til eleven, men som </a:t>
            </a:r>
            <a:r>
              <a:rPr lang="nb-NO" b="0" i="0" strike="noStrike" dirty="0" err="1">
                <a:solidFill>
                  <a:srgbClr val="FFFF00"/>
                </a:solidFill>
                <a:effectLst/>
                <a:latin typeface="Roboto"/>
                <a:ea typeface="Roboto"/>
                <a:cs typeface="Roboto"/>
              </a:rPr>
              <a:t>ikkje</a:t>
            </a:r>
            <a:r>
              <a:rPr lang="nb-NO" b="0" i="0" strike="noStrike" dirty="0">
                <a:solidFill>
                  <a:srgbClr val="FFFF00"/>
                </a:solidFill>
                <a:effectLst/>
                <a:latin typeface="Roboto"/>
                <a:ea typeface="Roboto"/>
                <a:cs typeface="Roboto"/>
              </a:rPr>
              <a:t> er </a:t>
            </a:r>
            <a:r>
              <a:rPr lang="nb-NO" b="0" i="0" strike="noStrike" dirty="0" err="1">
                <a:solidFill>
                  <a:srgbClr val="FFFF00"/>
                </a:solidFill>
                <a:effectLst/>
                <a:latin typeface="Roboto"/>
                <a:ea typeface="Roboto"/>
                <a:cs typeface="Roboto"/>
              </a:rPr>
              <a:t>lærarar</a:t>
            </a:r>
            <a:r>
              <a:rPr lang="nb-NO" b="0" i="0" strike="noStrike" dirty="0">
                <a:solidFill>
                  <a:srgbClr val="FFFF00"/>
                </a:solidFill>
                <a:effectLst/>
                <a:latin typeface="Roboto"/>
                <a:ea typeface="Roboto"/>
                <a:cs typeface="Roboto"/>
              </a:rPr>
              <a:t>, kan gi individuelt tilrettelagd opplæring.</a:t>
            </a:r>
            <a:r>
              <a:rPr lang="nb-NO" dirty="0">
                <a:solidFill>
                  <a:srgbClr val="FFFF00"/>
                </a:solidFill>
                <a:latin typeface="Roboto"/>
                <a:ea typeface="Roboto"/>
                <a:cs typeface="Roboto"/>
              </a:rPr>
              <a:t> </a:t>
            </a:r>
            <a:endParaRPr lang="nb-NO" b="0" i="0" strike="noStrike" dirty="0">
              <a:solidFill>
                <a:srgbClr val="FFFF00"/>
              </a:solidFill>
              <a:effectLst/>
              <a:latin typeface="Roboto" panose="02000000000000000000" pitchFamily="2" charset="0"/>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strike="noStrike" dirty="0">
              <a:solidFill>
                <a:srgbClr val="FFFF00"/>
              </a:solidFill>
              <a:effectLst/>
              <a:latin typeface="Roboto" panose="02000000000000000000" pitchFamily="2" charset="0"/>
            </a:endParaRPr>
          </a:p>
          <a:p>
            <a:r>
              <a:rPr lang="nb-NO" b="1" dirty="0"/>
              <a:t>Krava til politiattest er utvida</a:t>
            </a:r>
          </a:p>
          <a:p>
            <a:r>
              <a:rPr lang="nb-NO" b="0" dirty="0"/>
              <a:t>Personkrinsen er utvida slik at alle tilsette ved </a:t>
            </a:r>
            <a:r>
              <a:rPr lang="nb-NO" b="0" dirty="0" err="1"/>
              <a:t>leirskolar</a:t>
            </a:r>
            <a:r>
              <a:rPr lang="nb-NO" b="0" dirty="0"/>
              <a:t> blir inkluderte i kravet om å </a:t>
            </a:r>
            <a:r>
              <a:rPr lang="nb-NO" b="0" dirty="0" err="1"/>
              <a:t>leggje</a:t>
            </a:r>
            <a:r>
              <a:rPr lang="nb-NO" b="0" dirty="0"/>
              <a:t> fram politiattest. Kommunen/fylkeskommunen kan </a:t>
            </a:r>
            <a:r>
              <a:rPr lang="nb-NO" b="0" dirty="0" err="1"/>
              <a:t>krevje</a:t>
            </a:r>
            <a:r>
              <a:rPr lang="nb-NO" b="0" dirty="0"/>
              <a:t> politiattest </a:t>
            </a:r>
            <a:r>
              <a:rPr lang="nb-NO" b="0" dirty="0" err="1"/>
              <a:t>frå</a:t>
            </a:r>
            <a:r>
              <a:rPr lang="nb-NO" b="0" dirty="0"/>
              <a:t> </a:t>
            </a:r>
            <a:r>
              <a:rPr lang="nb-NO" b="0" dirty="0" err="1"/>
              <a:t>personar</a:t>
            </a:r>
            <a:r>
              <a:rPr lang="nb-NO" b="0" dirty="0"/>
              <a:t> som skal ha praksis i skolen, skolefritidsordninga, leksehjelpa, kulturskolen eller </a:t>
            </a:r>
            <a:r>
              <a:rPr lang="nb-NO" b="0" dirty="0" err="1"/>
              <a:t>skoleliknande</a:t>
            </a:r>
            <a:r>
              <a:rPr lang="nb-NO" b="0" dirty="0"/>
              <a:t> </a:t>
            </a:r>
            <a:r>
              <a:rPr lang="nb-NO" b="0" dirty="0" err="1"/>
              <a:t>aktivitetstilbod</a:t>
            </a:r>
            <a:r>
              <a:rPr lang="nb-NO" b="0" dirty="0"/>
              <a:t> (§ 17-11 første ledd). Det skal </a:t>
            </a:r>
            <a:r>
              <a:rPr lang="nb-NO" b="0" dirty="0" err="1"/>
              <a:t>leggjast</a:t>
            </a:r>
            <a:r>
              <a:rPr lang="nb-NO" b="0" dirty="0"/>
              <a:t> vekt på om det er utført vandelskontroll etter </a:t>
            </a:r>
            <a:r>
              <a:rPr lang="nb-NO" b="0" dirty="0" err="1"/>
              <a:t>eit</a:t>
            </a:r>
            <a:r>
              <a:rPr lang="nb-NO" b="0" dirty="0"/>
              <a:t> anna regelverk, kor lenge praksisen skal vare, og kor </a:t>
            </a:r>
            <a:r>
              <a:rPr lang="nb-NO" b="0" dirty="0" err="1"/>
              <a:t>mykje</a:t>
            </a:r>
            <a:r>
              <a:rPr lang="nb-NO" b="0" dirty="0"/>
              <a:t> kontakt personen skal ha med </a:t>
            </a:r>
            <a:r>
              <a:rPr lang="nb-NO" b="0" dirty="0" err="1"/>
              <a:t>elevar</a:t>
            </a:r>
            <a:r>
              <a:rPr lang="nb-NO" b="0" dirty="0"/>
              <a:t> (§ 17-11 andre ledd).</a:t>
            </a:r>
          </a:p>
          <a:p>
            <a:endParaRPr lang="nb-NO" b="0" dirty="0"/>
          </a:p>
          <a:p>
            <a:r>
              <a:rPr lang="nb-NO" b="0" dirty="0"/>
              <a:t>Det er også utvida kva for </a:t>
            </a:r>
            <a:r>
              <a:rPr lang="nb-NO" b="0" dirty="0" err="1"/>
              <a:t>straffebod</a:t>
            </a:r>
            <a:r>
              <a:rPr lang="nb-NO" b="0" dirty="0"/>
              <a:t> som skal noterast på politiattesten. </a:t>
            </a:r>
            <a:r>
              <a:rPr lang="nb-NO" b="0" i="0" dirty="0">
                <a:solidFill>
                  <a:srgbClr val="303030"/>
                </a:solidFill>
                <a:effectLst/>
                <a:latin typeface="Roboto" panose="02000000000000000000" pitchFamily="2" charset="0"/>
              </a:rPr>
              <a:t>Dette gjeld </a:t>
            </a:r>
            <a:r>
              <a:rPr lang="nb-NO" b="0" i="0" dirty="0" err="1">
                <a:solidFill>
                  <a:srgbClr val="303030"/>
                </a:solidFill>
                <a:effectLst/>
                <a:latin typeface="Roboto" panose="02000000000000000000" pitchFamily="2" charset="0"/>
              </a:rPr>
              <a:t>brot</a:t>
            </a:r>
            <a:r>
              <a:rPr lang="nb-NO" b="0" i="0" dirty="0">
                <a:solidFill>
                  <a:srgbClr val="303030"/>
                </a:solidFill>
                <a:effectLst/>
                <a:latin typeface="Roboto" panose="02000000000000000000" pitchFamily="2" charset="0"/>
              </a:rPr>
              <a:t> som tvang, fridomsrøving, </a:t>
            </a:r>
            <a:r>
              <a:rPr lang="nb-NO" b="0" i="0" dirty="0" err="1">
                <a:solidFill>
                  <a:srgbClr val="303030"/>
                </a:solidFill>
                <a:effectLst/>
                <a:latin typeface="Roboto" panose="02000000000000000000" pitchFamily="2" charset="0"/>
              </a:rPr>
              <a:t>trugslar</a:t>
            </a:r>
            <a:r>
              <a:rPr lang="nb-NO" b="0" i="0" dirty="0">
                <a:solidFill>
                  <a:srgbClr val="303030"/>
                </a:solidFill>
                <a:effectLst/>
                <a:latin typeface="Roboto" panose="02000000000000000000" pitchFamily="2" charset="0"/>
              </a:rPr>
              <a:t>, grove </a:t>
            </a:r>
            <a:r>
              <a:rPr lang="nb-NO" b="0" i="0" dirty="0" err="1">
                <a:solidFill>
                  <a:srgbClr val="303030"/>
                </a:solidFill>
                <a:effectLst/>
                <a:latin typeface="Roboto" panose="02000000000000000000" pitchFamily="2" charset="0"/>
              </a:rPr>
              <a:t>kroppskrenkingar</a:t>
            </a:r>
            <a:r>
              <a:rPr lang="nb-NO" b="0" i="0" dirty="0">
                <a:solidFill>
                  <a:srgbClr val="303030"/>
                </a:solidFill>
                <a:effectLst/>
                <a:latin typeface="Roboto" panose="02000000000000000000" pitchFamily="2" charset="0"/>
              </a:rPr>
              <a:t>, tvangsekteskap og kjønnslemlesting. Dette står i ny lov § 17-11.</a:t>
            </a:r>
            <a:endParaRPr lang="nb-NO" b="0" dirty="0"/>
          </a:p>
          <a:p>
            <a:r>
              <a:rPr lang="nb-NO" b="0" dirty="0" err="1"/>
              <a:t>Personar</a:t>
            </a:r>
            <a:r>
              <a:rPr lang="nb-NO" b="0" dirty="0"/>
              <a:t> som er </a:t>
            </a:r>
            <a:r>
              <a:rPr lang="nb-NO" b="0" dirty="0" err="1"/>
              <a:t>dømde</a:t>
            </a:r>
            <a:r>
              <a:rPr lang="nb-NO" b="0" dirty="0"/>
              <a:t> for eller har vedtatt </a:t>
            </a:r>
            <a:r>
              <a:rPr lang="nb-NO" b="0" dirty="0" err="1"/>
              <a:t>førelegg</a:t>
            </a:r>
            <a:r>
              <a:rPr lang="nb-NO" b="0" dirty="0"/>
              <a:t> for seksuelle overgrep mot mindreårige, skal </a:t>
            </a:r>
            <a:r>
              <a:rPr lang="nb-NO" b="0" dirty="0" err="1"/>
              <a:t>ikkje</a:t>
            </a:r>
            <a:r>
              <a:rPr lang="nb-NO" b="0" dirty="0"/>
              <a:t> ha praksis i skolen, skolefritidsordninga, leksehjelpa, kulturskolen eller </a:t>
            </a:r>
            <a:r>
              <a:rPr lang="nb-NO" b="0" dirty="0" err="1"/>
              <a:t>skoleliknande</a:t>
            </a:r>
            <a:r>
              <a:rPr lang="nb-NO" b="0" dirty="0"/>
              <a:t> </a:t>
            </a:r>
            <a:r>
              <a:rPr lang="nb-NO" b="0" dirty="0" err="1"/>
              <a:t>aktivitetstilbod</a:t>
            </a:r>
            <a:r>
              <a:rPr lang="nb-NO" b="0" dirty="0"/>
              <a:t>.</a:t>
            </a:r>
          </a:p>
          <a:p>
            <a:endParaRPr lang="nb-NO" b="0" dirty="0"/>
          </a:p>
          <a:p>
            <a:r>
              <a:rPr lang="nb-NO" b="1" noProof="0" dirty="0"/>
              <a:t>Tilgang til </a:t>
            </a:r>
            <a:r>
              <a:rPr lang="nb-NO" b="1" noProof="0" dirty="0" err="1"/>
              <a:t>vikarar</a:t>
            </a:r>
            <a:endParaRPr lang="nb-NO" b="1" noProof="0" dirty="0"/>
          </a:p>
          <a:p>
            <a:r>
              <a:rPr lang="nb-NO" noProof="0" dirty="0"/>
              <a:t>Det følgjer av ny § 17-7 at «Kommunen og fylkeskommunen skal </a:t>
            </a:r>
            <a:r>
              <a:rPr lang="nb-NO" noProof="0" dirty="0" err="1"/>
              <a:t>sørgje</a:t>
            </a:r>
            <a:r>
              <a:rPr lang="nb-NO" noProof="0" dirty="0"/>
              <a:t> for at </a:t>
            </a:r>
            <a:r>
              <a:rPr lang="nb-NO" noProof="0" dirty="0" err="1"/>
              <a:t>skolane</a:t>
            </a:r>
            <a:r>
              <a:rPr lang="nb-NO" noProof="0" dirty="0"/>
              <a:t> har tilgang på </a:t>
            </a:r>
            <a:r>
              <a:rPr lang="nb-NO" noProof="0" dirty="0" err="1"/>
              <a:t>vikarar</a:t>
            </a:r>
            <a:r>
              <a:rPr lang="nb-NO" noProof="0" dirty="0"/>
              <a:t> ved </a:t>
            </a:r>
            <a:r>
              <a:rPr lang="nb-NO" noProof="0" dirty="0" err="1"/>
              <a:t>vanleg</a:t>
            </a:r>
            <a:r>
              <a:rPr lang="nb-NO" noProof="0" dirty="0"/>
              <a:t> og venta </a:t>
            </a:r>
            <a:r>
              <a:rPr lang="nb-NO" noProof="0" dirty="0" err="1"/>
              <a:t>fråvær</a:t>
            </a:r>
            <a:r>
              <a:rPr lang="nb-NO" noProof="0" dirty="0"/>
              <a:t>». Dette er </a:t>
            </a:r>
            <a:r>
              <a:rPr lang="nb-NO" noProof="0" dirty="0" err="1"/>
              <a:t>ein</a:t>
            </a:r>
            <a:r>
              <a:rPr lang="nb-NO" noProof="0" dirty="0"/>
              <a:t> ny paragraf som </a:t>
            </a:r>
            <a:r>
              <a:rPr lang="nb-NO" noProof="0" dirty="0" err="1"/>
              <a:t>inneber</a:t>
            </a:r>
            <a:r>
              <a:rPr lang="nb-NO" noProof="0" dirty="0"/>
              <a:t> at </a:t>
            </a:r>
            <a:r>
              <a:rPr lang="nn-NO" b="0" i="0" dirty="0">
                <a:solidFill>
                  <a:srgbClr val="333333"/>
                </a:solidFill>
                <a:effectLst/>
                <a:latin typeface="Helvetica Neue"/>
              </a:rPr>
              <a:t>kommunane og fylkeskommunane må vurdere kva som er sannsynleg framtidig fråvær i verksemda. Det er opp til kvar enkelt kommune og fylkeskommune om dei vil bruke lærarar ved skolen som vikarar, anten i eigne stillingar eller prosentdelar av lærarstillingane, om dei vil ha ein eigen vikarpool eller liknande.</a:t>
            </a:r>
          </a:p>
          <a:p>
            <a:r>
              <a:rPr lang="nn-NO" b="0" i="0" dirty="0">
                <a:solidFill>
                  <a:srgbClr val="333333"/>
                </a:solidFill>
                <a:effectLst/>
                <a:latin typeface="Helvetica Neue"/>
              </a:rPr>
              <a:t> </a:t>
            </a:r>
            <a:endParaRPr lang="nb-NO" noProof="0" dirty="0"/>
          </a:p>
          <a:p>
            <a:r>
              <a:rPr lang="nb-NO" b="1" noProof="0" dirty="0"/>
              <a:t>Melde </a:t>
            </a:r>
            <a:r>
              <a:rPr lang="nb-NO" b="1" noProof="0" dirty="0" err="1"/>
              <a:t>frå</a:t>
            </a:r>
            <a:r>
              <a:rPr lang="nb-NO" b="1" noProof="0" dirty="0"/>
              <a:t> til kommunen eller fylkeskommunen i skolemiljøsaker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latin typeface="Open Sans" panose="020B0606030504020204" pitchFamily="34" charset="0"/>
              </a:rPr>
              <a:t>I saker der det bli påstått at </a:t>
            </a:r>
            <a:r>
              <a:rPr lang="nb-NO" b="0" i="0" dirty="0" err="1">
                <a:solidFill>
                  <a:srgbClr val="333333"/>
                </a:solidFill>
                <a:effectLst/>
                <a:latin typeface="Open Sans" panose="020B0606030504020204" pitchFamily="34" charset="0"/>
              </a:rPr>
              <a:t>ein</a:t>
            </a:r>
            <a:r>
              <a:rPr lang="nb-NO" b="0" i="0" dirty="0">
                <a:solidFill>
                  <a:srgbClr val="333333"/>
                </a:solidFill>
                <a:effectLst/>
                <a:latin typeface="Open Sans" panose="020B0606030504020204" pitchFamily="34" charset="0"/>
              </a:rPr>
              <a:t> </a:t>
            </a:r>
            <a:r>
              <a:rPr lang="nb-NO" b="0" i="0" dirty="0" err="1">
                <a:solidFill>
                  <a:srgbClr val="333333"/>
                </a:solidFill>
                <a:effectLst/>
                <a:latin typeface="Open Sans" panose="020B0606030504020204" pitchFamily="34" charset="0"/>
              </a:rPr>
              <a:t>lærar</a:t>
            </a:r>
            <a:r>
              <a:rPr lang="nb-NO" b="0" i="0" dirty="0">
                <a:solidFill>
                  <a:srgbClr val="333333"/>
                </a:solidFill>
                <a:effectLst/>
                <a:latin typeface="Open Sans" panose="020B0606030504020204" pitchFamily="34" charset="0"/>
              </a:rPr>
              <a:t> har krenkt </a:t>
            </a:r>
            <a:r>
              <a:rPr lang="nb-NO" b="0" i="0" dirty="0" err="1">
                <a:solidFill>
                  <a:srgbClr val="333333"/>
                </a:solidFill>
                <a:effectLst/>
                <a:latin typeface="Open Sans" panose="020B0606030504020204" pitchFamily="34" charset="0"/>
              </a:rPr>
              <a:t>ein</a:t>
            </a:r>
            <a:r>
              <a:rPr lang="nb-NO" b="0" i="0" dirty="0">
                <a:solidFill>
                  <a:srgbClr val="333333"/>
                </a:solidFill>
                <a:effectLst/>
                <a:latin typeface="Open Sans" panose="020B0606030504020204" pitchFamily="34" charset="0"/>
              </a:rPr>
              <a:t> elev, skal </a:t>
            </a:r>
            <a:r>
              <a:rPr lang="nb-NO" b="0" i="0" dirty="0" err="1">
                <a:solidFill>
                  <a:srgbClr val="333333"/>
                </a:solidFill>
                <a:effectLst/>
                <a:latin typeface="Open Sans" panose="020B0606030504020204" pitchFamily="34" charset="0"/>
              </a:rPr>
              <a:t>ikkje</a:t>
            </a:r>
            <a:r>
              <a:rPr lang="nb-NO" b="0" i="0" dirty="0">
                <a:solidFill>
                  <a:srgbClr val="333333"/>
                </a:solidFill>
                <a:effectLst/>
                <a:latin typeface="Open Sans" panose="020B0606030504020204" pitchFamily="34" charset="0"/>
              </a:rPr>
              <a:t> rektor melde </a:t>
            </a:r>
            <a:r>
              <a:rPr lang="nb-NO" b="0" i="0" dirty="0" err="1">
                <a:solidFill>
                  <a:srgbClr val="333333"/>
                </a:solidFill>
                <a:effectLst/>
                <a:latin typeface="Open Sans" panose="020B0606030504020204" pitchFamily="34" charset="0"/>
              </a:rPr>
              <a:t>frå</a:t>
            </a:r>
            <a:r>
              <a:rPr lang="nb-NO" b="0" i="0" dirty="0">
                <a:solidFill>
                  <a:srgbClr val="333333"/>
                </a:solidFill>
                <a:effectLst/>
                <a:latin typeface="Open Sans" panose="020B0606030504020204" pitchFamily="34" charset="0"/>
              </a:rPr>
              <a:t> til </a:t>
            </a:r>
            <a:r>
              <a:rPr lang="nb-NO" b="0" i="0" dirty="0" err="1">
                <a:solidFill>
                  <a:srgbClr val="333333"/>
                </a:solidFill>
                <a:effectLst/>
                <a:latin typeface="Open Sans" panose="020B0606030504020204" pitchFamily="34" charset="0"/>
              </a:rPr>
              <a:t>skoleeigar</a:t>
            </a:r>
            <a:r>
              <a:rPr lang="nb-NO" b="0" i="0" dirty="0">
                <a:solidFill>
                  <a:srgbClr val="333333"/>
                </a:solidFill>
                <a:effectLst/>
                <a:latin typeface="Open Sans" panose="020B0606030504020204" pitchFamily="34" charset="0"/>
              </a:rPr>
              <a:t> dersom påstanden er </a:t>
            </a:r>
            <a:r>
              <a:rPr lang="nb-NO" b="0" i="0" dirty="0" err="1">
                <a:solidFill>
                  <a:srgbClr val="333333"/>
                </a:solidFill>
                <a:effectLst/>
                <a:latin typeface="Open Sans" panose="020B0606030504020204" pitchFamily="34" charset="0"/>
              </a:rPr>
              <a:t>openbert</a:t>
            </a:r>
            <a:r>
              <a:rPr lang="nb-NO" b="0" i="0" dirty="0">
                <a:solidFill>
                  <a:srgbClr val="333333"/>
                </a:solidFill>
                <a:effectLst/>
                <a:latin typeface="Open Sans" panose="020B0606030504020204" pitchFamily="34" charset="0"/>
              </a:rPr>
              <a:t> grunnlaus. Rektor skal framleis melde </a:t>
            </a:r>
            <a:r>
              <a:rPr lang="nb-NO" b="0" i="0" dirty="0" err="1">
                <a:solidFill>
                  <a:srgbClr val="333333"/>
                </a:solidFill>
                <a:effectLst/>
                <a:latin typeface="Open Sans" panose="020B0606030504020204" pitchFamily="34" charset="0"/>
              </a:rPr>
              <a:t>frå</a:t>
            </a:r>
            <a:r>
              <a:rPr lang="nb-NO" b="0" i="0" dirty="0">
                <a:solidFill>
                  <a:srgbClr val="333333"/>
                </a:solidFill>
                <a:effectLst/>
                <a:latin typeface="Open Sans" panose="020B0606030504020204" pitchFamily="34" charset="0"/>
              </a:rPr>
              <a:t> til kommunen eller fylkeskommunen i alle andre saker. Dette står i ny lov § 12-5.</a:t>
            </a:r>
          </a:p>
          <a:p>
            <a:endParaRPr lang="nb-NO" u="none" dirty="0"/>
          </a:p>
          <a:p>
            <a:r>
              <a:rPr lang="nb-NO" u="none" dirty="0"/>
              <a:t>Også </a:t>
            </a:r>
            <a:r>
              <a:rPr lang="nb-NO" u="none" dirty="0" err="1"/>
              <a:t>nokre</a:t>
            </a:r>
            <a:r>
              <a:rPr lang="nb-NO" u="none" dirty="0"/>
              <a:t> andre mindre </a:t>
            </a:r>
            <a:r>
              <a:rPr lang="nb-NO" u="none" dirty="0" err="1"/>
              <a:t>endringar</a:t>
            </a:r>
            <a:r>
              <a:rPr lang="nb-NO" u="none" dirty="0"/>
              <a:t>:</a:t>
            </a:r>
          </a:p>
          <a:p>
            <a:r>
              <a:rPr lang="nb-NO" u="none" dirty="0"/>
              <a:t>Inkludering er lagt inn som </a:t>
            </a:r>
            <a:r>
              <a:rPr lang="nb-NO" u="none" dirty="0" err="1"/>
              <a:t>eit</a:t>
            </a:r>
            <a:r>
              <a:rPr lang="nb-NO" u="none" dirty="0"/>
              <a:t> av områda i § 12-2.</a:t>
            </a:r>
          </a:p>
          <a:p>
            <a:r>
              <a:rPr lang="nb-NO" b="0" i="0" u="none" dirty="0">
                <a:solidFill>
                  <a:srgbClr val="333333"/>
                </a:solidFill>
                <a:effectLst/>
                <a:latin typeface="Open Sans" panose="020B0606030504020204" pitchFamily="34" charset="0"/>
              </a:rPr>
              <a:t>I </a:t>
            </a:r>
            <a:r>
              <a:rPr lang="nb-NO" b="0" i="0" u="none" dirty="0" err="1">
                <a:solidFill>
                  <a:srgbClr val="333333"/>
                </a:solidFill>
                <a:effectLst/>
                <a:latin typeface="Open Sans" panose="020B0606030504020204" pitchFamily="34" charset="0"/>
              </a:rPr>
              <a:t>dei</a:t>
            </a:r>
            <a:r>
              <a:rPr lang="nb-NO" b="0" i="0" u="none" dirty="0">
                <a:solidFill>
                  <a:srgbClr val="333333"/>
                </a:solidFill>
                <a:effectLst/>
                <a:latin typeface="Open Sans" panose="020B0606030504020204" pitchFamily="34" charset="0"/>
              </a:rPr>
              <a:t> sakene som blir klaga inn til </a:t>
            </a:r>
            <a:r>
              <a:rPr lang="nb-NO" b="0" i="0" u="none" dirty="0" err="1">
                <a:solidFill>
                  <a:srgbClr val="333333"/>
                </a:solidFill>
                <a:effectLst/>
                <a:latin typeface="Open Sans" panose="020B0606030504020204" pitchFamily="34" charset="0"/>
              </a:rPr>
              <a:t>statsforvaltaren</a:t>
            </a:r>
            <a:r>
              <a:rPr lang="nb-NO" b="0" i="0" u="none" dirty="0">
                <a:solidFill>
                  <a:srgbClr val="333333"/>
                </a:solidFill>
                <a:effectLst/>
                <a:latin typeface="Open Sans" panose="020B0606030504020204" pitchFamily="34" charset="0"/>
              </a:rPr>
              <a:t> (§ 12-6), skal </a:t>
            </a:r>
            <a:r>
              <a:rPr lang="nb-NO" b="0" i="0" u="none" dirty="0" err="1">
                <a:solidFill>
                  <a:srgbClr val="333333"/>
                </a:solidFill>
                <a:effectLst/>
                <a:latin typeface="Open Sans" panose="020B0606030504020204" pitchFamily="34" charset="0"/>
              </a:rPr>
              <a:t>statsforvaltaren</a:t>
            </a:r>
            <a:r>
              <a:rPr lang="nb-NO" b="0" i="0" u="none" dirty="0">
                <a:solidFill>
                  <a:srgbClr val="333333"/>
                </a:solidFill>
                <a:effectLst/>
                <a:latin typeface="Open Sans" panose="020B0606030504020204" pitchFamily="34" charset="0"/>
              </a:rPr>
              <a:t> </a:t>
            </a:r>
            <a:r>
              <a:rPr lang="nb-NO" b="0" i="0" u="none" dirty="0" err="1">
                <a:solidFill>
                  <a:srgbClr val="333333"/>
                </a:solidFill>
                <a:effectLst/>
                <a:latin typeface="Open Sans" panose="020B0606030504020204" pitchFamily="34" charset="0"/>
              </a:rPr>
              <a:t>berre</a:t>
            </a:r>
            <a:r>
              <a:rPr lang="nb-NO" b="0" i="0" u="none" dirty="0">
                <a:solidFill>
                  <a:srgbClr val="333333"/>
                </a:solidFill>
                <a:effectLst/>
                <a:latin typeface="Open Sans" panose="020B0606030504020204" pitchFamily="34" charset="0"/>
              </a:rPr>
              <a:t> vurdere tiltaksplikta og plikta til å lage </a:t>
            </a:r>
            <a:r>
              <a:rPr lang="nb-NO" b="0" i="0" u="none" dirty="0" err="1">
                <a:solidFill>
                  <a:srgbClr val="333333"/>
                </a:solidFill>
                <a:effectLst/>
                <a:latin typeface="Open Sans" panose="020B0606030504020204" pitchFamily="34" charset="0"/>
              </a:rPr>
              <a:t>skriftleg</a:t>
            </a:r>
            <a:r>
              <a:rPr lang="nb-NO" b="0" i="0" u="none" dirty="0">
                <a:solidFill>
                  <a:srgbClr val="333333"/>
                </a:solidFill>
                <a:effectLst/>
                <a:latin typeface="Open Sans" panose="020B0606030504020204" pitchFamily="34" charset="0"/>
              </a:rPr>
              <a:t> plan.</a:t>
            </a:r>
          </a:p>
          <a:p>
            <a:endParaRPr lang="nb-NO" b="0" i="0" u="none" dirty="0">
              <a:solidFill>
                <a:srgbClr val="333333"/>
              </a:solidFill>
              <a:effectLst/>
              <a:latin typeface="Open Sans" panose="020B0606030504020204" pitchFamily="34" charset="0"/>
            </a:endParaRPr>
          </a:p>
          <a:p>
            <a:r>
              <a:rPr lang="nb-NO" b="1" i="0" u="none" dirty="0">
                <a:solidFill>
                  <a:srgbClr val="333333"/>
                </a:solidFill>
                <a:effectLst/>
                <a:latin typeface="Open Sans" panose="020B0606030504020204" pitchFamily="34" charset="0"/>
              </a:rPr>
              <a:t>Skriveprogram på bokmål og nynorsk</a:t>
            </a:r>
          </a:p>
          <a:p>
            <a:r>
              <a:rPr lang="nb-NO" b="0" i="0" u="none" dirty="0">
                <a:solidFill>
                  <a:srgbClr val="333333"/>
                </a:solidFill>
                <a:effectLst/>
                <a:latin typeface="Open Sans" panose="020B0606030504020204" pitchFamily="34" charset="0"/>
              </a:rPr>
              <a:t>I § 15-4 står det at </a:t>
            </a:r>
            <a:r>
              <a:rPr lang="nb-NO" b="0" i="0" dirty="0">
                <a:solidFill>
                  <a:srgbClr val="333333"/>
                </a:solidFill>
                <a:effectLst/>
                <a:latin typeface="Helvetica Neue"/>
              </a:rPr>
              <a:t>skolen skal bruke skriveprogram som har både bokmål og nynorsk, og som følgjer offisiell rettskriving. Uttrykket «skriveprogram» </a:t>
            </a:r>
            <a:r>
              <a:rPr lang="nb-NO" b="0" i="0" dirty="0" err="1">
                <a:solidFill>
                  <a:srgbClr val="333333"/>
                </a:solidFill>
                <a:effectLst/>
                <a:latin typeface="Helvetica Neue"/>
              </a:rPr>
              <a:t>omfattar</a:t>
            </a:r>
            <a:r>
              <a:rPr lang="nb-NO" b="0" i="0" dirty="0">
                <a:solidFill>
                  <a:srgbClr val="333333"/>
                </a:solidFill>
                <a:effectLst/>
                <a:latin typeface="Helvetica Neue"/>
              </a:rPr>
              <a:t> ulike former for læringsverktøy og tekstbehandlingsprogram med tekststøtte, </a:t>
            </a:r>
            <a:r>
              <a:rPr lang="nb-NO" b="0" i="0" dirty="0" err="1">
                <a:solidFill>
                  <a:srgbClr val="333333"/>
                </a:solidFill>
                <a:effectLst/>
                <a:latin typeface="Helvetica Neue"/>
              </a:rPr>
              <a:t>rettefunksjonar</a:t>
            </a:r>
            <a:r>
              <a:rPr lang="nb-NO" b="0" i="0" dirty="0">
                <a:solidFill>
                  <a:srgbClr val="333333"/>
                </a:solidFill>
                <a:effectLst/>
                <a:latin typeface="Helvetica Neue"/>
              </a:rPr>
              <a:t> o.l. </a:t>
            </a:r>
            <a:r>
              <a:rPr lang="nb-NO" b="0" i="0" dirty="0" err="1">
                <a:solidFill>
                  <a:srgbClr val="333333"/>
                </a:solidFill>
                <a:effectLst/>
                <a:latin typeface="Helvetica Neue"/>
              </a:rPr>
              <a:t>inneber</a:t>
            </a:r>
            <a:r>
              <a:rPr lang="nb-NO" b="0" i="0" dirty="0">
                <a:solidFill>
                  <a:srgbClr val="333333"/>
                </a:solidFill>
                <a:effectLst/>
                <a:latin typeface="Helvetica Neue"/>
              </a:rPr>
              <a:t> at </a:t>
            </a:r>
            <a:r>
              <a:rPr lang="nb-NO" b="0" i="0" dirty="0" err="1">
                <a:solidFill>
                  <a:srgbClr val="333333"/>
                </a:solidFill>
                <a:effectLst/>
                <a:latin typeface="Helvetica Neue"/>
              </a:rPr>
              <a:t>skolar</a:t>
            </a:r>
            <a:r>
              <a:rPr lang="nb-NO" b="0" i="0" dirty="0">
                <a:solidFill>
                  <a:srgbClr val="333333"/>
                </a:solidFill>
                <a:effectLst/>
                <a:latin typeface="Helvetica Neue"/>
              </a:rPr>
              <a:t> som </a:t>
            </a:r>
            <a:r>
              <a:rPr lang="nb-NO" b="0" i="0" dirty="0" err="1">
                <a:solidFill>
                  <a:srgbClr val="333333"/>
                </a:solidFill>
                <a:effectLst/>
                <a:latin typeface="Helvetica Neue"/>
              </a:rPr>
              <a:t>ikkje</a:t>
            </a:r>
            <a:r>
              <a:rPr lang="nb-NO" b="0" i="0" dirty="0">
                <a:solidFill>
                  <a:srgbClr val="333333"/>
                </a:solidFill>
                <a:effectLst/>
                <a:latin typeface="Helvetica Neue"/>
              </a:rPr>
              <a:t> har skriveprogram på begge målformene, må bytte til dette. Regelen er blant anna meint å presse </a:t>
            </a:r>
            <a:r>
              <a:rPr lang="nb-NO" b="0" i="0" dirty="0" err="1">
                <a:solidFill>
                  <a:srgbClr val="333333"/>
                </a:solidFill>
                <a:effectLst/>
                <a:latin typeface="Helvetica Neue"/>
              </a:rPr>
              <a:t>produsentane</a:t>
            </a:r>
            <a:r>
              <a:rPr lang="nb-NO" b="0" i="0" dirty="0">
                <a:solidFill>
                  <a:srgbClr val="333333"/>
                </a:solidFill>
                <a:effectLst/>
                <a:latin typeface="Helvetica Neue"/>
              </a:rPr>
              <a:t> og bidra til at skriveprogram med </a:t>
            </a:r>
            <a:r>
              <a:rPr lang="nb-NO" b="0" i="0" dirty="0" err="1">
                <a:solidFill>
                  <a:srgbClr val="333333"/>
                </a:solidFill>
                <a:effectLst/>
                <a:latin typeface="Helvetica Neue"/>
              </a:rPr>
              <a:t>tilfredsstillande</a:t>
            </a:r>
            <a:r>
              <a:rPr lang="nb-NO" b="0" i="0" dirty="0">
                <a:solidFill>
                  <a:srgbClr val="333333"/>
                </a:solidFill>
                <a:effectLst/>
                <a:latin typeface="Helvetica Neue"/>
              </a:rPr>
              <a:t> nynorsk blir </a:t>
            </a:r>
            <a:r>
              <a:rPr lang="nb-NO" b="0" i="0" dirty="0" err="1">
                <a:solidFill>
                  <a:srgbClr val="333333"/>
                </a:solidFill>
                <a:effectLst/>
                <a:latin typeface="Helvetica Neue"/>
              </a:rPr>
              <a:t>meir</a:t>
            </a:r>
            <a:r>
              <a:rPr lang="nb-NO" b="0" i="0" dirty="0">
                <a:solidFill>
                  <a:srgbClr val="333333"/>
                </a:solidFill>
                <a:effectLst/>
                <a:latin typeface="Helvetica Neue"/>
              </a:rPr>
              <a:t> </a:t>
            </a:r>
            <a:r>
              <a:rPr lang="nb-NO" b="0" i="0" dirty="0" err="1">
                <a:solidFill>
                  <a:srgbClr val="333333"/>
                </a:solidFill>
                <a:effectLst/>
                <a:latin typeface="Helvetica Neue"/>
              </a:rPr>
              <a:t>tilgjengelege</a:t>
            </a:r>
            <a:r>
              <a:rPr lang="nb-NO" b="0" i="0" dirty="0">
                <a:solidFill>
                  <a:srgbClr val="333333"/>
                </a:solidFill>
                <a:effectLst/>
                <a:latin typeface="Helvetica Neue"/>
              </a:rPr>
              <a:t>. </a:t>
            </a:r>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16</a:t>
            </a:fld>
            <a:endParaRPr lang="nb-NO"/>
          </a:p>
        </p:txBody>
      </p:sp>
    </p:spTree>
    <p:extLst>
      <p:ext uri="{BB962C8B-B14F-4D97-AF65-F5344CB8AC3E}">
        <p14:creationId xmlns:p14="http://schemas.microsoft.com/office/powerpoint/2010/main" val="8569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Permisjon </a:t>
            </a:r>
            <a:r>
              <a:rPr lang="nb-NO" b="1" dirty="0" err="1"/>
              <a:t>frå</a:t>
            </a:r>
            <a:r>
              <a:rPr lang="nb-NO" b="1" dirty="0"/>
              <a:t> opplæringa</a:t>
            </a:r>
          </a:p>
          <a:p>
            <a:r>
              <a:rPr lang="nb-NO" b="0" dirty="0"/>
              <a:t>Regelen om at </a:t>
            </a:r>
            <a:r>
              <a:rPr lang="nb-NO" b="0" dirty="0" err="1"/>
              <a:t>ein</a:t>
            </a:r>
            <a:r>
              <a:rPr lang="nb-NO" b="0" dirty="0"/>
              <a:t> elev </a:t>
            </a:r>
            <a:r>
              <a:rPr lang="nb-NO" b="0" dirty="0" err="1"/>
              <a:t>berre</a:t>
            </a:r>
            <a:r>
              <a:rPr lang="nb-NO" b="0" dirty="0"/>
              <a:t> kan få permisjon i inntil to veker av gangen er </a:t>
            </a:r>
            <a:r>
              <a:rPr lang="nb-NO" b="0" dirty="0" err="1"/>
              <a:t>ikkje</a:t>
            </a:r>
            <a:r>
              <a:rPr lang="nb-NO" b="0" dirty="0"/>
              <a:t> </a:t>
            </a:r>
            <a:r>
              <a:rPr lang="nb-NO" b="0" dirty="0" err="1"/>
              <a:t>vidareført</a:t>
            </a:r>
            <a:r>
              <a:rPr lang="nb-NO" b="0" dirty="0"/>
              <a:t> i ny opplæringslov. Etter ny opplæringslov er det opp til den enkelte kommune å </a:t>
            </a:r>
            <a:r>
              <a:rPr lang="nb-NO" noProof="0" dirty="0"/>
              <a:t>vurdere kor lang </a:t>
            </a:r>
            <a:r>
              <a:rPr lang="nn-NO" dirty="0"/>
              <a:t>permisjon ein elev kan få. Kravet i lova om ei </a:t>
            </a:r>
            <a:r>
              <a:rPr lang="nb-NO" noProof="0" dirty="0"/>
              <a:t>samla sett </a:t>
            </a:r>
            <a:r>
              <a:rPr lang="nb-NO" noProof="0" dirty="0" err="1"/>
              <a:t>forsvarleg</a:t>
            </a:r>
            <a:r>
              <a:rPr lang="nb-NO" noProof="0" dirty="0"/>
              <a:t> </a:t>
            </a:r>
            <a:r>
              <a:rPr lang="nn-NO" dirty="0"/>
              <a:t>opplæring vil i </a:t>
            </a:r>
            <a:r>
              <a:rPr lang="nb-NO" noProof="0" dirty="0"/>
              <a:t>seg </a:t>
            </a:r>
            <a:r>
              <a:rPr lang="nb-NO" noProof="0" dirty="0" err="1"/>
              <a:t>sjølv</a:t>
            </a:r>
            <a:r>
              <a:rPr lang="nb-NO" noProof="0" dirty="0"/>
              <a:t> </a:t>
            </a:r>
            <a:r>
              <a:rPr lang="nb-NO" noProof="0" dirty="0" err="1"/>
              <a:t>setje</a:t>
            </a:r>
            <a:r>
              <a:rPr lang="nb-NO" noProof="0" dirty="0"/>
              <a:t> ei grense for kor </a:t>
            </a:r>
            <a:r>
              <a:rPr lang="nn-NO" dirty="0"/>
              <a:t>mange og </a:t>
            </a:r>
            <a:r>
              <a:rPr lang="nb-NO" noProof="0" dirty="0"/>
              <a:t>kor lange </a:t>
            </a:r>
            <a:r>
              <a:rPr lang="nb-NO" noProof="0" dirty="0" err="1"/>
              <a:t>permisjonar</a:t>
            </a:r>
            <a:r>
              <a:rPr lang="nb-NO" noProof="0" dirty="0"/>
              <a:t> kvar </a:t>
            </a:r>
            <a:r>
              <a:rPr lang="nn-NO" dirty="0"/>
              <a:t>enkelt elev kan få. </a:t>
            </a:r>
            <a:r>
              <a:rPr lang="nb-NO" b="0" dirty="0"/>
              <a:t>Kommunen kan framleis </a:t>
            </a:r>
            <a:r>
              <a:rPr lang="nb-NO" b="0" dirty="0" err="1"/>
              <a:t>setje</a:t>
            </a:r>
            <a:r>
              <a:rPr lang="nb-NO" b="0" dirty="0"/>
              <a:t> ei </a:t>
            </a:r>
            <a:r>
              <a:rPr lang="nn-NO" dirty="0"/>
              <a:t>øvre grense for permisjon i dei lokale forskriftene sine, dersom dei ønskjer det. </a:t>
            </a:r>
            <a:endParaRPr lang="nb-NO" b="0" dirty="0"/>
          </a:p>
          <a:p>
            <a:endParaRPr lang="nb-NO" dirty="0"/>
          </a:p>
          <a:p>
            <a:r>
              <a:rPr lang="nb-NO" b="1" dirty="0" err="1"/>
              <a:t>Tidleg</a:t>
            </a:r>
            <a:r>
              <a:rPr lang="nb-NO" b="1" dirty="0"/>
              <a:t> skolestart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Roboto" panose="02000000000000000000" pitchFamily="2" charset="0"/>
                <a:ea typeface="Calibri" panose="020F0502020204030204" pitchFamily="34" charset="0"/>
                <a:cs typeface="Times New Roman" panose="02020603050405020304" pitchFamily="18" charset="0"/>
              </a:rPr>
              <a:t>Det eksplisitte kravet om at barnet må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vere</a:t>
            </a:r>
            <a:r>
              <a:rPr lang="nb-NO" sz="1800" dirty="0">
                <a:effectLst/>
                <a:latin typeface="Roboto" panose="02000000000000000000" pitchFamily="2" charset="0"/>
                <a:ea typeface="Calibri" panose="020F0502020204030204" pitchFamily="34" charset="0"/>
                <a:cs typeface="Times New Roman" panose="02020603050405020304" pitchFamily="18" charset="0"/>
              </a:rPr>
              <a:t> fylt fem år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innan</a:t>
            </a:r>
            <a:r>
              <a:rPr lang="nb-NO" sz="1800" dirty="0">
                <a:effectLst/>
                <a:latin typeface="Roboto" panose="02000000000000000000" pitchFamily="2" charset="0"/>
                <a:ea typeface="Calibri" panose="020F0502020204030204" pitchFamily="34" charset="0"/>
                <a:cs typeface="Times New Roman" panose="02020603050405020304" pitchFamily="18" charset="0"/>
              </a:rPr>
              <a:t> 1. april, er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ikkje</a:t>
            </a:r>
            <a:r>
              <a:rPr lang="nb-NO" sz="1800" dirty="0">
                <a:effectLst/>
                <a:latin typeface="Roboto" panose="02000000000000000000" pitchFamily="2" charset="0"/>
                <a:ea typeface="Calibri" panose="020F0502020204030204" pitchFamily="34" charset="0"/>
                <a:cs typeface="Times New Roman" panose="02020603050405020304" pitchFamily="18" charset="0"/>
              </a:rPr>
              <a:t>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vidareført</a:t>
            </a:r>
            <a:r>
              <a:rPr lang="nb-NO" sz="1800" dirty="0">
                <a:effectLst/>
                <a:latin typeface="Roboto" panose="02000000000000000000" pitchFamily="2" charset="0"/>
                <a:ea typeface="Calibri" panose="020F0502020204030204" pitchFamily="34" charset="0"/>
                <a:cs typeface="Times New Roman" panose="02020603050405020304" pitchFamily="18" charset="0"/>
              </a:rPr>
              <a:t> i ny opplæringslov. Det er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peika</a:t>
            </a:r>
            <a:r>
              <a:rPr lang="nb-NO" sz="1800" dirty="0">
                <a:effectLst/>
                <a:latin typeface="Roboto" panose="02000000000000000000" pitchFamily="2" charset="0"/>
                <a:ea typeface="Calibri" panose="020F0502020204030204" pitchFamily="34" charset="0"/>
                <a:cs typeface="Times New Roman" panose="02020603050405020304" pitchFamily="18" charset="0"/>
              </a:rPr>
              <a:t> på at fødselsdatoen til barnet vil uansett ha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noko</a:t>
            </a:r>
            <a:r>
              <a:rPr lang="nb-NO" sz="1800" dirty="0">
                <a:effectLst/>
                <a:latin typeface="Roboto" panose="02000000000000000000" pitchFamily="2" charset="0"/>
                <a:ea typeface="Calibri" panose="020F0502020204030204" pitchFamily="34" charset="0"/>
                <a:cs typeface="Times New Roman" panose="02020603050405020304" pitchFamily="18" charset="0"/>
              </a:rPr>
              <a:t> å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seie</a:t>
            </a:r>
            <a:r>
              <a:rPr lang="nb-NO" sz="1800" dirty="0">
                <a:effectLst/>
                <a:latin typeface="Roboto" panose="02000000000000000000" pitchFamily="2" charset="0"/>
                <a:ea typeface="Calibri" panose="020F0502020204030204" pitchFamily="34" charset="0"/>
                <a:cs typeface="Times New Roman" panose="02020603050405020304" pitchFamily="18" charset="0"/>
              </a:rPr>
              <a:t> i den vurderinga som kommunen må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gjere</a:t>
            </a:r>
            <a:r>
              <a:rPr lang="nb-NO" sz="1800" dirty="0">
                <a:effectLst/>
                <a:latin typeface="Roboto" panose="02000000000000000000" pitchFamily="2" charset="0"/>
                <a:ea typeface="Calibri" panose="020F0502020204030204" pitchFamily="34" charset="0"/>
                <a:cs typeface="Times New Roman" panose="02020603050405020304" pitchFamily="18" charset="0"/>
              </a:rPr>
              <a:t>. Jo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seinare</a:t>
            </a:r>
            <a:r>
              <a:rPr lang="nb-NO" sz="1800" dirty="0">
                <a:effectLst/>
                <a:latin typeface="Roboto" panose="02000000000000000000" pitchFamily="2" charset="0"/>
                <a:ea typeface="Calibri" panose="020F0502020204030204" pitchFamily="34" charset="0"/>
                <a:cs typeface="Times New Roman" panose="02020603050405020304" pitchFamily="18" charset="0"/>
              </a:rPr>
              <a:t> barnet er fødd på året, jo mindre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sannsynleg</a:t>
            </a:r>
            <a:r>
              <a:rPr lang="nb-NO" sz="1800" dirty="0">
                <a:effectLst/>
                <a:latin typeface="Roboto" panose="02000000000000000000" pitchFamily="2" charset="0"/>
                <a:ea typeface="Calibri" panose="020F0502020204030204" pitchFamily="34" charset="0"/>
                <a:cs typeface="Times New Roman" panose="02020603050405020304" pitchFamily="18" charset="0"/>
              </a:rPr>
              <a:t> er det at det vil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vere</a:t>
            </a:r>
            <a:r>
              <a:rPr lang="nb-NO" sz="1800" dirty="0">
                <a:effectLst/>
                <a:latin typeface="Roboto" panose="02000000000000000000" pitchFamily="2" charset="0"/>
                <a:ea typeface="Calibri" panose="020F0502020204030204" pitchFamily="34" charset="0"/>
                <a:cs typeface="Times New Roman" panose="02020603050405020304" pitchFamily="18" charset="0"/>
              </a:rPr>
              <a:t>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forsvarleg</a:t>
            </a:r>
            <a:r>
              <a:rPr lang="nb-NO" sz="1800" dirty="0">
                <a:effectLst/>
                <a:latin typeface="Roboto" panose="02000000000000000000" pitchFamily="2" charset="0"/>
                <a:ea typeface="Calibri" panose="020F0502020204030204" pitchFamily="34" charset="0"/>
                <a:cs typeface="Times New Roman" panose="02020603050405020304" pitchFamily="18" charset="0"/>
              </a:rPr>
              <a:t> eller til det beste for barnet å starte på skolen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eitt</a:t>
            </a:r>
            <a:r>
              <a:rPr lang="nb-NO" sz="1800" dirty="0">
                <a:effectLst/>
                <a:latin typeface="Roboto" panose="02000000000000000000" pitchFamily="2" charset="0"/>
                <a:ea typeface="Calibri" panose="020F0502020204030204" pitchFamily="34" charset="0"/>
                <a:cs typeface="Times New Roman" panose="02020603050405020304" pitchFamily="18" charset="0"/>
              </a:rPr>
              <a:t> år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tidlegare</a:t>
            </a:r>
            <a:r>
              <a:rPr lang="nb-NO" sz="1800" dirty="0">
                <a:effectLst/>
                <a:latin typeface="Roboto" panose="02000000000000000000" pitchFamily="2" charset="0"/>
                <a:ea typeface="Calibri" panose="020F0502020204030204" pitchFamily="34" charset="0"/>
                <a:cs typeface="Times New Roman" panose="02020603050405020304" pitchFamily="18" charset="0"/>
              </a:rPr>
              <a:t>. Det er framleis sett krav om sakkunnig vurdering!</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17</a:t>
            </a:fld>
            <a:endParaRPr lang="nb-NO"/>
          </a:p>
        </p:txBody>
      </p:sp>
    </p:spTree>
    <p:extLst>
      <p:ext uri="{BB962C8B-B14F-4D97-AF65-F5344CB8AC3E}">
        <p14:creationId xmlns:p14="http://schemas.microsoft.com/office/powerpoint/2010/main" val="314104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noProof="0" dirty="0"/>
              <a:t>Lekser</a:t>
            </a:r>
          </a:p>
          <a:p>
            <a:r>
              <a:rPr lang="nn-NO" noProof="0" dirty="0"/>
              <a:t>Høvet skolen har til å gi lekser, har ikkje vore regulert tidlegare. No står det i § 10-6 andre ledd at: «Elevane kan bli pålagde å gjere oppgåver utanom skoletida (lekser). Det må takast omsyn til at elevar har rett til kvile og fritid».</a:t>
            </a:r>
          </a:p>
          <a:p>
            <a:endParaRPr lang="nn-NO" b="1" noProof="0" dirty="0"/>
          </a:p>
          <a:p>
            <a:r>
              <a:rPr lang="nn-NO" b="1" noProof="0" dirty="0"/>
              <a:t>Rett til individuell vurdering</a:t>
            </a:r>
          </a:p>
          <a:p>
            <a:r>
              <a:rPr lang="nn-NO" noProof="0" dirty="0"/>
              <a:t>Har tidlegare gått fram av forskrifta til opplæringslova, men er no tatt direkte inn i lova (§§ 2-3 andre ledd og 5-4 andre ledd).</a:t>
            </a:r>
          </a:p>
          <a:p>
            <a:endParaRPr lang="nn-NO" noProof="0" dirty="0"/>
          </a:p>
          <a:p>
            <a:r>
              <a:rPr lang="nn-NO" b="1" noProof="0" dirty="0"/>
              <a:t>Ikkje karakterar på barnetrinnet</a:t>
            </a:r>
          </a:p>
          <a:p>
            <a:r>
              <a:rPr lang="nn-NO" noProof="0" dirty="0"/>
              <a:t>I § 2-3 andre ledd andre punktum står det nå at «elevane på 1. til 7. trinn skal ha individuell vurdering </a:t>
            </a:r>
            <a:r>
              <a:rPr lang="nn-NO" b="1" noProof="0" dirty="0"/>
              <a:t>utan karakterar</a:t>
            </a:r>
            <a:r>
              <a:rPr lang="nn-NO" noProof="0" dirty="0"/>
              <a:t>». Tatt inn i sjølve lova, og går ikkje lenger fram berre av forskrifta.</a:t>
            </a:r>
          </a:p>
          <a:p>
            <a:endParaRPr lang="nn-NO" noProof="0" dirty="0"/>
          </a:p>
          <a:p>
            <a:r>
              <a:rPr lang="nn-NO" b="1" noProof="0" dirty="0"/>
              <a:t>Organisering av opplæringa</a:t>
            </a:r>
          </a:p>
          <a:p>
            <a:r>
              <a:rPr lang="nn-NO" noProof="0" dirty="0"/>
              <a:t>Det er lovfesta at inndelinga i klasser og grupper skal bidra til at skolen blir ein møteplass der elevane utviklar toleranse og respekt for kvarandre (§ 14-2 første ledd tredje punktum). Elles er regelen om inndeling i grupper ei vidareføring av dagens § 8-2. </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18</a:t>
            </a:fld>
            <a:endParaRPr lang="nb-NO"/>
          </a:p>
        </p:txBody>
      </p:sp>
    </p:spTree>
    <p:extLst>
      <p:ext uri="{BB962C8B-B14F-4D97-AF65-F5344CB8AC3E}">
        <p14:creationId xmlns:p14="http://schemas.microsoft.com/office/powerpoint/2010/main" val="345703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Opplæringslova er det sentrale rettslege rammeverket for at skolen skal lukkast med det viktige samfunnsoppdraget sitt. Fellesskolen er ein del av grunnmuren i den norske velferdsstaten og legg til rette for at alle barn skal få like moglegheiter til utdanning uavhengig av kor dei bor, sosial bakgrunn, kulturell og etnisk bakgrunn, funksjonsevne, seksuell orientering og kjønn. Opplæringslova skal vere eit solid rammeverk som sikrar alle ei opplæring av høg kvalitet, eit trygt læringsmiljø, og medverknad i forhold som gjeld ein sjølv.</a:t>
            </a:r>
          </a:p>
          <a:p>
            <a:endParaRPr lang="nn-NO" noProof="0" dirty="0"/>
          </a:p>
          <a:p>
            <a:r>
              <a:rPr lang="nn-NO" noProof="0" dirty="0"/>
              <a:t>Dagens opplæringslov er 25 år gammal og har i snitt blitt endra meir enn éin gong per år. Dette har gjort at regelverket har blitt svært omfangsrikt og detaljert. Målet er at ny lov skal vere meir oppdatert, meir tilgjengeleg, meir forståeleg og meir tilpassa dagens samfunn og kvardagen i den norske opplæringssektoren. Det er også eit mål å kunne bruke regelverk som styringsverkemiddel når det er nødvendig og hensiktsmessig.</a:t>
            </a:r>
          </a:p>
          <a:p>
            <a:endParaRPr lang="nn-NO" noProof="0" dirty="0"/>
          </a:p>
          <a:p>
            <a:r>
              <a:rPr lang="nn-NO" noProof="0" dirty="0"/>
              <a:t>Kunnskapsdepartementet legg i tillegg vekt på at den nye lova skal vere oversiktleg og ha eit klart og godt språk slik at det blir lett å finne fram til kva for reglar som gjeld.</a:t>
            </a:r>
          </a:p>
        </p:txBody>
      </p:sp>
      <p:sp>
        <p:nvSpPr>
          <p:cNvPr id="4" name="Plassholder for lysbildenummer 3"/>
          <p:cNvSpPr>
            <a:spLocks noGrp="1"/>
          </p:cNvSpPr>
          <p:nvPr>
            <p:ph type="sldNum" sz="quarter" idx="5"/>
          </p:nvPr>
        </p:nvSpPr>
        <p:spPr/>
        <p:txBody>
          <a:bodyPr/>
          <a:lstStyle/>
          <a:p>
            <a:fld id="{D4B5DD92-EFA8-4D31-927F-F50CBB7B10E8}" type="slidenum">
              <a:rPr lang="nb-NO" smtClean="0"/>
              <a:t>2</a:t>
            </a:fld>
            <a:endParaRPr lang="nb-NO"/>
          </a:p>
        </p:txBody>
      </p:sp>
    </p:spTree>
    <p:extLst>
      <p:ext uri="{BB962C8B-B14F-4D97-AF65-F5344CB8AC3E}">
        <p14:creationId xmlns:p14="http://schemas.microsoft.com/office/powerpoint/2010/main" val="224908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4B5DD92-EFA8-4D31-927F-F50CBB7B10E8}" type="slidenum">
              <a:rPr lang="nb-NO" smtClean="0"/>
              <a:t>3</a:t>
            </a:fld>
            <a:endParaRPr lang="nb-NO"/>
          </a:p>
        </p:txBody>
      </p:sp>
    </p:spTree>
    <p:extLst>
      <p:ext uri="{BB962C8B-B14F-4D97-AF65-F5344CB8AC3E}">
        <p14:creationId xmlns:p14="http://schemas.microsoft.com/office/powerpoint/2010/main" val="144147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Dette er oversikta over den nye strukturen i lova. Det er ei stor endring frå dagens struktur. Lova er delt opp i åtte delar. Ho gir betre oversikt og ein god inngang til regelverket. Slik blir det lettare å finne fram. Framlegg til ny forskrift vil også vere delt inn på liknande måte med reglar for grunnskole, vidaregåande, fellesreglar og vaksne.</a:t>
            </a:r>
          </a:p>
        </p:txBody>
      </p:sp>
      <p:sp>
        <p:nvSpPr>
          <p:cNvPr id="4" name="Plassholder for lysbildenummer 3"/>
          <p:cNvSpPr>
            <a:spLocks noGrp="1"/>
          </p:cNvSpPr>
          <p:nvPr>
            <p:ph type="sldNum" sz="quarter" idx="5"/>
          </p:nvPr>
        </p:nvSpPr>
        <p:spPr/>
        <p:txBody>
          <a:bodyPr/>
          <a:lstStyle/>
          <a:p>
            <a:fld id="{D4B5DD92-EFA8-4D31-927F-F50CBB7B10E8}" type="slidenum">
              <a:rPr lang="nb-NO" smtClean="0"/>
              <a:t>4</a:t>
            </a:fld>
            <a:endParaRPr lang="nb-NO"/>
          </a:p>
        </p:txBody>
      </p:sp>
    </p:spTree>
    <p:extLst>
      <p:ext uri="{BB962C8B-B14F-4D97-AF65-F5344CB8AC3E}">
        <p14:creationId xmlns:p14="http://schemas.microsoft.com/office/powerpoint/2010/main" val="53496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4B5DD92-EFA8-4D31-927F-F50CBB7B10E8}" type="slidenum">
              <a:rPr lang="nb-NO" smtClean="0"/>
              <a:t>5</a:t>
            </a:fld>
            <a:endParaRPr lang="nb-NO"/>
          </a:p>
        </p:txBody>
      </p:sp>
    </p:spTree>
    <p:extLst>
      <p:ext uri="{BB962C8B-B14F-4D97-AF65-F5344CB8AC3E}">
        <p14:creationId xmlns:p14="http://schemas.microsoft.com/office/powerpoint/2010/main" val="53703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meste er </a:t>
            </a:r>
            <a:r>
              <a:rPr lang="nb-NO" dirty="0" err="1"/>
              <a:t>vidareføring</a:t>
            </a:r>
            <a:r>
              <a:rPr lang="nb-NO" dirty="0"/>
              <a:t> av dagens lov.</a:t>
            </a:r>
          </a:p>
        </p:txBody>
      </p:sp>
      <p:sp>
        <p:nvSpPr>
          <p:cNvPr id="4" name="Plassholder for lysbildenummer 3"/>
          <p:cNvSpPr>
            <a:spLocks noGrp="1"/>
          </p:cNvSpPr>
          <p:nvPr>
            <p:ph type="sldNum" sz="quarter" idx="5"/>
          </p:nvPr>
        </p:nvSpPr>
        <p:spPr/>
        <p:txBody>
          <a:bodyPr/>
          <a:lstStyle/>
          <a:p>
            <a:fld id="{D4B5DD92-EFA8-4D31-927F-F50CBB7B10E8}" type="slidenum">
              <a:rPr lang="nb-NO" smtClean="0"/>
              <a:t>6</a:t>
            </a:fld>
            <a:endParaRPr lang="nb-NO"/>
          </a:p>
        </p:txBody>
      </p:sp>
    </p:spTree>
    <p:extLst>
      <p:ext uri="{BB962C8B-B14F-4D97-AF65-F5344CB8AC3E}">
        <p14:creationId xmlns:p14="http://schemas.microsoft.com/office/powerpoint/2010/main" val="119928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noProof="0" dirty="0">
                <a:solidFill>
                  <a:srgbClr val="303030"/>
                </a:solidFill>
                <a:effectLst/>
                <a:latin typeface="+mj-lt"/>
              </a:rPr>
              <a:t>Her er ei liste over </a:t>
            </a:r>
            <a:r>
              <a:rPr lang="nb-NO" b="0" i="0" noProof="0" dirty="0" err="1">
                <a:solidFill>
                  <a:srgbClr val="303030"/>
                </a:solidFill>
                <a:effectLst/>
                <a:latin typeface="+mj-lt"/>
              </a:rPr>
              <a:t>nokre</a:t>
            </a:r>
            <a:r>
              <a:rPr lang="nb-NO" b="0" i="0" noProof="0" dirty="0">
                <a:solidFill>
                  <a:srgbClr val="303030"/>
                </a:solidFill>
                <a:effectLst/>
                <a:latin typeface="+mj-lt"/>
              </a:rPr>
              <a:t> omgrep i dagens opplæringslov, som er endra i ny opplæringslov.</a:t>
            </a:r>
          </a:p>
          <a:p>
            <a:endParaRPr lang="nb-NO" b="0" i="0" noProof="0" dirty="0">
              <a:solidFill>
                <a:srgbClr val="303030"/>
              </a:solidFill>
              <a:effectLst/>
              <a:latin typeface="+mj-lt"/>
            </a:endParaRPr>
          </a:p>
          <a:p>
            <a:r>
              <a:rPr lang="nb-NO" b="0" i="0" noProof="0" dirty="0">
                <a:solidFill>
                  <a:srgbClr val="303030"/>
                </a:solidFill>
                <a:effectLst/>
                <a:latin typeface="+mj-lt"/>
              </a:rPr>
              <a:t>Det ligg også ei utvida liste her: https://www.udir.no/regelverk-og-tilsyn/skole-og-opplaring/ny-opplaringslov/ord-og-omgrep/</a:t>
            </a:r>
          </a:p>
          <a:p>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8</a:t>
            </a:fld>
            <a:endParaRPr lang="nb-NO"/>
          </a:p>
        </p:txBody>
      </p:sp>
    </p:spTree>
    <p:extLst>
      <p:ext uri="{BB962C8B-B14F-4D97-AF65-F5344CB8AC3E}">
        <p14:creationId xmlns:p14="http://schemas.microsoft.com/office/powerpoint/2010/main" val="414489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går vi gjennom </a:t>
            </a:r>
            <a:r>
              <a:rPr lang="nb-NO" dirty="0" err="1"/>
              <a:t>nokre</a:t>
            </a:r>
            <a:r>
              <a:rPr lang="nb-NO" dirty="0"/>
              <a:t> av dei </a:t>
            </a:r>
            <a:r>
              <a:rPr lang="nb-NO" dirty="0" err="1"/>
              <a:t>viktigaste</a:t>
            </a:r>
            <a:r>
              <a:rPr lang="nb-NO" dirty="0"/>
              <a:t> </a:t>
            </a:r>
            <a:r>
              <a:rPr lang="nb-NO" dirty="0" err="1"/>
              <a:t>endringane</a:t>
            </a:r>
            <a:r>
              <a:rPr lang="nb-NO" dirty="0"/>
              <a:t> i ny lov. Udir har laga ei side der prosessen fram mot ny lov, </a:t>
            </a:r>
            <a:r>
              <a:rPr lang="nb-NO" dirty="0" err="1"/>
              <a:t>desse</a:t>
            </a:r>
            <a:r>
              <a:rPr lang="nb-NO" dirty="0"/>
              <a:t> </a:t>
            </a:r>
            <a:r>
              <a:rPr lang="nb-NO" dirty="0" err="1"/>
              <a:t>endringane</a:t>
            </a:r>
            <a:r>
              <a:rPr lang="nb-NO" dirty="0"/>
              <a:t>, nye omgrep, kva som må vere på plass m.m., går fram. </a:t>
            </a:r>
            <a:r>
              <a:rPr lang="nb-NO" dirty="0">
                <a:hlinkClick r:id="rId3"/>
              </a:rPr>
              <a:t>Ny opplæringslov høsten 2024 (udir.no)</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02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none" dirty="0"/>
              <a:t>Det er vedtatt nye </a:t>
            </a:r>
            <a:r>
              <a:rPr lang="nb-NO" u="none" dirty="0" err="1"/>
              <a:t>reglar</a:t>
            </a:r>
            <a:r>
              <a:rPr lang="nb-NO" u="none" dirty="0"/>
              <a:t> i </a:t>
            </a:r>
            <a:r>
              <a:rPr lang="nb-NO" u="none" dirty="0" err="1"/>
              <a:t>vidaregåande</a:t>
            </a:r>
            <a:r>
              <a:rPr lang="nb-NO" u="none" dirty="0"/>
              <a:t> opplæring som skal bidra til at </a:t>
            </a:r>
            <a:r>
              <a:rPr lang="nb-NO" u="none" dirty="0" err="1"/>
              <a:t>fleire</a:t>
            </a:r>
            <a:r>
              <a:rPr lang="nb-NO" u="none" dirty="0"/>
              <a:t> kan fullføre </a:t>
            </a:r>
            <a:r>
              <a:rPr lang="nb-NO" u="none" dirty="0" err="1"/>
              <a:t>vidaregåande</a:t>
            </a:r>
            <a:r>
              <a:rPr lang="nb-NO" u="none" dirty="0"/>
              <a:t> opplæring og kvalifisere seg til arbeidslivet.</a:t>
            </a:r>
          </a:p>
          <a:p>
            <a:endParaRPr lang="nb-NO" u="sng" dirty="0"/>
          </a:p>
          <a:p>
            <a:r>
              <a:rPr lang="nb-NO" b="1" u="none" dirty="0"/>
              <a:t>Rett til å fullføre </a:t>
            </a:r>
            <a:r>
              <a:rPr lang="nb-NO" b="1" u="none" dirty="0" err="1"/>
              <a:t>vidaregåande</a:t>
            </a:r>
            <a:r>
              <a:rPr lang="nb-NO" b="1" u="none" dirty="0"/>
              <a:t>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err="1"/>
              <a:t>Elevane</a:t>
            </a:r>
            <a:r>
              <a:rPr lang="nb-NO" u="none" dirty="0"/>
              <a:t> har rett til å gå på </a:t>
            </a:r>
            <a:r>
              <a:rPr lang="nb-NO" u="none" dirty="0" err="1"/>
              <a:t>vidaregåande</a:t>
            </a:r>
            <a:r>
              <a:rPr lang="nb-NO" u="none" dirty="0"/>
              <a:t> opplæring fram til </a:t>
            </a:r>
            <a:r>
              <a:rPr lang="nb-NO" u="none" dirty="0" err="1"/>
              <a:t>dei</a:t>
            </a:r>
            <a:r>
              <a:rPr lang="nb-NO" u="none" dirty="0"/>
              <a:t> har oppnådd studie- eller yrkeskompetanse.</a:t>
            </a:r>
            <a:r>
              <a:rPr lang="nn-NO" b="0" i="0" dirty="0">
                <a:solidFill>
                  <a:srgbClr val="333333"/>
                </a:solidFill>
                <a:effectLst/>
                <a:latin typeface="Helvetica Neue"/>
              </a:rPr>
              <a:t> Det er dermed inga tidsavgrensing, slik som i dagens lov § 3-1 første ledd. Med studiekompetanse blir det sikta til at dei oppfyller vilkåra for å få vitnemål med generell studiekompetanse. Med yrkeskompetanse meiner ein dei som har eit fag- eller sveinebrev, uavhengig av om dei oppfyller vitnemålskrava. Dei som har fått fag- eller sveinebrev som praksiskandidatar, vil dermed også ha oppnådd yrkeskompetanse. Yrkeskompetanse omfattar også dei som går opplæringsløp som elev der opplæringstilbodet ikkje blir avslutta med fag-eller sveinebrev. Dei som har oppnådd ein sluttkompetanse på eit lågare nivå enn studie- eller yrkeskompetanse, til dømes dei som har oppnådd praksisbrev, vil behalde retten til vidaregåande opplæring fram til dei har oppnådd full studie- eller yrkeskompetanse. </a:t>
            </a:r>
            <a:endParaRPr lang="nb-NO" u="sng" dirty="0"/>
          </a:p>
          <a:p>
            <a:endParaRPr lang="nb-NO" u="none" dirty="0"/>
          </a:p>
          <a:p>
            <a:r>
              <a:rPr lang="nb-NO" u="none" dirty="0"/>
              <a:t>Fullføringsretten for </a:t>
            </a:r>
            <a:r>
              <a:rPr lang="nb-NO" u="none" dirty="0" err="1"/>
              <a:t>elevar</a:t>
            </a:r>
            <a:r>
              <a:rPr lang="nb-NO" u="none" dirty="0"/>
              <a:t> varer fram til det skoleåret </a:t>
            </a:r>
            <a:r>
              <a:rPr lang="nb-NO" u="none" dirty="0" err="1"/>
              <a:t>dei</a:t>
            </a:r>
            <a:r>
              <a:rPr lang="nb-NO" u="none" dirty="0"/>
              <a:t> fyller 24 år. Dette står i ny § 5-1 andre ledd. Etter fylte 24 år har </a:t>
            </a:r>
            <a:r>
              <a:rPr lang="nb-NO" u="none" dirty="0" err="1"/>
              <a:t>ein</a:t>
            </a:r>
            <a:r>
              <a:rPr lang="nb-NO" u="none" dirty="0"/>
              <a:t> rett til </a:t>
            </a:r>
            <a:r>
              <a:rPr lang="nb-NO" u="none" dirty="0" err="1"/>
              <a:t>vaksenopplæring</a:t>
            </a:r>
            <a:r>
              <a:rPr lang="nb-NO" u="none" dirty="0"/>
              <a:t> fram til oppnådd studie- eller yrkeskompetanse, jf. § 18-3. </a:t>
            </a:r>
            <a:r>
              <a:rPr lang="nb-NO" u="none" dirty="0" err="1"/>
              <a:t>Frå</a:t>
            </a:r>
            <a:r>
              <a:rPr lang="nb-NO" u="none" dirty="0"/>
              <a:t> fylte 19 år kan </a:t>
            </a:r>
            <a:r>
              <a:rPr lang="nb-NO" u="none" dirty="0" err="1"/>
              <a:t>ein</a:t>
            </a:r>
            <a:r>
              <a:rPr lang="nb-NO" u="none" dirty="0"/>
              <a:t> </a:t>
            </a:r>
            <a:r>
              <a:rPr lang="nb-NO" u="none" dirty="0" err="1"/>
              <a:t>velje</a:t>
            </a:r>
            <a:r>
              <a:rPr lang="nb-NO" u="none" dirty="0"/>
              <a:t> om </a:t>
            </a:r>
            <a:r>
              <a:rPr lang="nb-NO" u="none" dirty="0" err="1"/>
              <a:t>ein</a:t>
            </a:r>
            <a:r>
              <a:rPr lang="nb-NO" u="none" dirty="0"/>
              <a:t> vil fullføre som elev eller </a:t>
            </a:r>
            <a:r>
              <a:rPr lang="nb-NO" u="none" dirty="0" err="1"/>
              <a:t>vaksen</a:t>
            </a:r>
            <a:r>
              <a:rPr lang="nb-NO" u="none" dirty="0"/>
              <a:t>, jf. § 5-1 tredje ledd.</a:t>
            </a:r>
          </a:p>
          <a:p>
            <a:endParaRPr lang="nb-NO" u="sng" dirty="0"/>
          </a:p>
          <a:p>
            <a:r>
              <a:rPr lang="nb-NO" b="1" u="none" dirty="0"/>
              <a:t>Utvida rett til </a:t>
            </a:r>
            <a:r>
              <a:rPr lang="nb-NO" b="1" u="none" dirty="0" err="1"/>
              <a:t>omval</a:t>
            </a:r>
            <a:endParaRPr lang="nb-NO" b="1" u="none" dirty="0"/>
          </a:p>
          <a:p>
            <a:pPr algn="l"/>
            <a:r>
              <a:rPr lang="nb-NO" b="0" i="0" dirty="0" err="1">
                <a:solidFill>
                  <a:srgbClr val="333333"/>
                </a:solidFill>
                <a:effectLst/>
                <a:latin typeface="Helvetica Neue"/>
              </a:rPr>
              <a:t>Elevar</a:t>
            </a:r>
            <a:r>
              <a:rPr lang="nb-NO" b="0" i="0" dirty="0">
                <a:solidFill>
                  <a:srgbClr val="333333"/>
                </a:solidFill>
                <a:effectLst/>
                <a:latin typeface="Helvetica Neue"/>
              </a:rPr>
              <a:t> og </a:t>
            </a:r>
            <a:r>
              <a:rPr lang="nb-NO" b="0" i="0" dirty="0" err="1">
                <a:solidFill>
                  <a:srgbClr val="333333"/>
                </a:solidFill>
                <a:effectLst/>
                <a:latin typeface="Helvetica Neue"/>
              </a:rPr>
              <a:t>dei</a:t>
            </a:r>
            <a:r>
              <a:rPr lang="nb-NO" b="0" i="0" dirty="0">
                <a:solidFill>
                  <a:srgbClr val="333333"/>
                </a:solidFill>
                <a:effectLst/>
                <a:latin typeface="Helvetica Neue"/>
              </a:rPr>
              <a:t> som har læretid i bedrift,</a:t>
            </a:r>
            <a:r>
              <a:rPr lang="nb-NO" u="none" dirty="0"/>
              <a:t> har rett til så mange </a:t>
            </a:r>
            <a:r>
              <a:rPr lang="nb-NO" u="none" dirty="0" err="1"/>
              <a:t>omval</a:t>
            </a:r>
            <a:r>
              <a:rPr lang="nb-NO" u="none" dirty="0"/>
              <a:t> </a:t>
            </a:r>
            <a:r>
              <a:rPr lang="nb-NO" u="none" dirty="0" err="1"/>
              <a:t>dei</a:t>
            </a:r>
            <a:r>
              <a:rPr lang="nb-NO" u="none" dirty="0"/>
              <a:t> </a:t>
            </a:r>
            <a:r>
              <a:rPr lang="nb-NO" u="none" dirty="0" err="1"/>
              <a:t>ønskjer</a:t>
            </a:r>
            <a:r>
              <a:rPr lang="nb-NO" u="none" dirty="0"/>
              <a:t> inntil det kalenderåret </a:t>
            </a:r>
            <a:r>
              <a:rPr lang="nb-NO" u="none" dirty="0" err="1"/>
              <a:t>dei</a:t>
            </a:r>
            <a:r>
              <a:rPr lang="nb-NO" u="none" dirty="0"/>
              <a:t> fyller 19 år (§ 5-5). Dei som </a:t>
            </a:r>
            <a:r>
              <a:rPr lang="nb-NO" u="none" dirty="0" err="1"/>
              <a:t>ikkje</a:t>
            </a:r>
            <a:r>
              <a:rPr lang="nb-NO" u="none" dirty="0"/>
              <a:t> har gjort </a:t>
            </a:r>
            <a:r>
              <a:rPr lang="nb-NO" u="none" dirty="0" err="1"/>
              <a:t>omval</a:t>
            </a:r>
            <a:r>
              <a:rPr lang="nb-NO" u="none" dirty="0"/>
              <a:t> </a:t>
            </a:r>
            <a:r>
              <a:rPr lang="nb-NO" u="none" dirty="0" err="1"/>
              <a:t>innan</a:t>
            </a:r>
            <a:r>
              <a:rPr lang="nb-NO" u="none" dirty="0"/>
              <a:t> </a:t>
            </a:r>
            <a:r>
              <a:rPr lang="nb-NO" u="none" dirty="0" err="1"/>
              <a:t>dei</a:t>
            </a:r>
            <a:r>
              <a:rPr lang="nb-NO" u="none" dirty="0"/>
              <a:t> er 19 år, har rett til </a:t>
            </a:r>
            <a:r>
              <a:rPr lang="nb-NO" u="none" dirty="0" err="1"/>
              <a:t>eitt</a:t>
            </a:r>
            <a:r>
              <a:rPr lang="nb-NO" u="none" dirty="0"/>
              <a:t> </a:t>
            </a:r>
            <a:r>
              <a:rPr lang="nb-NO" u="none" dirty="0" err="1"/>
              <a:t>omval</a:t>
            </a:r>
            <a:r>
              <a:rPr lang="nb-NO" u="none" dirty="0"/>
              <a:t>.</a:t>
            </a:r>
            <a:r>
              <a:rPr lang="nn-NO" b="0" i="1" dirty="0">
                <a:solidFill>
                  <a:srgbClr val="333333"/>
                </a:solidFill>
                <a:effectLst/>
                <a:latin typeface="Helvetica Neue"/>
              </a:rPr>
              <a:t> </a:t>
            </a:r>
            <a:r>
              <a:rPr lang="nn-NO" b="0" i="0" dirty="0">
                <a:solidFill>
                  <a:srgbClr val="333333"/>
                </a:solidFill>
                <a:effectLst/>
                <a:latin typeface="Helvetica Neue"/>
              </a:rPr>
              <a:t>Dette er ei utviding frå dagens lov som berre gir rett til eitt omval. Omval blir gjort ved inntak. Ein har ikkje rett til omval midt i skoleåret. </a:t>
            </a:r>
            <a:endParaRPr lang="nb-NO" u="none" dirty="0"/>
          </a:p>
          <a:p>
            <a:endParaRPr lang="nb-NO" u="sng" dirty="0"/>
          </a:p>
          <a:p>
            <a:r>
              <a:rPr lang="nb-NO" b="1" u="none" dirty="0" err="1"/>
              <a:t>Yrkesfagleg</a:t>
            </a:r>
            <a:r>
              <a:rPr lang="nb-NO" b="1" u="none" dirty="0"/>
              <a:t> </a:t>
            </a:r>
            <a:r>
              <a:rPr lang="nb-NO" b="1" u="none" dirty="0" err="1"/>
              <a:t>rekvalifisering</a:t>
            </a:r>
            <a:endParaRPr lang="nb-NO" b="1" u="none" dirty="0"/>
          </a:p>
          <a:p>
            <a:r>
              <a:rPr lang="nb-NO" u="none" dirty="0" err="1"/>
              <a:t>Ein</a:t>
            </a:r>
            <a:r>
              <a:rPr lang="nb-NO" u="none" dirty="0"/>
              <a:t> ny rett, som gjeld for </a:t>
            </a:r>
            <a:r>
              <a:rPr lang="nb-NO" u="none" dirty="0" err="1"/>
              <a:t>dei</a:t>
            </a:r>
            <a:r>
              <a:rPr lang="nb-NO" u="none" dirty="0"/>
              <a:t> som </a:t>
            </a:r>
            <a:r>
              <a:rPr lang="nb-NO" u="none" dirty="0" err="1"/>
              <a:t>allereie</a:t>
            </a:r>
            <a:r>
              <a:rPr lang="nb-NO" u="none" dirty="0"/>
              <a:t> har oppnådd studiekompetanse eller yrkeskompetanse. </a:t>
            </a:r>
            <a:r>
              <a:rPr lang="nb-NO" u="none" dirty="0" err="1"/>
              <a:t>Desse</a:t>
            </a:r>
            <a:r>
              <a:rPr lang="nb-NO" u="none" dirty="0"/>
              <a:t> har rett til opplæring inntil </a:t>
            </a:r>
            <a:r>
              <a:rPr lang="nb-NO" u="none" dirty="0" err="1"/>
              <a:t>dei</a:t>
            </a:r>
            <a:r>
              <a:rPr lang="nb-NO" u="none" dirty="0"/>
              <a:t> oppnår ny sluttkompetanse </a:t>
            </a:r>
            <a:r>
              <a:rPr lang="nb-NO" u="none" dirty="0" err="1"/>
              <a:t>innan</a:t>
            </a:r>
            <a:r>
              <a:rPr lang="nb-NO" u="none" dirty="0"/>
              <a:t> </a:t>
            </a:r>
            <a:r>
              <a:rPr lang="nb-NO" u="none" dirty="0" err="1"/>
              <a:t>eitt</a:t>
            </a:r>
            <a:r>
              <a:rPr lang="nb-NO" u="none" dirty="0"/>
              <a:t> </a:t>
            </a:r>
            <a:r>
              <a:rPr lang="nb-NO" u="none" dirty="0" err="1"/>
              <a:t>yrkesfagleg</a:t>
            </a:r>
            <a:r>
              <a:rPr lang="nb-NO" u="none" dirty="0"/>
              <a:t> utdanningsprogram. Dette er opplæring for </a:t>
            </a:r>
            <a:r>
              <a:rPr lang="nb-NO" u="none" dirty="0" err="1"/>
              <a:t>vaksne</a:t>
            </a:r>
            <a:r>
              <a:rPr lang="nb-NO" u="none" dirty="0"/>
              <a:t> etter § 18-4. </a:t>
            </a:r>
            <a:r>
              <a:rPr lang="nb-NO" u="none" dirty="0" err="1"/>
              <a:t>Ein</a:t>
            </a:r>
            <a:r>
              <a:rPr lang="nb-NO" u="none" dirty="0"/>
              <a:t> </a:t>
            </a:r>
            <a:r>
              <a:rPr lang="nb-NO" u="none" dirty="0" err="1"/>
              <a:t>elektrikar</a:t>
            </a:r>
            <a:r>
              <a:rPr lang="nb-NO" u="none" dirty="0"/>
              <a:t> kan til dømes </a:t>
            </a:r>
            <a:r>
              <a:rPr lang="nb-NO" u="none" dirty="0" err="1"/>
              <a:t>rekvalifisere</a:t>
            </a:r>
            <a:r>
              <a:rPr lang="nb-NO" u="none" dirty="0"/>
              <a:t> seg til frisør.</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Krav til betre </a:t>
            </a:r>
            <a:r>
              <a:rPr lang="nb-NO" b="1" dirty="0" err="1"/>
              <a:t>overgangar</a:t>
            </a:r>
            <a:r>
              <a:rPr lang="nb-NO" b="1" dirty="0"/>
              <a:t> </a:t>
            </a:r>
            <a:r>
              <a:rPr lang="nb-NO" b="1" dirty="0" err="1"/>
              <a:t>frå</a:t>
            </a:r>
            <a:r>
              <a:rPr lang="nb-NO" b="1" dirty="0"/>
              <a:t> ungdomsskole til </a:t>
            </a:r>
            <a:r>
              <a:rPr lang="nb-NO" b="1" dirty="0" err="1"/>
              <a:t>vidaregåande</a:t>
            </a:r>
            <a:r>
              <a:rPr lang="nb-NO" b="1" dirty="0"/>
              <a:t>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 er viktig å sikre elevane ein god overgang frå grunnskolen til vidaregåande opplæring. Dei aller fleste begynner i dag i </a:t>
            </a:r>
            <a:r>
              <a:rPr lang="nb-NO" noProof="0" dirty="0" err="1"/>
              <a:t>vidaregåande</a:t>
            </a:r>
            <a:r>
              <a:rPr lang="nn-NO" dirty="0"/>
              <a:t> opplæring rett etter ungdomsskolen. </a:t>
            </a:r>
            <a:r>
              <a:rPr lang="nb-NO" sz="1800" dirty="0">
                <a:effectLst/>
                <a:latin typeface="Roboto" panose="02000000000000000000" pitchFamily="2" charset="0"/>
                <a:ea typeface="Calibri" panose="020F0502020204030204" pitchFamily="34" charset="0"/>
                <a:cs typeface="Times New Roman" panose="02020603050405020304" pitchFamily="18" charset="0"/>
              </a:rPr>
              <a:t>I Meld. St. 6 (2019–2020) </a:t>
            </a:r>
            <a:r>
              <a:rPr lang="nb-NO" sz="1800" i="1" dirty="0">
                <a:effectLst/>
                <a:latin typeface="Roboto" panose="02000000000000000000" pitchFamily="2" charset="0"/>
                <a:ea typeface="Calibri" panose="020F0502020204030204" pitchFamily="34" charset="0"/>
                <a:cs typeface="Times New Roman" panose="02020603050405020304" pitchFamily="18" charset="0"/>
              </a:rPr>
              <a:t>Tett på – </a:t>
            </a:r>
            <a:r>
              <a:rPr lang="nb-NO" sz="1800" i="1" dirty="0" err="1">
                <a:effectLst/>
                <a:latin typeface="Roboto" panose="02000000000000000000" pitchFamily="2" charset="0"/>
                <a:ea typeface="Calibri" panose="020F0502020204030204" pitchFamily="34" charset="0"/>
                <a:cs typeface="Times New Roman" panose="02020603050405020304" pitchFamily="18" charset="0"/>
              </a:rPr>
              <a:t>tidleg</a:t>
            </a:r>
            <a:r>
              <a:rPr lang="nb-NO" sz="1800" i="1" dirty="0">
                <a:effectLst/>
                <a:latin typeface="Roboto" panose="02000000000000000000" pitchFamily="2" charset="0"/>
                <a:ea typeface="Calibri" panose="020F0502020204030204" pitchFamily="34" charset="0"/>
                <a:cs typeface="Times New Roman" panose="02020603050405020304" pitchFamily="18" charset="0"/>
              </a:rPr>
              <a:t> innsats og inkluderende fellesskap i barnehage, skole og </a:t>
            </a:r>
            <a:r>
              <a:rPr lang="nb-NO" sz="1800" i="1" dirty="0" err="1">
                <a:effectLst/>
                <a:latin typeface="Roboto" panose="02000000000000000000" pitchFamily="2" charset="0"/>
                <a:ea typeface="Calibri" panose="020F0502020204030204" pitchFamily="34" charset="0"/>
                <a:cs typeface="Times New Roman" panose="02020603050405020304" pitchFamily="18" charset="0"/>
              </a:rPr>
              <a:t>SFO</a:t>
            </a:r>
            <a:r>
              <a:rPr lang="nb-NO" sz="1800" i="1" dirty="0">
                <a:effectLst/>
                <a:latin typeface="Roboto" panose="02000000000000000000" pitchFamily="2" charset="0"/>
                <a:ea typeface="Calibri" panose="020F0502020204030204" pitchFamily="34" charset="0"/>
                <a:cs typeface="Times New Roman" panose="02020603050405020304" pitchFamily="18" charset="0"/>
              </a:rPr>
              <a:t>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peikar</a:t>
            </a:r>
            <a:r>
              <a:rPr lang="nb-NO" sz="1800" dirty="0">
                <a:effectLst/>
                <a:latin typeface="Roboto" panose="02000000000000000000" pitchFamily="2" charset="0"/>
                <a:ea typeface="Calibri" panose="020F0502020204030204" pitchFamily="34" charset="0"/>
                <a:cs typeface="Times New Roman" panose="02020603050405020304" pitchFamily="18" charset="0"/>
              </a:rPr>
              <a:t> regjeringa på at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dei</a:t>
            </a:r>
            <a:r>
              <a:rPr lang="nb-NO" sz="1800" dirty="0">
                <a:effectLst/>
                <a:latin typeface="Roboto" panose="02000000000000000000" pitchFamily="2" charset="0"/>
                <a:ea typeface="Calibri" panose="020F0502020204030204" pitchFamily="34" charset="0"/>
                <a:cs typeface="Times New Roman" panose="02020603050405020304" pitchFamily="18" charset="0"/>
              </a:rPr>
              <a:t> fleste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ungdomane</a:t>
            </a:r>
            <a:r>
              <a:rPr lang="nb-NO" sz="1800" dirty="0">
                <a:effectLst/>
                <a:latin typeface="Roboto" panose="02000000000000000000" pitchFamily="2" charset="0"/>
                <a:ea typeface="Calibri" panose="020F0502020204030204" pitchFamily="34" charset="0"/>
                <a:cs typeface="Times New Roman" panose="02020603050405020304" pitchFamily="18" charset="0"/>
              </a:rPr>
              <a:t> ser fram til å begynne på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vidaregåande</a:t>
            </a:r>
            <a:r>
              <a:rPr lang="nb-NO" sz="1800" dirty="0">
                <a:effectLst/>
                <a:latin typeface="Roboto" panose="02000000000000000000" pitchFamily="2" charset="0"/>
                <a:ea typeface="Calibri" panose="020F0502020204030204" pitchFamily="34" charset="0"/>
                <a:cs typeface="Times New Roman" panose="02020603050405020304" pitchFamily="18" charset="0"/>
              </a:rPr>
              <a:t>, men at mange likevel opplever overgangen som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vanskeleg</a:t>
            </a:r>
            <a:r>
              <a:rPr lang="nb-NO" sz="1800" dirty="0">
                <a:effectLst/>
                <a:latin typeface="Roboto" panose="02000000000000000000" pitchFamily="2" charset="0"/>
                <a:ea typeface="Calibri" panose="020F0502020204030204" pitchFamily="34" charset="0"/>
                <a:cs typeface="Times New Roman" panose="02020603050405020304" pitchFamily="18" charset="0"/>
              </a:rPr>
              <a:t>. I punkt 2.4.7 i meldinga blei det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peika</a:t>
            </a:r>
            <a:r>
              <a:rPr lang="nb-NO" sz="1800" dirty="0">
                <a:effectLst/>
                <a:latin typeface="Roboto" panose="02000000000000000000" pitchFamily="2" charset="0"/>
                <a:ea typeface="Calibri" panose="020F0502020204030204" pitchFamily="34" charset="0"/>
                <a:cs typeface="Times New Roman" panose="02020603050405020304" pitchFamily="18" charset="0"/>
              </a:rPr>
              <a:t> på at forsking viser at stadig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fleire</a:t>
            </a:r>
            <a:r>
              <a:rPr lang="nb-NO" sz="1800" dirty="0">
                <a:effectLst/>
                <a:latin typeface="Roboto" panose="02000000000000000000" pitchFamily="2" charset="0"/>
                <a:ea typeface="Calibri" panose="020F0502020204030204" pitchFamily="34" charset="0"/>
                <a:cs typeface="Times New Roman" panose="02020603050405020304" pitchFamily="18" charset="0"/>
              </a:rPr>
              <a:t> i ungdomsskolealder har ulike psykiske helseplager, og at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elevar</a:t>
            </a:r>
            <a:r>
              <a:rPr lang="nb-NO" sz="1800" dirty="0">
                <a:effectLst/>
                <a:latin typeface="Roboto" panose="02000000000000000000" pitchFamily="2" charset="0"/>
                <a:ea typeface="Calibri" panose="020F0502020204030204" pitchFamily="34" charset="0"/>
                <a:cs typeface="Times New Roman" panose="02020603050405020304" pitchFamily="18" charset="0"/>
              </a:rPr>
              <a:t> med behov for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særskild</a:t>
            </a:r>
            <a:r>
              <a:rPr lang="nb-NO" sz="1800" dirty="0">
                <a:effectLst/>
                <a:latin typeface="Roboto" panose="02000000000000000000" pitchFamily="2" charset="0"/>
                <a:ea typeface="Calibri" panose="020F0502020204030204" pitchFamily="34" charset="0"/>
                <a:cs typeface="Times New Roman" panose="02020603050405020304" pitchFamily="18" charset="0"/>
              </a:rPr>
              <a:t> tilrettelegging generelt får lite råd og bistand ved overgangen til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vidaregåande</a:t>
            </a:r>
            <a:r>
              <a:rPr lang="nb-NO" sz="1800" dirty="0">
                <a:effectLst/>
                <a:latin typeface="Roboto" panose="02000000000000000000" pitchFamily="2" charset="0"/>
                <a:ea typeface="Calibri" panose="020F0502020204030204" pitchFamily="34" charset="0"/>
                <a:cs typeface="Times New Roman" panose="02020603050405020304" pitchFamily="18" charset="0"/>
              </a:rPr>
              <a:t> opplæring.</a:t>
            </a:r>
          </a:p>
          <a:p>
            <a:endParaRPr lang="nn-NO" dirty="0"/>
          </a:p>
          <a:p>
            <a:r>
              <a:rPr lang="nb-NO" dirty="0"/>
              <a:t>Det står i ny opplæringslov § 9-5 at fylkeskommunen skal </a:t>
            </a:r>
            <a:r>
              <a:rPr lang="nb-NO" dirty="0" err="1"/>
              <a:t>sørgje</a:t>
            </a:r>
            <a:r>
              <a:rPr lang="nb-NO" dirty="0"/>
              <a:t> for at </a:t>
            </a:r>
            <a:r>
              <a:rPr lang="nb-NO" dirty="0" err="1"/>
              <a:t>elevane</a:t>
            </a:r>
            <a:r>
              <a:rPr lang="nb-NO" dirty="0"/>
              <a:t> får </a:t>
            </a:r>
            <a:r>
              <a:rPr lang="nb-NO" dirty="0" err="1"/>
              <a:t>ein</a:t>
            </a:r>
            <a:r>
              <a:rPr lang="nb-NO" dirty="0"/>
              <a:t> trygg og god overgang </a:t>
            </a:r>
            <a:r>
              <a:rPr lang="nb-NO" dirty="0" err="1"/>
              <a:t>frå</a:t>
            </a:r>
            <a:r>
              <a:rPr lang="nb-NO" dirty="0"/>
              <a:t> grunnskolen til den </a:t>
            </a:r>
            <a:r>
              <a:rPr lang="nb-NO" dirty="0" err="1"/>
              <a:t>vidaregåande</a:t>
            </a:r>
            <a:r>
              <a:rPr lang="nb-NO" dirty="0"/>
              <a:t> opplæringa. Kommunen skal samarbeide med fylkeskommunen om overgangen. Kommunen har </a:t>
            </a:r>
            <a:r>
              <a:rPr lang="nb-NO" dirty="0" err="1"/>
              <a:t>tilsvarande</a:t>
            </a:r>
            <a:r>
              <a:rPr lang="nb-NO" dirty="0"/>
              <a:t> plikt overfor den private </a:t>
            </a:r>
            <a:r>
              <a:rPr lang="nb-NO" dirty="0" err="1"/>
              <a:t>vidaregåande</a:t>
            </a:r>
            <a:r>
              <a:rPr lang="nb-NO" dirty="0"/>
              <a:t> skolen, dersom eleven skal starte i </a:t>
            </a:r>
            <a:r>
              <a:rPr lang="nb-NO" dirty="0" err="1"/>
              <a:t>ein</a:t>
            </a:r>
            <a:r>
              <a:rPr lang="nb-NO" dirty="0"/>
              <a:t> </a:t>
            </a:r>
            <a:r>
              <a:rPr lang="nb-NO" dirty="0" err="1"/>
              <a:t>vidaregåande</a:t>
            </a:r>
            <a:r>
              <a:rPr lang="nb-NO" dirty="0"/>
              <a:t> skole som er </a:t>
            </a:r>
            <a:r>
              <a:rPr lang="nb-NO" dirty="0" err="1"/>
              <a:t>godkjend</a:t>
            </a:r>
            <a:r>
              <a:rPr lang="nb-NO" dirty="0"/>
              <a:t> etter privatskolelova. </a:t>
            </a:r>
          </a:p>
          <a:p>
            <a:endParaRPr lang="nb-NO" dirty="0"/>
          </a:p>
          <a:p>
            <a:r>
              <a:rPr lang="nb-NO" dirty="0"/>
              <a:t>Det er også </a:t>
            </a:r>
            <a:r>
              <a:rPr lang="nb-NO" dirty="0" err="1"/>
              <a:t>vidareført</a:t>
            </a:r>
            <a:r>
              <a:rPr lang="nb-NO" dirty="0"/>
              <a:t> at kommunen skal </a:t>
            </a:r>
            <a:r>
              <a:rPr lang="nb-NO" dirty="0" err="1"/>
              <a:t>sørgje</a:t>
            </a:r>
            <a:r>
              <a:rPr lang="nb-NO" dirty="0"/>
              <a:t> for at barna får </a:t>
            </a:r>
            <a:r>
              <a:rPr lang="nb-NO" dirty="0" err="1"/>
              <a:t>ein</a:t>
            </a:r>
            <a:r>
              <a:rPr lang="nb-NO" dirty="0"/>
              <a:t> trygg og god overgang </a:t>
            </a:r>
            <a:r>
              <a:rPr lang="nb-NO" dirty="0" err="1"/>
              <a:t>frå</a:t>
            </a:r>
            <a:r>
              <a:rPr lang="nb-NO" dirty="0"/>
              <a:t> barnehagen til skolen og skolefritidsordninga. Det står i § 4-7 i ny opplæringslov og er </a:t>
            </a:r>
            <a:r>
              <a:rPr lang="nb-NO" dirty="0" err="1"/>
              <a:t>strengare</a:t>
            </a:r>
            <a:r>
              <a:rPr lang="nb-NO" dirty="0"/>
              <a:t> enn </a:t>
            </a:r>
            <a:r>
              <a:rPr lang="nb-NO" b="0" dirty="0">
                <a:solidFill>
                  <a:schemeClr val="tx1"/>
                </a:solidFill>
              </a:rPr>
              <a:t>det som følgjer av </a:t>
            </a:r>
            <a:r>
              <a:rPr lang="nb-NO" b="0" dirty="0">
                <a:solidFill>
                  <a:srgbClr val="FF0000"/>
                </a:solidFill>
                <a:highlight>
                  <a:srgbClr val="FFFF00"/>
                </a:highlight>
              </a:rPr>
              <a:t>dagens § 13-5.</a:t>
            </a:r>
          </a:p>
          <a:p>
            <a:endParaRPr lang="nb-NO" b="0" dirty="0">
              <a:solidFill>
                <a:srgbClr val="FF0000"/>
              </a:solidFill>
              <a:highlight>
                <a:srgbClr val="FFFF00"/>
              </a:highlight>
            </a:endParaRPr>
          </a:p>
          <a:p>
            <a:r>
              <a:rPr lang="nb-NO" b="1" dirty="0" err="1">
                <a:solidFill>
                  <a:srgbClr val="FF0000"/>
                </a:solidFill>
                <a:highlight>
                  <a:srgbClr val="FFFF00"/>
                </a:highlight>
              </a:rPr>
              <a:t>Overgangstilbod</a:t>
            </a:r>
            <a:endParaRPr lang="nb-NO" b="1" dirty="0">
              <a:solidFill>
                <a:srgbClr val="FF0000"/>
              </a:solidFill>
              <a:highlight>
                <a:srgbClr val="FFFF00"/>
              </a:highlight>
            </a:endParaRPr>
          </a:p>
          <a:p>
            <a:r>
              <a:rPr lang="nb-NO" b="0" i="0" dirty="0">
                <a:solidFill>
                  <a:srgbClr val="303030"/>
                </a:solidFill>
                <a:effectLst/>
                <a:latin typeface="Roboto" panose="02000000000000000000" pitchFamily="2" charset="0"/>
              </a:rPr>
              <a:t>Det er også tatt inn i lova at fylkeskommunen har ei plikt til å ha </a:t>
            </a:r>
            <a:r>
              <a:rPr lang="nb-NO" b="0" i="0" dirty="0" err="1">
                <a:solidFill>
                  <a:srgbClr val="303030"/>
                </a:solidFill>
                <a:effectLst/>
                <a:latin typeface="Roboto" panose="02000000000000000000" pitchFamily="2" charset="0"/>
              </a:rPr>
              <a:t>eit</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opplæringstilbod</a:t>
            </a:r>
            <a:r>
              <a:rPr lang="nb-NO" b="0" i="0" dirty="0">
                <a:solidFill>
                  <a:srgbClr val="303030"/>
                </a:solidFill>
                <a:effectLst/>
                <a:latin typeface="Roboto" panose="02000000000000000000" pitchFamily="2" charset="0"/>
              </a:rPr>
              <a:t> i overgangen til </a:t>
            </a:r>
            <a:r>
              <a:rPr lang="nb-NO" b="0" i="0" dirty="0" err="1">
                <a:solidFill>
                  <a:srgbClr val="303030"/>
                </a:solidFill>
                <a:effectLst/>
                <a:latin typeface="Roboto" panose="02000000000000000000" pitchFamily="2" charset="0"/>
              </a:rPr>
              <a:t>vidaregåande</a:t>
            </a:r>
            <a:r>
              <a:rPr lang="nb-NO" b="0" i="0" dirty="0">
                <a:solidFill>
                  <a:srgbClr val="303030"/>
                </a:solidFill>
                <a:effectLst/>
                <a:latin typeface="Roboto" panose="02000000000000000000" pitchFamily="2" charset="0"/>
              </a:rPr>
              <a:t> opplæring for </a:t>
            </a:r>
            <a:r>
              <a:rPr lang="nb-NO" b="0" i="0" dirty="0" err="1">
                <a:solidFill>
                  <a:srgbClr val="303030"/>
                </a:solidFill>
                <a:effectLst/>
                <a:latin typeface="Roboto" panose="02000000000000000000" pitchFamily="2" charset="0"/>
              </a:rPr>
              <a:t>elevar</a:t>
            </a:r>
            <a:r>
              <a:rPr lang="nb-NO" b="0" i="0" dirty="0">
                <a:solidFill>
                  <a:srgbClr val="303030"/>
                </a:solidFill>
                <a:effectLst/>
                <a:latin typeface="Roboto" panose="02000000000000000000" pitchFamily="2" charset="0"/>
              </a:rPr>
              <a:t> som </a:t>
            </a:r>
            <a:r>
              <a:rPr lang="nb-NO" b="0" i="0" dirty="0" err="1">
                <a:solidFill>
                  <a:srgbClr val="303030"/>
                </a:solidFill>
                <a:effectLst/>
                <a:latin typeface="Roboto" panose="02000000000000000000" pitchFamily="2" charset="0"/>
              </a:rPr>
              <a:t>manglar</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faglege</a:t>
            </a:r>
            <a:r>
              <a:rPr lang="nb-NO" b="0" i="0" dirty="0">
                <a:solidFill>
                  <a:srgbClr val="303030"/>
                </a:solidFill>
                <a:effectLst/>
                <a:latin typeface="Roboto" panose="02000000000000000000" pitchFamily="2" charset="0"/>
              </a:rPr>
              <a:t> eller </a:t>
            </a:r>
            <a:r>
              <a:rPr lang="nb-NO" b="0" i="0" dirty="0" err="1">
                <a:solidFill>
                  <a:srgbClr val="303030"/>
                </a:solidFill>
                <a:effectLst/>
                <a:latin typeface="Roboto" panose="02000000000000000000" pitchFamily="2" charset="0"/>
              </a:rPr>
              <a:t>språklege</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føresetnader</a:t>
            </a:r>
            <a:r>
              <a:rPr lang="nb-NO" b="0" i="0" dirty="0">
                <a:solidFill>
                  <a:srgbClr val="303030"/>
                </a:solidFill>
                <a:effectLst/>
                <a:latin typeface="Roboto" panose="02000000000000000000" pitchFamily="2" charset="0"/>
              </a:rPr>
              <a:t> for å kunne delta i og bestå </a:t>
            </a:r>
            <a:r>
              <a:rPr lang="nb-NO" b="0" i="0" dirty="0" err="1">
                <a:solidFill>
                  <a:srgbClr val="303030"/>
                </a:solidFill>
                <a:effectLst/>
                <a:latin typeface="Roboto" panose="02000000000000000000" pitchFamily="2" charset="0"/>
              </a:rPr>
              <a:t>vidaregåande</a:t>
            </a:r>
            <a:r>
              <a:rPr lang="nb-NO" b="0" i="0" dirty="0">
                <a:solidFill>
                  <a:srgbClr val="303030"/>
                </a:solidFill>
                <a:effectLst/>
                <a:latin typeface="Roboto" panose="02000000000000000000" pitchFamily="2" charset="0"/>
              </a:rPr>
              <a:t> opplæring. </a:t>
            </a:r>
            <a:r>
              <a:rPr lang="nb-NO" b="0" i="0" dirty="0" err="1">
                <a:solidFill>
                  <a:srgbClr val="303030"/>
                </a:solidFill>
                <a:effectLst/>
                <a:latin typeface="Roboto" panose="02000000000000000000" pitchFamily="2" charset="0"/>
              </a:rPr>
              <a:t>Eitt</a:t>
            </a:r>
            <a:r>
              <a:rPr lang="nb-NO" b="0" i="0" dirty="0">
                <a:solidFill>
                  <a:srgbClr val="303030"/>
                </a:solidFill>
                <a:effectLst/>
                <a:latin typeface="Roboto" panose="02000000000000000000" pitchFamily="2" charset="0"/>
              </a:rPr>
              <a:t> slikt døme er kombinasjonsklasser der den enkelte kan få både grunnskoleopplæring og opplæring i fag </a:t>
            </a:r>
            <a:r>
              <a:rPr lang="nb-NO" b="0" i="0" dirty="0" err="1">
                <a:solidFill>
                  <a:srgbClr val="303030"/>
                </a:solidFill>
                <a:effectLst/>
                <a:latin typeface="Roboto" panose="02000000000000000000" pitchFamily="2" charset="0"/>
              </a:rPr>
              <a:t>frå</a:t>
            </a:r>
            <a:r>
              <a:rPr lang="nb-NO" b="0" i="0" dirty="0">
                <a:solidFill>
                  <a:srgbClr val="303030"/>
                </a:solidFill>
                <a:effectLst/>
                <a:latin typeface="Roboto" panose="02000000000000000000" pitchFamily="2" charset="0"/>
              </a:rPr>
              <a:t> </a:t>
            </a:r>
            <a:r>
              <a:rPr lang="nb-NO" b="0" i="0" dirty="0" err="1">
                <a:solidFill>
                  <a:srgbClr val="303030"/>
                </a:solidFill>
                <a:effectLst/>
                <a:latin typeface="Roboto" panose="02000000000000000000" pitchFamily="2" charset="0"/>
              </a:rPr>
              <a:t>vidaregåande</a:t>
            </a:r>
            <a:r>
              <a:rPr lang="nb-NO" b="0" i="0" dirty="0">
                <a:solidFill>
                  <a:srgbClr val="303030"/>
                </a:solidFill>
                <a:effectLst/>
                <a:latin typeface="Roboto" panose="02000000000000000000" pitchFamily="2" charset="0"/>
              </a:rPr>
              <a:t> opplæring. Dette står i ny lov § 9-6.</a:t>
            </a:r>
            <a:endParaRPr lang="nb-NO" b="0" dirty="0">
              <a:solidFill>
                <a:srgbClr val="FF0000"/>
              </a:solidFill>
              <a:highlight>
                <a:srgbClr val="FFFF00"/>
              </a:highlight>
            </a:endParaRPr>
          </a:p>
          <a:p>
            <a:endParaRPr lang="nb-NO" u="sng" dirty="0"/>
          </a:p>
          <a:p>
            <a:r>
              <a:rPr lang="nb-NO" b="1" u="none" dirty="0"/>
              <a:t>Rett til påbygging</a:t>
            </a:r>
          </a:p>
          <a:p>
            <a:r>
              <a:rPr lang="nb-NO" u="none" dirty="0"/>
              <a:t>For alle som har bestått fag- og yrkesopplæring. Varer ut det skoleåret som begynner det året </a:t>
            </a:r>
            <a:r>
              <a:rPr lang="nb-NO" u="none" dirty="0" err="1"/>
              <a:t>ein</a:t>
            </a:r>
            <a:r>
              <a:rPr lang="nb-NO" u="none" dirty="0"/>
              <a:t> fyller 24 år for </a:t>
            </a:r>
            <a:r>
              <a:rPr lang="nb-NO" u="none" dirty="0" err="1"/>
              <a:t>elevar</a:t>
            </a:r>
            <a:r>
              <a:rPr lang="nb-NO" u="none" dirty="0"/>
              <a:t> (§ 5-7), og som </a:t>
            </a:r>
            <a:r>
              <a:rPr lang="nb-NO" u="none" dirty="0" err="1"/>
              <a:t>vaksen</a:t>
            </a:r>
            <a:r>
              <a:rPr lang="nb-NO" u="none" dirty="0"/>
              <a:t> </a:t>
            </a:r>
            <a:r>
              <a:rPr lang="nb-NO" u="none" dirty="0" err="1"/>
              <a:t>frå</a:t>
            </a:r>
            <a:r>
              <a:rPr lang="nb-NO" u="none" dirty="0"/>
              <a:t> det skoleåret som begynner det året </a:t>
            </a:r>
            <a:r>
              <a:rPr lang="nb-NO" u="none" dirty="0" err="1"/>
              <a:t>ein</a:t>
            </a:r>
            <a:r>
              <a:rPr lang="nb-NO" u="none" dirty="0"/>
              <a:t> fyller 19 år (§ 18-7). Mellom 19 og 24 kan </a:t>
            </a:r>
            <a:r>
              <a:rPr lang="nb-NO" u="none" dirty="0" err="1"/>
              <a:t>ein</a:t>
            </a:r>
            <a:r>
              <a:rPr lang="nb-NO" u="none" dirty="0"/>
              <a:t> altså </a:t>
            </a:r>
            <a:r>
              <a:rPr lang="nb-NO" u="none" dirty="0" err="1"/>
              <a:t>velje</a:t>
            </a:r>
            <a:r>
              <a:rPr lang="nb-NO" u="none" dirty="0"/>
              <a:t> om </a:t>
            </a:r>
            <a:r>
              <a:rPr lang="nb-NO" u="none" dirty="0" err="1"/>
              <a:t>ein</a:t>
            </a:r>
            <a:r>
              <a:rPr lang="nb-NO" u="none" dirty="0"/>
              <a:t> vil ta det som elev eller gjennom </a:t>
            </a:r>
            <a:r>
              <a:rPr lang="nb-NO" u="none" dirty="0" err="1"/>
              <a:t>vaksenopplæring</a:t>
            </a:r>
            <a:r>
              <a:rPr lang="nb-NO" u="none" dirty="0"/>
              <a:t> (§ 5-7 andre ledd). </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Tilgang til rådgiving for </a:t>
            </a:r>
            <a:r>
              <a:rPr lang="nb-NO" b="1" dirty="0" err="1"/>
              <a:t>dei</a:t>
            </a:r>
            <a:r>
              <a:rPr lang="nb-NO" b="1" dirty="0"/>
              <a:t> som har læretid i bedrift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ny opplæringslov er det innført ei ny plikt for </a:t>
            </a:r>
            <a:r>
              <a:rPr lang="nb-NO" dirty="0" err="1"/>
              <a:t>fylkeskommunane</a:t>
            </a:r>
            <a:r>
              <a:rPr lang="nb-NO" dirty="0"/>
              <a:t> til å </a:t>
            </a:r>
            <a:r>
              <a:rPr lang="nb-NO" dirty="0" err="1"/>
              <a:t>sørgje</a:t>
            </a:r>
            <a:r>
              <a:rPr lang="nb-NO" dirty="0"/>
              <a:t> for at </a:t>
            </a:r>
            <a:r>
              <a:rPr lang="nb-NO" dirty="0" err="1"/>
              <a:t>dei</a:t>
            </a:r>
            <a:r>
              <a:rPr lang="nb-NO" dirty="0"/>
              <a:t> som har læretid i bedrift, skal ha tilgang til rådgiving om utdannings- og </a:t>
            </a:r>
            <a:r>
              <a:rPr lang="nb-NO" dirty="0" err="1"/>
              <a:t>yrkesval</a:t>
            </a:r>
            <a:r>
              <a:rPr lang="nb-NO" dirty="0"/>
              <a:t> og rådgiving om sosiale og </a:t>
            </a:r>
            <a:r>
              <a:rPr lang="nb-NO" dirty="0" err="1"/>
              <a:t>personlege</a:t>
            </a:r>
            <a:r>
              <a:rPr lang="nb-NO" dirty="0"/>
              <a:t> forhold, jf. § 16-1 tredje ledd og § 16-2 tredje ledd. Fylkeskommunen har </a:t>
            </a:r>
            <a:r>
              <a:rPr lang="nb-NO" dirty="0" err="1"/>
              <a:t>tidlegare</a:t>
            </a:r>
            <a:r>
              <a:rPr lang="nb-NO" dirty="0"/>
              <a:t> </a:t>
            </a:r>
            <a:r>
              <a:rPr lang="nb-NO" dirty="0" err="1"/>
              <a:t>ikkje</a:t>
            </a:r>
            <a:r>
              <a:rPr lang="nb-NO" dirty="0"/>
              <a:t> hatt ei slik plikt for </a:t>
            </a:r>
            <a:r>
              <a:rPr lang="nb-NO" dirty="0" err="1"/>
              <a:t>dei</a:t>
            </a:r>
            <a:r>
              <a:rPr lang="nb-NO" dirty="0"/>
              <a:t> som har læretid i bedrift.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u="none" dirty="0"/>
          </a:p>
          <a:p>
            <a:r>
              <a:rPr lang="nb-NO" b="1" u="none" dirty="0"/>
              <a:t>Utvida målgruppe for </a:t>
            </a:r>
            <a:r>
              <a:rPr lang="nb-NO" b="1" u="none" dirty="0" err="1"/>
              <a:t>oppfølgingstenesta</a:t>
            </a:r>
            <a:endParaRPr lang="nb-NO" b="1" u="none" dirty="0"/>
          </a:p>
          <a:p>
            <a:r>
              <a:rPr lang="nb-NO" u="none" dirty="0"/>
              <a:t>Her er målgruppa utvida </a:t>
            </a:r>
            <a:r>
              <a:rPr lang="nb-NO" u="none" dirty="0" err="1"/>
              <a:t>frå</a:t>
            </a:r>
            <a:r>
              <a:rPr lang="nb-NO" u="none" dirty="0"/>
              <a:t> 16-21 år til 16-24 år. Dette står i ny § 9-4.</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10</a:t>
            </a:fld>
            <a:endParaRPr lang="nb-NO"/>
          </a:p>
        </p:txBody>
      </p:sp>
    </p:spTree>
    <p:extLst>
      <p:ext uri="{BB962C8B-B14F-4D97-AF65-F5344CB8AC3E}">
        <p14:creationId xmlns:p14="http://schemas.microsoft.com/office/powerpoint/2010/main" val="309044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62166C-4751-6FDD-7324-D3D863D0154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72BBC18-41B6-AF3F-CECF-9711EC50D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3A9BFA5-3857-0AFA-0B67-4FA56F1A6E13}"/>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C429A62E-820A-0857-3F87-26A0103848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0B5629-F35B-851A-F33B-9CDF1E0C7575}"/>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10840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C7ABD-68EA-60F3-797C-3AA89995DE9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5A3AC20-13C9-8637-D9BF-16D45108F7E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A6026F7-CE66-6ABD-90D1-656684A54F86}"/>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6C43A2ED-B64E-9FF0-7E44-09EFA63DDCA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89263A5-9191-55C2-8BEF-F42C6DC36175}"/>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77866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954ED04-6C5B-9FB9-8E49-89B7A9349E0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2B19310-CB8B-8AB5-CC21-71837DCA7B2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F9776B1-9294-A9C4-CAE5-1D0809FDEA40}"/>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A3774BEE-5A37-BB83-F4B2-FEB588C1A4E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4D01B65-C89D-F726-AC71-3BB3B2E5699B}"/>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79576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Markeds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baseline="0">
                <a:solidFill>
                  <a:schemeClr val="tx1"/>
                </a:solidFill>
              </a:defRPr>
            </a:lvl1pPr>
          </a:lstStyle>
          <a:p>
            <a:pPr rtl="0"/>
            <a:r>
              <a:rPr lang="nb-NO" noProof="0"/>
              <a:t>KLIKK FOR Å REDIGERE TITTELEN</a:t>
            </a:r>
          </a:p>
        </p:txBody>
      </p:sp>
      <p:sp>
        <p:nvSpPr>
          <p:cNvPr id="6" name="Plassholder for bunn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solidFill>
              </a:defRPr>
            </a:lvl1pPr>
          </a:lstStyle>
          <a:p>
            <a:pPr rtl="0"/>
            <a:r>
              <a:rPr lang="nb-NO" noProof="0"/>
              <a:t>Tittel på salgspresentasjon</a:t>
            </a:r>
          </a:p>
        </p:txBody>
      </p:sp>
      <p:sp>
        <p:nvSpPr>
          <p:cNvPr id="7" name="Plassholder for lysbil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solidFill>
              </a:defRPr>
            </a:lvl1pPr>
          </a:lstStyle>
          <a:p>
            <a:pPr rtl="0"/>
            <a:fld id="{19B51A1E-902D-48AF-9020-955120F399B6}" type="slidenum">
              <a:rPr lang="nb-NO" noProof="0" smtClean="0"/>
              <a:pPr rtl="0"/>
              <a:t>‹#›</a:t>
            </a:fld>
            <a:endParaRPr lang="nb-NO" noProof="0"/>
          </a:p>
        </p:txBody>
      </p:sp>
      <p:sp>
        <p:nvSpPr>
          <p:cNvPr id="16" name="Plassholder for tekst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71601" y="2149157"/>
            <a:ext cx="2743200" cy="2999232"/>
          </a:xfrm>
          <a:prstGeom prst="rect">
            <a:avLst/>
          </a:prstGeom>
          <a:solidFill>
            <a:schemeClr val="accent1"/>
          </a:solidFill>
          <a:ln w="22225">
            <a:solidFill>
              <a:schemeClr val="tx1"/>
            </a:solidFill>
          </a:ln>
        </p:spPr>
        <p:txBody>
          <a:bodyPr tIns="621792" rtlCol="0" anchor="t" anchorCtr="0">
            <a:normAutofit/>
          </a:bodyPr>
          <a:lstStyle>
            <a:lvl1pPr marL="0" indent="0" algn="ctr">
              <a:spcBef>
                <a:spcPts val="0"/>
              </a:spcBef>
              <a:spcAft>
                <a:spcPts val="0"/>
              </a:spcAft>
              <a:buNone/>
              <a:defRPr sz="3800" b="1">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nb-NO" noProof="0"/>
              <a:t>1</a:t>
            </a:r>
          </a:p>
        </p:txBody>
      </p:sp>
      <p:sp>
        <p:nvSpPr>
          <p:cNvPr id="17" name="Plassholder for tekst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724400" y="2149157"/>
            <a:ext cx="2743200" cy="2999232"/>
          </a:xfrm>
          <a:prstGeom prst="rect">
            <a:avLst/>
          </a:prstGeom>
          <a:solidFill>
            <a:schemeClr val="accent3"/>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rtl="0"/>
            <a:r>
              <a:rPr lang="nb-NO" noProof="0"/>
              <a:t>2</a:t>
            </a:r>
          </a:p>
        </p:txBody>
      </p:sp>
      <p:sp>
        <p:nvSpPr>
          <p:cNvPr id="18" name="Plassholder for tekst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769944" y="2149157"/>
            <a:ext cx="2743201" cy="2997072"/>
          </a:xfrm>
          <a:prstGeom prst="rect">
            <a:avLst/>
          </a:prstGeom>
          <a:solidFill>
            <a:schemeClr val="accent4"/>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rtl="0"/>
            <a:r>
              <a:rPr lang="nb-NO" noProof="0"/>
              <a:t>3</a:t>
            </a:r>
          </a:p>
        </p:txBody>
      </p:sp>
      <p:sp>
        <p:nvSpPr>
          <p:cNvPr id="20" name="Plassholder for tekst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4964560" y="4279392"/>
            <a:ext cx="2286000" cy="640080"/>
          </a:xfrm>
        </p:spPr>
        <p:txBody>
          <a:bodyPr rtlCol="0">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rtl="0"/>
            <a:r>
              <a:rPr lang="nb-NO" noProof="0"/>
              <a:t>Inndelingsbeskrivelse</a:t>
            </a:r>
          </a:p>
        </p:txBody>
      </p:sp>
      <p:sp>
        <p:nvSpPr>
          <p:cNvPr id="21" name="Plassholder for tekst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012800" y="4279392"/>
            <a:ext cx="2286000" cy="640080"/>
          </a:xfrm>
        </p:spPr>
        <p:txBody>
          <a:bodyPr rtlCol="0">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rtl="0"/>
            <a:r>
              <a:rPr lang="nb-NO" noProof="0"/>
              <a:t>Inndelingsbeskrivelse</a:t>
            </a:r>
          </a:p>
        </p:txBody>
      </p:sp>
      <p:sp>
        <p:nvSpPr>
          <p:cNvPr id="4" name="Plassholder for tekst 3">
            <a:extLst>
              <a:ext uri="{FF2B5EF4-FFF2-40B4-BE49-F238E27FC236}">
                <a16:creationId xmlns:a16="http://schemas.microsoft.com/office/drawing/2014/main" id="{B0481AD7-A873-4BA1-A500-D8FF0F229879}"/>
              </a:ext>
            </a:extLst>
          </p:cNvPr>
          <p:cNvSpPr>
            <a:spLocks noGrp="1"/>
          </p:cNvSpPr>
          <p:nvPr>
            <p:ph type="body" sz="quarter" idx="34" hasCustomPrompt="1"/>
          </p:nvPr>
        </p:nvSpPr>
        <p:spPr>
          <a:xfrm>
            <a:off x="1903095" y="3511296"/>
            <a:ext cx="2286000" cy="731520"/>
          </a:xfrm>
        </p:spPr>
        <p:txBody>
          <a:bodyPr rtlCol="0">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nb-NO" noProof="0"/>
              <a:t>DELOVERSKRIFT</a:t>
            </a:r>
          </a:p>
        </p:txBody>
      </p:sp>
      <p:sp>
        <p:nvSpPr>
          <p:cNvPr id="9" name="Plassholder for tekst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901952" y="4279392"/>
            <a:ext cx="2286000" cy="640080"/>
          </a:xfrm>
        </p:spPr>
        <p:txBody>
          <a:bodyPr rtlCol="0">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Inndelingsbeskrivelse</a:t>
            </a:r>
          </a:p>
        </p:txBody>
      </p:sp>
      <p:sp>
        <p:nvSpPr>
          <p:cNvPr id="22" name="Plassholder for tekst 3">
            <a:extLst>
              <a:ext uri="{FF2B5EF4-FFF2-40B4-BE49-F238E27FC236}">
                <a16:creationId xmlns:a16="http://schemas.microsoft.com/office/drawing/2014/main" id="{AE52A1FB-F89B-45C5-92FC-A6D588F53C5D}"/>
              </a:ext>
            </a:extLst>
          </p:cNvPr>
          <p:cNvSpPr>
            <a:spLocks noGrp="1"/>
          </p:cNvSpPr>
          <p:nvPr>
            <p:ph type="body" sz="quarter" idx="36" hasCustomPrompt="1"/>
          </p:nvPr>
        </p:nvSpPr>
        <p:spPr>
          <a:xfrm>
            <a:off x="4964559" y="3511296"/>
            <a:ext cx="2286000" cy="731520"/>
          </a:xfrm>
        </p:spPr>
        <p:txBody>
          <a:bodyPr rtlCol="0">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nb-NO" noProof="0"/>
              <a:t>DELOVERSKRIFT</a:t>
            </a:r>
          </a:p>
        </p:txBody>
      </p:sp>
      <p:sp>
        <p:nvSpPr>
          <p:cNvPr id="23" name="Plassholder for tekst 3">
            <a:extLst>
              <a:ext uri="{FF2B5EF4-FFF2-40B4-BE49-F238E27FC236}">
                <a16:creationId xmlns:a16="http://schemas.microsoft.com/office/drawing/2014/main" id="{46C18666-B781-4A20-AAFB-33160088C3E1}"/>
              </a:ext>
            </a:extLst>
          </p:cNvPr>
          <p:cNvSpPr>
            <a:spLocks noGrp="1"/>
          </p:cNvSpPr>
          <p:nvPr>
            <p:ph type="body" sz="quarter" idx="37" hasCustomPrompt="1"/>
          </p:nvPr>
        </p:nvSpPr>
        <p:spPr>
          <a:xfrm>
            <a:off x="8012799" y="3511296"/>
            <a:ext cx="2286000" cy="731520"/>
          </a:xfrm>
        </p:spPr>
        <p:txBody>
          <a:bodyPr rtlCol="0">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nb-NO" noProof="0"/>
              <a:t>DELOVERSKRIFT</a:t>
            </a:r>
          </a:p>
        </p:txBody>
      </p:sp>
      <p:sp>
        <p:nvSpPr>
          <p:cNvPr id="19" name="Plassholder for dato 2">
            <a:extLst>
              <a:ext uri="{FF2B5EF4-FFF2-40B4-BE49-F238E27FC236}">
                <a16:creationId xmlns:a16="http://schemas.microsoft.com/office/drawing/2014/main" id="{4EA7F64A-11F6-4F87-BCF2-6C289703AEE8}"/>
              </a:ext>
            </a:extLst>
          </p:cNvPr>
          <p:cNvSpPr>
            <a:spLocks noGrp="1"/>
          </p:cNvSpPr>
          <p:nvPr>
            <p:ph type="dt" sz="half" idx="38"/>
          </p:nvPr>
        </p:nvSpPr>
        <p:spPr>
          <a:xfrm>
            <a:off x="838200" y="6356350"/>
            <a:ext cx="2743200" cy="365125"/>
          </a:xfrm>
        </p:spPr>
        <p:txBody>
          <a:bodyPr rtlCol="0"/>
          <a:lstStyle>
            <a:lvl1pPr>
              <a:defRPr>
                <a:solidFill>
                  <a:schemeClr val="tx1"/>
                </a:solidFill>
              </a:defRPr>
            </a:lvl1pPr>
          </a:lstStyle>
          <a:p>
            <a:pPr rtl="0"/>
            <a:r>
              <a:rPr lang="nb-NO" noProof="0"/>
              <a:t>01.07.20XX</a:t>
            </a:r>
          </a:p>
        </p:txBody>
      </p:sp>
    </p:spTree>
    <p:extLst>
      <p:ext uri="{BB962C8B-B14F-4D97-AF65-F5344CB8AC3E}">
        <p14:creationId xmlns:p14="http://schemas.microsoft.com/office/powerpoint/2010/main" val="4016644652"/>
      </p:ext>
    </p:extLst>
  </p:cSld>
  <p:clrMapOvr>
    <a:masterClrMapping/>
  </p:clrMapOvr>
  <p:extLst>
    <p:ext uri="{DCECCB84-F9BA-43D5-87BE-67443E8EF086}">
      <p15:sldGuideLst xmlns:p15="http://schemas.microsoft.com/office/powerpoint/2012/main">
        <p15:guide id="1" orient="horz" pos="3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B06444-B698-B302-6FB7-BC213DA75A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D3C887E-0E7D-3875-1E0A-DDD8511EFB4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F1641A8-A0F0-ACB1-3826-8C1FA7D43B82}"/>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593FB6E5-D90F-71C4-4EB1-CAF8051B46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ACD2E4-BE5F-8EED-6595-89280B79A7C9}"/>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214989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5AAB41-440B-CCC7-837C-516678BBF8E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2905DA5-C36F-9C39-D9FD-0A6FBB0F5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64E0B5A-E608-E6D6-F939-2B7270D28BDD}"/>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E16976A8-8D2B-FEF9-41F6-1F6066D905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F8300A-1C30-F056-059E-619B398AB50A}"/>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149423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D33F30-21F8-3AFB-02C5-376590E7E86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B2EE46-FE90-EE36-6B29-022E8B55A6D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0A6F5F8-052B-49F7-B0CB-CA1C8A81788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08EA262-92E6-F945-A981-3C3FFB1C8C2C}"/>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6" name="Plassholder for bunntekst 5">
            <a:extLst>
              <a:ext uri="{FF2B5EF4-FFF2-40B4-BE49-F238E27FC236}">
                <a16:creationId xmlns:a16="http://schemas.microsoft.com/office/drawing/2014/main" id="{D288EF59-2EE8-1AEA-591D-902FE65C08F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0C3FFF6-083D-B1F5-E963-137EFC692484}"/>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12651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DCB55-12A8-D57C-2EFE-11C199B2ECB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CF61DD4-6C34-231C-66B2-3E034E882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8CD5F6F-DAAE-4BDB-E513-8F9068C3C70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3F2E75A-C3C2-5E5D-E058-D2B9981A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5711042-6E19-1909-436B-AB39F646D2F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51D7967-E10D-A750-76C2-AB3088B36979}"/>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8" name="Plassholder for bunntekst 7">
            <a:extLst>
              <a:ext uri="{FF2B5EF4-FFF2-40B4-BE49-F238E27FC236}">
                <a16:creationId xmlns:a16="http://schemas.microsoft.com/office/drawing/2014/main" id="{6377F201-BAA9-9501-8E91-FE6B382318C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E90D498-93EA-33BE-BDD0-DFF665394626}"/>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209775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B32291-ABAE-560C-3464-7E44D484FE0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01BCC90-584F-FBE9-2BA7-E52A2624C1D8}"/>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4" name="Plassholder for bunntekst 3">
            <a:extLst>
              <a:ext uri="{FF2B5EF4-FFF2-40B4-BE49-F238E27FC236}">
                <a16:creationId xmlns:a16="http://schemas.microsoft.com/office/drawing/2014/main" id="{AE578B7B-860E-092E-F404-BB9E522D175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D9A04D9-4C00-2A7A-B57C-D4BB0B2386D2}"/>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8288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B3E1C09-862E-EECC-BC71-81C5E5AA3AFC}"/>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3" name="Plassholder for bunntekst 2">
            <a:extLst>
              <a:ext uri="{FF2B5EF4-FFF2-40B4-BE49-F238E27FC236}">
                <a16:creationId xmlns:a16="http://schemas.microsoft.com/office/drawing/2014/main" id="{3DD790CD-A9D3-67D1-0803-3873260C60D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17F5A87-FE11-8A42-EEEB-E27A3A082D6A}"/>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70229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83BCBC-699B-E833-6483-34687C73EAD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491D9D8-FFA3-DC5A-26C1-6B57F3192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992A51A-2508-40C5-5F6B-9A9A8821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0545E2D-42D0-ECAC-1C48-FEC12845A4B1}"/>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6" name="Plassholder for bunntekst 5">
            <a:extLst>
              <a:ext uri="{FF2B5EF4-FFF2-40B4-BE49-F238E27FC236}">
                <a16:creationId xmlns:a16="http://schemas.microsoft.com/office/drawing/2014/main" id="{C552D81E-A50D-B52F-E565-F0A71EE6DAF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85C93E-4261-B1F3-7FBA-3E5FBA37E0A0}"/>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86422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8E1033-F956-96C4-A9E1-C6B32D01AB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1BA9519-3003-D089-B80C-28361EEE1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2CB66C6-586B-1351-7D5E-2424A69D4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3D90CF6-5D85-B194-28FF-57972DCC7286}"/>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6" name="Plassholder for bunntekst 5">
            <a:extLst>
              <a:ext uri="{FF2B5EF4-FFF2-40B4-BE49-F238E27FC236}">
                <a16:creationId xmlns:a16="http://schemas.microsoft.com/office/drawing/2014/main" id="{42E40E61-064A-3340-1369-838E7A67C8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E680855-6755-54D3-3BFE-0A353708FE81}"/>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58647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FC6ABB6-4BE7-04FA-586F-FB65A506F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10F3EC9-9F2C-B33F-F504-55072F279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C015E4-5E28-7652-6E30-6A5AB890D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2D653D8D-A886-B2DF-161D-E55DA093C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F108DB0-93F9-2E6D-7410-025F03474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6FE36-7CA9-44A0-81D8-CC09DE60C0BB}" type="slidenum">
              <a:rPr lang="nb-NO" smtClean="0"/>
              <a:t>‹#›</a:t>
            </a:fld>
            <a:endParaRPr lang="nb-NO"/>
          </a:p>
        </p:txBody>
      </p:sp>
    </p:spTree>
    <p:extLst>
      <p:ext uri="{BB962C8B-B14F-4D97-AF65-F5344CB8AC3E}">
        <p14:creationId xmlns:p14="http://schemas.microsoft.com/office/powerpoint/2010/main" val="8521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D515F0-33D1-C95D-BD4A-2CA6B74C3E28}"/>
              </a:ext>
            </a:extLst>
          </p:cNvPr>
          <p:cNvSpPr>
            <a:spLocks noGrp="1"/>
          </p:cNvSpPr>
          <p:nvPr>
            <p:ph type="ctrTitle"/>
          </p:nvPr>
        </p:nvSpPr>
        <p:spPr/>
        <p:txBody>
          <a:bodyPr/>
          <a:lstStyle/>
          <a:p>
            <a:r>
              <a:rPr kumimoji="0" lang="nb-NO" sz="4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Ny opplæringslov 2024</a:t>
            </a:r>
            <a:endParaRPr lang="nb-NO" dirty="0">
              <a:latin typeface="Roboto" panose="02000000000000000000" pitchFamily="2" charset="0"/>
              <a:ea typeface="Roboto" panose="02000000000000000000" pitchFamily="2" charset="0"/>
            </a:endParaRPr>
          </a:p>
        </p:txBody>
      </p:sp>
      <p:sp>
        <p:nvSpPr>
          <p:cNvPr id="3" name="Undertittel 2">
            <a:extLst>
              <a:ext uri="{FF2B5EF4-FFF2-40B4-BE49-F238E27FC236}">
                <a16:creationId xmlns:a16="http://schemas.microsoft.com/office/drawing/2014/main" id="{7D9526F4-ABFF-09D5-8C5E-3CECCF8B1159}"/>
              </a:ext>
            </a:extLst>
          </p:cNvPr>
          <p:cNvSpPr>
            <a:spLocks noGrp="1"/>
          </p:cNvSpPr>
          <p:nvPr>
            <p:ph type="subTitle" idx="1"/>
          </p:nvPr>
        </p:nvSpPr>
        <p:spPr/>
        <p:txBody>
          <a:bodyPr/>
          <a:lstStyle/>
          <a:p>
            <a:endParaRPr lang="nb-NO"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3490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E1F02EE-57B8-639B-0A29-CD88A6D0FA36}"/>
              </a:ext>
            </a:extLst>
          </p:cNvPr>
          <p:cNvSpPr>
            <a:spLocks noGrp="1"/>
          </p:cNvSpPr>
          <p:nvPr>
            <p:ph type="title"/>
          </p:nvPr>
        </p:nvSpPr>
        <p:spPr>
          <a:xfrm>
            <a:off x="5297762" y="329184"/>
            <a:ext cx="6251110" cy="1783080"/>
          </a:xfrm>
        </p:spPr>
        <p:txBody>
          <a:bodyPr anchor="b">
            <a:normAutofit/>
          </a:bodyPr>
          <a:lstStyle/>
          <a:p>
            <a:r>
              <a:rPr lang="nb-NO" sz="5400" dirty="0">
                <a:latin typeface="Roboto" panose="02000000000000000000" pitchFamily="2" charset="0"/>
                <a:ea typeface="Roboto" panose="02000000000000000000" pitchFamily="2" charset="0"/>
              </a:rPr>
              <a:t>Rett til å fullføre</a:t>
            </a:r>
          </a:p>
        </p:txBody>
      </p:sp>
      <p:pic>
        <p:nvPicPr>
          <p:cNvPr id="5" name="Picture 4" descr="Puslespillbiter">
            <a:extLst>
              <a:ext uri="{FF2B5EF4-FFF2-40B4-BE49-F238E27FC236}">
                <a16:creationId xmlns:a16="http://schemas.microsoft.com/office/drawing/2014/main" id="{DE0EDBC1-D1F0-9BAD-5F47-4D5DD3560260}"/>
              </a:ext>
            </a:extLst>
          </p:cNvPr>
          <p:cNvPicPr>
            <a:picLocks noChangeAspect="1"/>
          </p:cNvPicPr>
          <p:nvPr/>
        </p:nvPicPr>
        <p:blipFill rotWithShape="1">
          <a:blip r:embed="rId3"/>
          <a:srcRect l="31272" r="2356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BAD2F25-CAA9-C696-E08E-399CB8987CED}"/>
              </a:ext>
            </a:extLst>
          </p:cNvPr>
          <p:cNvSpPr>
            <a:spLocks noGrp="1"/>
          </p:cNvSpPr>
          <p:nvPr>
            <p:ph idx="1"/>
          </p:nvPr>
        </p:nvSpPr>
        <p:spPr>
          <a:xfrm>
            <a:off x="5297762" y="2706624"/>
            <a:ext cx="6251110" cy="3803904"/>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utvida rett til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utvida rett til omvalg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yrkesfagleg</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rekvalifisering</a:t>
            </a:r>
            <a:endPar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sørgje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for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ein</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trygg og god overgang mellom ungdomsskole og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skole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ha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eit</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overgangstilbod</a:t>
            </a:r>
            <a:endPar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påbygging for alle som har bestått fag- og yrkesopplæring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rådgiving for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dei</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som har læretid i bedrift</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utviding av målgruppa for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oppfølgingstenesta</a:t>
            </a:r>
            <a:endPar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p:txBody>
      </p:sp>
    </p:spTree>
    <p:extLst>
      <p:ext uri="{BB962C8B-B14F-4D97-AF65-F5344CB8AC3E}">
        <p14:creationId xmlns:p14="http://schemas.microsoft.com/office/powerpoint/2010/main" val="341895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AB4F5C1-9061-F701-62CE-EFA47B61A2C2}"/>
              </a:ext>
            </a:extLst>
          </p:cNvPr>
          <p:cNvSpPr>
            <a:spLocks noGrp="1"/>
          </p:cNvSpPr>
          <p:nvPr>
            <p:ph type="title"/>
          </p:nvPr>
        </p:nvSpPr>
        <p:spPr>
          <a:xfrm>
            <a:off x="5297762" y="329184"/>
            <a:ext cx="6251110" cy="1783080"/>
          </a:xfrm>
        </p:spPr>
        <p:txBody>
          <a:bodyPr anchor="b">
            <a:normAutofit/>
          </a:bodyPr>
          <a:lstStyle/>
          <a:p>
            <a:r>
              <a:rPr kumimoji="0" lang="nb-NO" sz="36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Medverknad</a:t>
            </a:r>
            <a:endParaRPr lang="nb-NO" sz="5400" dirty="0">
              <a:latin typeface="Roboto" panose="02000000000000000000" pitchFamily="2" charset="0"/>
              <a:ea typeface="Roboto" panose="02000000000000000000" pitchFamily="2" charset="0"/>
            </a:endParaRPr>
          </a:p>
        </p:txBody>
      </p:sp>
      <p:pic>
        <p:nvPicPr>
          <p:cNvPr id="5" name="Picture 4" descr="Leketall i plast">
            <a:extLst>
              <a:ext uri="{FF2B5EF4-FFF2-40B4-BE49-F238E27FC236}">
                <a16:creationId xmlns:a16="http://schemas.microsoft.com/office/drawing/2014/main" id="{D8D18908-9128-9113-ECC3-F8D9C6A241B0}"/>
              </a:ext>
            </a:extLst>
          </p:cNvPr>
          <p:cNvPicPr>
            <a:picLocks noChangeAspect="1"/>
          </p:cNvPicPr>
          <p:nvPr/>
        </p:nvPicPr>
        <p:blipFill rotWithShape="1">
          <a:blip r:embed="rId3"/>
          <a:srcRect l="24255" r="304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BAA6BCD-CCE1-36E8-D9AE-658F35607514}"/>
              </a:ext>
            </a:extLst>
          </p:cNvPr>
          <p:cNvSpPr>
            <a:spLocks noGrp="1"/>
          </p:cNvSpPr>
          <p:nvPr>
            <p:ph idx="1"/>
          </p:nvPr>
        </p:nvSpPr>
        <p:spPr>
          <a:xfrm>
            <a:off x="5297762" y="2706624"/>
            <a:ext cx="6251110" cy="3483864"/>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lovfesting av det beste for eleven</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lovfesting av retten til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medverknad</a:t>
            </a:r>
            <a:endPar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lovfesting av rett til skoledemokrati for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elevar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og foreldre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skolane</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skal ha elevråd, men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elevane</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kan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velje</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å organisere seg annleis</a:t>
            </a:r>
          </a:p>
        </p:txBody>
      </p:sp>
    </p:spTree>
    <p:extLst>
      <p:ext uri="{BB962C8B-B14F-4D97-AF65-F5344CB8AC3E}">
        <p14:creationId xmlns:p14="http://schemas.microsoft.com/office/powerpoint/2010/main" val="396072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E805E1E-A4E4-A1A2-C98E-BF77BB8A585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kumimoji="0" lang="en-US" sz="36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Fråvær</a:t>
            </a:r>
            <a:endParaRPr lang="en-US" sz="5400" dirty="0"/>
          </a:p>
        </p:txBody>
      </p:sp>
      <p:sp>
        <p:nvSpPr>
          <p:cNvPr id="6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EB850102-D46A-D65E-C600-585D31906873}"/>
              </a:ext>
            </a:extLst>
          </p:cNvPr>
          <p:cNvSpPr>
            <a:spLocks noGrp="1"/>
          </p:cNvSpPr>
          <p:nvPr>
            <p:ph idx="1"/>
          </p:nvPr>
        </p:nvSpPr>
        <p:spPr>
          <a:xfrm>
            <a:off x="640080" y="2872899"/>
            <a:ext cx="4243589" cy="3320668"/>
          </a:xfr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følgje opp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fråvær</a:t>
            </a:r>
            <a:endPar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nærmare</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reglar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om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fråvær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blir  fastsette i forskrift</a:t>
            </a:r>
          </a:p>
        </p:txBody>
      </p:sp>
      <p:pic>
        <p:nvPicPr>
          <p:cNvPr id="44" name="Picture 43" descr="Et nærbilde av bilde av sjakk bønder">
            <a:extLst>
              <a:ext uri="{FF2B5EF4-FFF2-40B4-BE49-F238E27FC236}">
                <a16:creationId xmlns:a16="http://schemas.microsoft.com/office/drawing/2014/main" id="{76B19EB2-6265-DC56-273B-BD11206178D8}"/>
              </a:ext>
            </a:extLst>
          </p:cNvPr>
          <p:cNvPicPr>
            <a:picLocks noChangeAspect="1"/>
          </p:cNvPicPr>
          <p:nvPr/>
        </p:nvPicPr>
        <p:blipFill rotWithShape="1">
          <a:blip r:embed="rId3"/>
          <a:srcRect l="20672" r="133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4996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7E3D331-8512-C0BB-63EE-BED40F012F63}"/>
              </a:ext>
            </a:extLst>
          </p:cNvPr>
          <p:cNvSpPr>
            <a:spLocks noGrp="1"/>
          </p:cNvSpPr>
          <p:nvPr>
            <p:ph type="title"/>
          </p:nvPr>
        </p:nvSpPr>
        <p:spPr>
          <a:xfrm>
            <a:off x="630936" y="639520"/>
            <a:ext cx="4453128" cy="1719072"/>
          </a:xfrm>
        </p:spPr>
        <p:txBody>
          <a:bodyPr anchor="b">
            <a:normAutofit/>
          </a:bodyPr>
          <a:lstStyle/>
          <a:p>
            <a:r>
              <a:rPr kumimoji="0" lang="nb-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Fleksibilitet, tilsyn og fjernundervisning</a:t>
            </a:r>
            <a:endParaRPr lang="nb-NO" sz="3000" dirty="0">
              <a:latin typeface="Roboto" panose="02000000000000000000" pitchFamily="2" charset="0"/>
              <a:ea typeface="Roboto" panose="02000000000000000000" pitchFamily="2" charset="0"/>
            </a:endParaRP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5E378B2-E6C2-D5E6-09F8-EBE1558268CA}"/>
              </a:ext>
            </a:extLst>
          </p:cNvPr>
          <p:cNvSpPr>
            <a:spLocks noGrp="1"/>
          </p:cNvSpPr>
          <p:nvPr>
            <p:ph idx="1"/>
          </p:nvPr>
        </p:nvSpPr>
        <p:spPr>
          <a:xfrm>
            <a:off x="630936" y="2807208"/>
            <a:ext cx="4660392" cy="3477768"/>
          </a:xfrm>
        </p:spPr>
        <p:txBody>
          <a:bodyPr anchor="t">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Fleksibilitet i fag- og timefordelinga</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n-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auka</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5 til 10 prosent</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Tilsyn med privat grunnskoleopplæring i heimen</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for foreldra til å melde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før oppstart</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kommunane</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skal føre tilsyn </a:t>
            </a:r>
            <a:r>
              <a:rPr kumimoji="0" lang="nn-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innan</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3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månader</a:t>
            </a:r>
            <a:endPar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Fjernundervisning</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krav om «</a:t>
            </a:r>
            <a:r>
              <a:rPr kumimoji="0" lang="nn-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gode grunnar for det og det er trygt og pedagogisk forsvarleg»</a:t>
            </a:r>
            <a:endPar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p:txBody>
      </p:sp>
      <p:pic>
        <p:nvPicPr>
          <p:cNvPr id="6" name="Picture 4" descr="Hvite lyspærer med en gul som stikker seg ut">
            <a:extLst>
              <a:ext uri="{FF2B5EF4-FFF2-40B4-BE49-F238E27FC236}">
                <a16:creationId xmlns:a16="http://schemas.microsoft.com/office/drawing/2014/main" id="{29301163-1255-C80F-B6FD-B43210A40296}"/>
              </a:ext>
            </a:extLst>
          </p:cNvPr>
          <p:cNvPicPr>
            <a:picLocks noChangeAspect="1"/>
          </p:cNvPicPr>
          <p:nvPr/>
        </p:nvPicPr>
        <p:blipFill rotWithShape="1">
          <a:blip r:embed="rId3"/>
          <a:srcRect l="12398" r="28268" b="-1"/>
          <a:stretch/>
        </p:blipFill>
        <p:spPr>
          <a:xfrm>
            <a:off x="5627112" y="640080"/>
            <a:ext cx="4958088" cy="5577840"/>
          </a:xfrm>
          <a:prstGeom prst="rect">
            <a:avLst/>
          </a:prstGeom>
        </p:spPr>
      </p:pic>
    </p:spTree>
    <p:extLst>
      <p:ext uri="{BB962C8B-B14F-4D97-AF65-F5344CB8AC3E}">
        <p14:creationId xmlns:p14="http://schemas.microsoft.com/office/powerpoint/2010/main" val="212019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5EE7A13-36D2-0F9E-3C8E-ACDA41E8E0B5}"/>
              </a:ext>
            </a:extLst>
          </p:cNvPr>
          <p:cNvSpPr>
            <a:spLocks noGrp="1"/>
          </p:cNvSpPr>
          <p:nvPr>
            <p:ph type="title"/>
          </p:nvPr>
        </p:nvSpPr>
        <p:spPr>
          <a:xfrm>
            <a:off x="5297762" y="329184"/>
            <a:ext cx="6251110" cy="1783080"/>
          </a:xfrm>
        </p:spPr>
        <p:txBody>
          <a:bodyPr anchor="b">
            <a:normAutofit/>
          </a:bodyPr>
          <a:lstStyle/>
          <a:p>
            <a:r>
              <a:rPr lang="nb-NO" sz="5400">
                <a:latin typeface="Roboto" panose="02000000000000000000" pitchFamily="2" charset="0"/>
                <a:ea typeface="Roboto" panose="02000000000000000000" pitchFamily="2" charset="0"/>
              </a:rPr>
              <a:t>Språk</a:t>
            </a:r>
          </a:p>
        </p:txBody>
      </p:sp>
      <p:pic>
        <p:nvPicPr>
          <p:cNvPr id="5" name="Picture 4" descr="Briller oppå en bok">
            <a:extLst>
              <a:ext uri="{FF2B5EF4-FFF2-40B4-BE49-F238E27FC236}">
                <a16:creationId xmlns:a16="http://schemas.microsoft.com/office/drawing/2014/main" id="{9C96B63C-7894-BDA5-F043-13C4712AD16E}"/>
              </a:ext>
            </a:extLst>
          </p:cNvPr>
          <p:cNvPicPr>
            <a:picLocks noChangeAspect="1"/>
          </p:cNvPicPr>
          <p:nvPr/>
        </p:nvPicPr>
        <p:blipFill rotWithShape="1">
          <a:blip r:embed="rId3"/>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D33C838-B2B9-F25A-A568-91D88F663615}"/>
              </a:ext>
            </a:extLst>
          </p:cNvPr>
          <p:cNvSpPr>
            <a:spLocks noGrp="1"/>
          </p:cNvSpPr>
          <p:nvPr>
            <p:ph idx="1"/>
          </p:nvPr>
        </p:nvSpPr>
        <p:spPr>
          <a:xfrm>
            <a:off x="5297762" y="2706624"/>
            <a:ext cx="6251110" cy="3483864"/>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samisk for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ikkje</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-samiske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elevar</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som har hatt opplæring i/på samisk i grunnskolen </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kvensk/finsk i grunnskolen for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elevar</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med kvensk/norskfinsk bakgrunn i Troms og Finnmark </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eigen skriftspråktype for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elevar</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8. til 10. trinn</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norsk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teiknspråk</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for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elevar</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som bruker tolk i ordinære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skolar</a:t>
            </a:r>
            <a:endPar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p:txBody>
      </p:sp>
    </p:spTree>
    <p:extLst>
      <p:ext uri="{BB962C8B-B14F-4D97-AF65-F5344CB8AC3E}">
        <p14:creationId xmlns:p14="http://schemas.microsoft.com/office/powerpoint/2010/main" val="281682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0230027-D08A-33A9-0C95-A897FB01CC01}"/>
              </a:ext>
            </a:extLst>
          </p:cNvPr>
          <p:cNvSpPr>
            <a:spLocks noGrp="1"/>
          </p:cNvSpPr>
          <p:nvPr>
            <p:ph type="title"/>
          </p:nvPr>
        </p:nvSpPr>
        <p:spPr>
          <a:xfrm>
            <a:off x="0" y="2779776"/>
            <a:ext cx="4584192" cy="1877568"/>
          </a:xfrm>
        </p:spPr>
        <p:txBody>
          <a:bodyPr>
            <a:normAutofit/>
          </a:bodyPr>
          <a:lstStyle/>
          <a:p>
            <a:r>
              <a:rPr kumimoji="0" lang="nb-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Opplæring for </a:t>
            </a:r>
            <a:r>
              <a:rPr kumimoji="0" lang="nb-NO" sz="36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vaksne</a:t>
            </a:r>
            <a:endParaRPr lang="nb-NO" sz="5400" dirty="0">
              <a:latin typeface="Roboto" panose="02000000000000000000" pitchFamily="2" charset="0"/>
              <a:ea typeface="Roboto" panose="02000000000000000000" pitchFamily="2" charset="0"/>
            </a:endParaRP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205B644-E00D-7BCA-248C-745833932B28}"/>
              </a:ext>
            </a:extLst>
          </p:cNvPr>
          <p:cNvSpPr>
            <a:spLocks noGrp="1"/>
          </p:cNvSpPr>
          <p:nvPr>
            <p:ph idx="1"/>
          </p:nvPr>
        </p:nvSpPr>
        <p:spPr>
          <a:xfrm>
            <a:off x="5126418" y="552091"/>
            <a:ext cx="6224335" cy="5431536"/>
          </a:xfrm>
        </p:spPr>
        <p:txBody>
          <a:bodyPr anchor="ctr">
            <a:normAutofit/>
          </a:bodyP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Meir</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fleksibilitet og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heilskapleg</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for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vaksne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deltakarar</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Fleire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endringar</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blant anna: </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samiske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deltakarar</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1143000" marR="0" lvl="2"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har rett til opplæring i samisk</a:t>
            </a:r>
          </a:p>
          <a:p>
            <a:pPr marL="1143000" marR="0" lvl="2"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som bur i forvaltningsområdet for samisk språk, har rett til opplæring på samisk i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førebuande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når det er nødvendig for å få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forsvarleg</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utbytte av opplæringa</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n-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teiknspråk og i punktskrift </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særskild</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språkopplæring i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førebuande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og forsterka opplæring i norsk i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ein</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eigen tilpassa rett til individuell tilrettelegging</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å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velje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målform på eige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skriftleg</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arbeid</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for kommunen og fylkeskommunen til å ha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tilbod</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om rådgiving for utdannings- og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yrkesval</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skyss for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dei</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mellom 19 og 25 år som vel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for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vaksne</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for kommunen og fylkeskommunen til å arbeide for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eit</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trygt og godt læringsmiljø for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vaksne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deltakarar</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og gripe inn ved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krenkingar</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sørgje</a:t>
            </a: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for </a:t>
            </a:r>
            <a:r>
              <a:rPr kumimoji="0" lang="nb-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ulukkesforsikring</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p:txBody>
      </p:sp>
    </p:spTree>
    <p:extLst>
      <p:ext uri="{BB962C8B-B14F-4D97-AF65-F5344CB8AC3E}">
        <p14:creationId xmlns:p14="http://schemas.microsoft.com/office/powerpoint/2010/main" val="207216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5705192-9947-8E59-9DAE-1F684C9033C3}"/>
              </a:ext>
            </a:extLst>
          </p:cNvPr>
          <p:cNvSpPr>
            <a:spLocks noGrp="1"/>
          </p:cNvSpPr>
          <p:nvPr>
            <p:ph type="title"/>
          </p:nvPr>
        </p:nvSpPr>
        <p:spPr>
          <a:xfrm>
            <a:off x="572493" y="238539"/>
            <a:ext cx="11018520" cy="1434415"/>
          </a:xfrm>
        </p:spPr>
        <p:txBody>
          <a:bodyPr anchor="b">
            <a:normAutofit/>
          </a:bodyPr>
          <a:lstStyle/>
          <a:p>
            <a:r>
              <a:rPr kumimoji="0" lang="nb-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Andre </a:t>
            </a:r>
            <a:r>
              <a:rPr kumimoji="0" lang="nb-NO" sz="36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endringar</a:t>
            </a:r>
            <a:endParaRPr lang="nb-NO" sz="5400" dirty="0">
              <a:latin typeface="Roboto" panose="02000000000000000000" pitchFamily="2" charset="0"/>
              <a:ea typeface="Roboto" panose="02000000000000000000" pitchFamily="2" charset="0"/>
            </a:endParaRP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7B88AC5-EED8-F763-DBFE-FD06DCD94CC3}"/>
              </a:ext>
            </a:extLst>
          </p:cNvPr>
          <p:cNvSpPr>
            <a:spLocks noGrp="1"/>
          </p:cNvSpPr>
          <p:nvPr>
            <p:ph idx="1"/>
          </p:nvPr>
        </p:nvSpPr>
        <p:spPr>
          <a:xfrm>
            <a:off x="572493" y="2071316"/>
            <a:ext cx="6713552" cy="4119172"/>
          </a:xfrm>
        </p:spPr>
        <p:txBody>
          <a:bodyPr anchor="t">
            <a:normAutofit lnSpcReduction="10000"/>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forbod</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mot forkynning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endring i samarbeidsorgan for lærebedrifter (opplæringskontor)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kompetanse til å gi individuelt tilrettelagd opplæring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fleire</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merknader på politiattesten og utviding til leirskole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tilgang på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vikarar</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ved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fråvær</a:t>
            </a:r>
            <a:endPar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melde </a:t>
            </a:r>
            <a:r>
              <a:rPr kumimoji="0" lang="nb-NO" sz="22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a:t>
            </a: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til kommunen eller fylkeskommunen i skolemiljøsaker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skriveprogram på bokmål og nynorsk</a:t>
            </a:r>
          </a:p>
        </p:txBody>
      </p:sp>
      <p:pic>
        <p:nvPicPr>
          <p:cNvPr id="5" name="Picture 4" descr="Oransjefarget blyant som skiller seg ut fra en mengde av svarte blyanter">
            <a:extLst>
              <a:ext uri="{FF2B5EF4-FFF2-40B4-BE49-F238E27FC236}">
                <a16:creationId xmlns:a16="http://schemas.microsoft.com/office/drawing/2014/main" id="{A921EB38-A962-F64A-D7B7-0A8C2090CFD1}"/>
              </a:ext>
            </a:extLst>
          </p:cNvPr>
          <p:cNvPicPr>
            <a:picLocks noChangeAspect="1"/>
          </p:cNvPicPr>
          <p:nvPr/>
        </p:nvPicPr>
        <p:blipFill rotWithShape="1">
          <a:blip r:embed="rId3"/>
          <a:srcRect l="16149" r="26128" b="1"/>
          <a:stretch/>
        </p:blipFill>
        <p:spPr>
          <a:xfrm>
            <a:off x="7675658" y="2093976"/>
            <a:ext cx="3941064" cy="4096512"/>
          </a:xfrm>
          <a:prstGeom prst="rect">
            <a:avLst/>
          </a:prstGeom>
        </p:spPr>
      </p:pic>
    </p:spTree>
    <p:extLst>
      <p:ext uri="{BB962C8B-B14F-4D97-AF65-F5344CB8AC3E}">
        <p14:creationId xmlns:p14="http://schemas.microsoft.com/office/powerpoint/2010/main" val="322544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EC7765-6542-4F10-C836-1B0CBFC63C45}"/>
              </a:ext>
            </a:extLst>
          </p:cNvPr>
          <p:cNvSpPr>
            <a:spLocks noGrp="1"/>
          </p:cNvSpPr>
          <p:nvPr>
            <p:ph type="title"/>
          </p:nvPr>
        </p:nvSpPr>
        <p:spPr>
          <a:xfrm>
            <a:off x="640080" y="325369"/>
            <a:ext cx="4368602" cy="1956841"/>
          </a:xfrm>
        </p:spPr>
        <p:txBody>
          <a:bodyPr anchor="b">
            <a:normAutofit/>
          </a:bodyPr>
          <a:lstStyle/>
          <a:p>
            <a:r>
              <a:rPr kumimoji="0" lang="nb-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Døme på </a:t>
            </a:r>
            <a:r>
              <a:rPr kumimoji="0" lang="nb-NO" sz="36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reglar</a:t>
            </a:r>
            <a:r>
              <a:rPr kumimoji="0" lang="nb-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 med mindre </a:t>
            </a:r>
            <a:r>
              <a:rPr kumimoji="0" lang="nb-NO" sz="36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justeringar</a:t>
            </a:r>
            <a:r>
              <a:rPr kumimoji="0" lang="nb-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 </a:t>
            </a:r>
            <a:endParaRPr lang="nb-NO" sz="3800" dirty="0">
              <a:latin typeface="Roboto" panose="02000000000000000000" pitchFamily="2" charset="0"/>
              <a:ea typeface="Roboto" panose="02000000000000000000" pitchFamily="2" charset="0"/>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E7FD24D3-EA71-4998-5B46-74407AAB4919}"/>
              </a:ext>
            </a:extLst>
          </p:cNvPr>
          <p:cNvSpPr>
            <a:spLocks noGrp="1"/>
          </p:cNvSpPr>
          <p:nvPr>
            <p:ph idx="1"/>
          </p:nvPr>
        </p:nvSpPr>
        <p:spPr>
          <a:xfrm>
            <a:off x="640080" y="2872899"/>
            <a:ext cx="4243589" cy="3320668"/>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permisjon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frå</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opplæringa</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tidleg</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skolestart</a:t>
            </a:r>
          </a:p>
        </p:txBody>
      </p:sp>
      <p:pic>
        <p:nvPicPr>
          <p:cNvPr id="5" name="Picture 4" descr="Kalender på bord">
            <a:extLst>
              <a:ext uri="{FF2B5EF4-FFF2-40B4-BE49-F238E27FC236}">
                <a16:creationId xmlns:a16="http://schemas.microsoft.com/office/drawing/2014/main" id="{46FABE11-63D1-93B2-3E5E-C0A23AAB2E3C}"/>
              </a:ext>
            </a:extLst>
          </p:cNvPr>
          <p:cNvPicPr>
            <a:picLocks noChangeAspect="1"/>
          </p:cNvPicPr>
          <p:nvPr/>
        </p:nvPicPr>
        <p:blipFill rotWithShape="1">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2297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3BDB3-7F90-D67A-AFF4-E5713A56F7D8}"/>
              </a:ext>
            </a:extLst>
          </p:cNvPr>
          <p:cNvSpPr>
            <a:spLocks noGrp="1"/>
          </p:cNvSpPr>
          <p:nvPr>
            <p:ph type="title"/>
          </p:nvPr>
        </p:nvSpPr>
        <p:spPr>
          <a:xfrm>
            <a:off x="838200" y="4138163"/>
            <a:ext cx="3687491" cy="2106333"/>
          </a:xfrm>
        </p:spPr>
        <p:txBody>
          <a:bodyPr anchor="t">
            <a:normAutofit/>
          </a:bodyPr>
          <a:lstStyle/>
          <a:p>
            <a:r>
              <a:rPr kumimoji="0" lang="nn-NO" sz="36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Døme på presiseringar i lova</a:t>
            </a:r>
            <a:endParaRPr lang="nb-NO" sz="3200" dirty="0">
              <a:latin typeface="Roboto" panose="02000000000000000000" pitchFamily="2" charset="0"/>
              <a:ea typeface="Roboto" panose="02000000000000000000" pitchFamily="2" charset="0"/>
            </a:endParaRPr>
          </a:p>
        </p:txBody>
      </p:sp>
      <p:pic>
        <p:nvPicPr>
          <p:cNvPr id="5" name="Picture 4" descr="Klistremerkeskjema i klasserom">
            <a:extLst>
              <a:ext uri="{FF2B5EF4-FFF2-40B4-BE49-F238E27FC236}">
                <a16:creationId xmlns:a16="http://schemas.microsoft.com/office/drawing/2014/main" id="{97159EC1-D246-C124-1F49-BE522F2E6A86}"/>
              </a:ext>
            </a:extLst>
          </p:cNvPr>
          <p:cNvPicPr>
            <a:picLocks noChangeAspect="1"/>
          </p:cNvPicPr>
          <p:nvPr/>
        </p:nvPicPr>
        <p:blipFill rotWithShape="1">
          <a:blip r:embed="rId3"/>
          <a:srcRect t="10045" b="52455"/>
          <a:stretch/>
        </p:blipFill>
        <p:spPr>
          <a:xfrm>
            <a:off x="-2" y="10"/>
            <a:ext cx="12192002" cy="3428990"/>
          </a:xfrm>
          <a:prstGeom prst="rect">
            <a:avLst/>
          </a:prstGeom>
        </p:spPr>
      </p:pic>
      <p:grpSp>
        <p:nvGrpSpPr>
          <p:cNvPr id="9" name="Group 8">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0" name="Rectangle 9">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a:extLst>
              <a:ext uri="{FF2B5EF4-FFF2-40B4-BE49-F238E27FC236}">
                <a16:creationId xmlns:a16="http://schemas.microsoft.com/office/drawing/2014/main" id="{E00AFD4B-BDB9-6037-C61E-0D7DA65A942F}"/>
              </a:ext>
            </a:extLst>
          </p:cNvPr>
          <p:cNvSpPr>
            <a:spLocks noGrp="1"/>
          </p:cNvSpPr>
          <p:nvPr>
            <p:ph idx="1"/>
          </p:nvPr>
        </p:nvSpPr>
        <p:spPr>
          <a:xfrm>
            <a:off x="5341546" y="4088724"/>
            <a:ext cx="6012254" cy="2171405"/>
          </a:xfrm>
        </p:spPr>
        <p:txBody>
          <a:bodyPr anchor="t">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høvet til å gi lekser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individuell vurdering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Ikkje</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karakterar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på barnetrinnet</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organisering av opplæringa</a:t>
            </a:r>
          </a:p>
        </p:txBody>
      </p:sp>
    </p:spTree>
    <p:extLst>
      <p:ext uri="{BB962C8B-B14F-4D97-AF65-F5344CB8AC3E}">
        <p14:creationId xmlns:p14="http://schemas.microsoft.com/office/powerpoint/2010/main" val="22614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37398CF-B953-0232-D636-BB36F82BD1F1}"/>
              </a:ext>
            </a:extLst>
          </p:cNvPr>
          <p:cNvSpPr>
            <a:spLocks noGrp="1"/>
          </p:cNvSpPr>
          <p:nvPr>
            <p:ph type="title"/>
          </p:nvPr>
        </p:nvSpPr>
        <p:spPr>
          <a:xfrm>
            <a:off x="195072" y="2015398"/>
            <a:ext cx="5010912" cy="2190842"/>
          </a:xfrm>
        </p:spPr>
        <p:txBody>
          <a:bodyPr vert="horz" lIns="91440" tIns="45720" rIns="91440" bIns="45720" rtlCol="0" anchor="b">
            <a:normAutofit/>
          </a:bodyPr>
          <a:lstStyle/>
          <a:p>
            <a:r>
              <a:rPr kumimoji="0" lang="nn-NO" sz="33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Opplæringslova er ei av landets viktigaste lover</a:t>
            </a:r>
            <a:endParaRPr lang="en-US" sz="3800" dirty="0">
              <a:latin typeface="Roboto" panose="02000000000000000000" pitchFamily="2" charset="0"/>
              <a:ea typeface="Roboto" panose="02000000000000000000" pitchFamily="2" charset="0"/>
            </a:endParaRPr>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ånd som kommer ut til solen">
            <a:extLst>
              <a:ext uri="{FF2B5EF4-FFF2-40B4-BE49-F238E27FC236}">
                <a16:creationId xmlns:a16="http://schemas.microsoft.com/office/drawing/2014/main" id="{6716F33B-D061-6F90-B6E7-DF40806EFD5E}"/>
              </a:ext>
            </a:extLst>
          </p:cNvPr>
          <p:cNvPicPr>
            <a:picLocks noChangeAspect="1"/>
          </p:cNvPicPr>
          <p:nvPr/>
        </p:nvPicPr>
        <p:blipFill rotWithShape="1">
          <a:blip r:embed="rId3"/>
          <a:srcRect l="25591" r="720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26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D65E2A-61CB-ADD8-E942-E759E6D0EF6E}"/>
              </a:ext>
            </a:extLst>
          </p:cNvPr>
          <p:cNvSpPr>
            <a:spLocks noGrp="1"/>
          </p:cNvSpPr>
          <p:nvPr>
            <p:ph type="title"/>
          </p:nvPr>
        </p:nvSpPr>
        <p:spPr>
          <a:xfrm>
            <a:off x="4037523" y="609599"/>
            <a:ext cx="6272011" cy="1609715"/>
          </a:xfrm>
        </p:spPr>
        <p:txBody>
          <a:bodyPr anchor="b">
            <a:normAutofit/>
          </a:bodyPr>
          <a:lstStyle/>
          <a:p>
            <a:r>
              <a:rPr lang="nb-NO" sz="3600" dirty="0">
                <a:solidFill>
                  <a:schemeClr val="tx2"/>
                </a:solidFill>
                <a:latin typeface="Roboto" panose="02000000000000000000" pitchFamily="2" charset="0"/>
                <a:ea typeface="Roboto" panose="02000000000000000000" pitchFamily="2" charset="0"/>
              </a:rPr>
              <a:t>Opplæringslova påverkar og engasjerer</a:t>
            </a:r>
          </a:p>
        </p:txBody>
      </p:sp>
      <p:sp>
        <p:nvSpPr>
          <p:cNvPr id="8" name="Freeform: Shape 7">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5" name="Freeform: Shape 24">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3C6C4F69-6312-ED3C-B9BD-8939C47EC2D8}"/>
              </a:ext>
            </a:extLst>
          </p:cNvPr>
          <p:cNvSpPr>
            <a:spLocks noGrp="1"/>
          </p:cNvSpPr>
          <p:nvPr>
            <p:ph idx="1"/>
          </p:nvPr>
        </p:nvSpPr>
        <p:spPr>
          <a:xfrm>
            <a:off x="4037523" y="2562583"/>
            <a:ext cx="6272011" cy="3652157"/>
          </a:xfrm>
        </p:spPr>
        <p:txBody>
          <a:bodyPr vert="horz" lIns="91440" tIns="45720" rIns="91440" bIns="45720" rtlCol="0" anchor="t">
            <a:normAutofit/>
          </a:bodyPr>
          <a:lstStyle/>
          <a:p>
            <a:r>
              <a:rPr lang="nn-NO" sz="2400" dirty="0">
                <a:solidFill>
                  <a:schemeClr val="tx2"/>
                </a:solidFill>
                <a:latin typeface="Roboto"/>
                <a:ea typeface="Roboto"/>
                <a:cs typeface="Roboto"/>
              </a:rPr>
              <a:t>Opplæringslova vedkjem mange</a:t>
            </a:r>
          </a:p>
          <a:p>
            <a:pPr lvl="1"/>
            <a:r>
              <a:rPr lang="nn-NO" dirty="0">
                <a:solidFill>
                  <a:schemeClr val="tx2"/>
                </a:solidFill>
                <a:latin typeface="Roboto"/>
                <a:ea typeface="Roboto"/>
                <a:cs typeface="Roboto"/>
              </a:rPr>
              <a:t>over 820 000 barn og unge</a:t>
            </a:r>
          </a:p>
          <a:p>
            <a:pPr lvl="1"/>
            <a:r>
              <a:rPr lang="nn-NO" dirty="0">
                <a:solidFill>
                  <a:schemeClr val="tx2"/>
                </a:solidFill>
                <a:latin typeface="Roboto"/>
                <a:ea typeface="Roboto"/>
                <a:cs typeface="Roboto"/>
              </a:rPr>
              <a:t>over 95 000 lærarar</a:t>
            </a:r>
          </a:p>
          <a:p>
            <a:endParaRPr lang="nn-NO" sz="2400" dirty="0">
              <a:solidFill>
                <a:schemeClr val="tx2"/>
              </a:solidFill>
              <a:latin typeface="Roboto"/>
              <a:ea typeface="Roboto"/>
              <a:cs typeface="Roboto"/>
            </a:endParaRPr>
          </a:p>
          <a:p>
            <a:r>
              <a:rPr lang="nn-NO" sz="2400" dirty="0">
                <a:solidFill>
                  <a:schemeClr val="tx2"/>
                </a:solidFill>
                <a:latin typeface="Roboto"/>
                <a:ea typeface="Roboto"/>
                <a:cs typeface="Roboto"/>
              </a:rPr>
              <a:t>Opplæringslova dekkjer breitt</a:t>
            </a:r>
          </a:p>
          <a:p>
            <a:pPr lvl="1"/>
            <a:r>
              <a:rPr lang="nn-NO" dirty="0">
                <a:solidFill>
                  <a:schemeClr val="tx2"/>
                </a:solidFill>
                <a:latin typeface="Roboto"/>
                <a:ea typeface="Roboto"/>
                <a:cs typeface="Roboto"/>
              </a:rPr>
              <a:t>barneskolen, ungdomsskolen, vidaregåande opplæring</a:t>
            </a:r>
          </a:p>
          <a:p>
            <a:pPr lvl="1"/>
            <a:r>
              <a:rPr lang="nn-NO" dirty="0" err="1">
                <a:solidFill>
                  <a:schemeClr val="tx2"/>
                </a:solidFill>
                <a:latin typeface="Roboto"/>
                <a:ea typeface="Roboto"/>
                <a:cs typeface="Roboto"/>
              </a:rPr>
              <a:t>SFO</a:t>
            </a:r>
            <a:r>
              <a:rPr lang="nn-NO" dirty="0">
                <a:solidFill>
                  <a:schemeClr val="tx2"/>
                </a:solidFill>
                <a:latin typeface="Roboto"/>
                <a:ea typeface="Roboto"/>
                <a:cs typeface="Roboto"/>
              </a:rPr>
              <a:t>, kulturskole</a:t>
            </a:r>
          </a:p>
          <a:p>
            <a:pPr lvl="1"/>
            <a:r>
              <a:rPr lang="nn-NO" dirty="0">
                <a:solidFill>
                  <a:schemeClr val="tx2"/>
                </a:solidFill>
                <a:latin typeface="Roboto"/>
                <a:ea typeface="Roboto"/>
                <a:cs typeface="Roboto"/>
              </a:rPr>
              <a:t>frå 6-åringar til godt vaksne</a:t>
            </a:r>
          </a:p>
        </p:txBody>
      </p:sp>
    </p:spTree>
    <p:extLst>
      <p:ext uri="{BB962C8B-B14F-4D97-AF65-F5344CB8AC3E}">
        <p14:creationId xmlns:p14="http://schemas.microsoft.com/office/powerpoint/2010/main" val="377379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6153AC-046D-A2A2-9449-1ED2FE1E23EB}"/>
              </a:ext>
            </a:extLst>
          </p:cNvPr>
          <p:cNvSpPr>
            <a:spLocks noGrp="1"/>
          </p:cNvSpPr>
          <p:nvPr>
            <p:ph type="title"/>
          </p:nvPr>
        </p:nvSpPr>
        <p:spPr>
          <a:xfrm>
            <a:off x="572493" y="238539"/>
            <a:ext cx="11018520" cy="1434415"/>
          </a:xfrm>
        </p:spPr>
        <p:txBody>
          <a:bodyPr anchor="b">
            <a:normAutofit/>
          </a:bodyPr>
          <a:lstStyle/>
          <a:p>
            <a:r>
              <a:rPr lang="nb-NO" sz="5400" dirty="0">
                <a:latin typeface="Roboto" panose="02000000000000000000" pitchFamily="2" charset="0"/>
                <a:ea typeface="Roboto" panose="02000000000000000000" pitchFamily="2" charset="0"/>
              </a:rPr>
              <a:t>Ny struktur i lova</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BAC6DE7-F07E-B0F6-0EE1-AFC08E751D7E}"/>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Første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innleiande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reglar</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(kap. 1)</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Andre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grunnskoleopplæring (kap. 2-4)</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Tredje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(kap. 5-9)</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Fjerde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felles for grunnskole og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(kap. 10-17)</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Femte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førebuande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og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vidaregåande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opplæring for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vaksne</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(kap. 18-21)</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Sjette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privat opplæring,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godkjenningsordningar</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og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privatistordningar</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(kap. 22 og 23)</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Sjuende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diverse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reglar</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(kap. 24-29)</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900" b="1"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Åttende del </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sluttreglar</a:t>
            </a: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(kap. 30)</a:t>
            </a:r>
          </a:p>
        </p:txBody>
      </p:sp>
      <p:pic>
        <p:nvPicPr>
          <p:cNvPr id="5" name="Picture 4" descr="Stor fallskjermgruppe i luften">
            <a:extLst>
              <a:ext uri="{FF2B5EF4-FFF2-40B4-BE49-F238E27FC236}">
                <a16:creationId xmlns:a16="http://schemas.microsoft.com/office/drawing/2014/main" id="{047FEB62-B294-A5A8-9C80-3475086CCAD3}"/>
              </a:ext>
            </a:extLst>
          </p:cNvPr>
          <p:cNvPicPr>
            <a:picLocks noChangeAspect="1"/>
          </p:cNvPicPr>
          <p:nvPr/>
        </p:nvPicPr>
        <p:blipFill rotWithShape="1">
          <a:blip r:embed="rId3"/>
          <a:srcRect l="18512" r="17510" b="-3"/>
          <a:stretch/>
        </p:blipFill>
        <p:spPr>
          <a:xfrm>
            <a:off x="7675658" y="2093976"/>
            <a:ext cx="3941064" cy="4096512"/>
          </a:xfrm>
          <a:prstGeom prst="rect">
            <a:avLst/>
          </a:prstGeom>
        </p:spPr>
      </p:pic>
    </p:spTree>
    <p:extLst>
      <p:ext uri="{BB962C8B-B14F-4D97-AF65-F5344CB8AC3E}">
        <p14:creationId xmlns:p14="http://schemas.microsoft.com/office/powerpoint/2010/main" val="91320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213731E-DB51-F8B4-7AF6-F0B112206203}"/>
              </a:ext>
            </a:extLst>
          </p:cNvPr>
          <p:cNvSpPr>
            <a:spLocks noGrp="1"/>
          </p:cNvSpPr>
          <p:nvPr>
            <p:ph type="title"/>
          </p:nvPr>
        </p:nvSpPr>
        <p:spPr>
          <a:xfrm>
            <a:off x="5297762" y="329184"/>
            <a:ext cx="6251110" cy="1783080"/>
          </a:xfrm>
        </p:spPr>
        <p:txBody>
          <a:bodyPr anchor="b">
            <a:normAutofit/>
          </a:bodyPr>
          <a:lstStyle/>
          <a:p>
            <a:r>
              <a:rPr lang="nb-NO" sz="5400">
                <a:latin typeface="Roboto" panose="02000000000000000000" pitchFamily="2" charset="0"/>
                <a:ea typeface="Roboto" panose="02000000000000000000" pitchFamily="2" charset="0"/>
              </a:rPr>
              <a:t>Ny opplæringslov</a:t>
            </a:r>
          </a:p>
        </p:txBody>
      </p:sp>
      <p:pic>
        <p:nvPicPr>
          <p:cNvPr id="5" name="Picture 4" descr="Trapper og kolonner på en majestetisk bybygning">
            <a:extLst>
              <a:ext uri="{FF2B5EF4-FFF2-40B4-BE49-F238E27FC236}">
                <a16:creationId xmlns:a16="http://schemas.microsoft.com/office/drawing/2014/main" id="{D55FCD3B-1316-F52F-B1E9-087DA7F8E325}"/>
              </a:ext>
            </a:extLst>
          </p:cNvPr>
          <p:cNvPicPr>
            <a:picLocks noChangeAspect="1"/>
          </p:cNvPicPr>
          <p:nvPr/>
        </p:nvPicPr>
        <p:blipFill rotWithShape="1">
          <a:blip r:embed="rId3"/>
          <a:srcRect l="26160" r="2850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27CB31A-6A23-6BAB-E811-7064732E774F}"/>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erstattar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dagens lov</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meir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presis og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brukarvenleg</a:t>
            </a:r>
            <a:endPar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modernisert og oppdatert språk</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vidarefører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mykje</a:t>
            </a:r>
            <a:endPar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endringar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justeringar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og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presiseringar</a:t>
            </a:r>
            <a:endPar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også </a:t>
            </a:r>
            <a:r>
              <a:rPr kumimoji="0" lang="nb-NO" sz="2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endringar</a:t>
            </a: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i privatskolelova</a:t>
            </a:r>
          </a:p>
        </p:txBody>
      </p:sp>
    </p:spTree>
    <p:extLst>
      <p:ext uri="{BB962C8B-B14F-4D97-AF65-F5344CB8AC3E}">
        <p14:creationId xmlns:p14="http://schemas.microsoft.com/office/powerpoint/2010/main" val="406635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C2F01B-E785-ED53-E873-3A5E165478F1}"/>
              </a:ext>
            </a:extLst>
          </p:cNvPr>
          <p:cNvSpPr>
            <a:spLocks noGrp="1"/>
          </p:cNvSpPr>
          <p:nvPr>
            <p:ph type="title"/>
          </p:nvPr>
        </p:nvSpPr>
        <p:spPr>
          <a:xfrm>
            <a:off x="1378743" y="731731"/>
            <a:ext cx="9444037" cy="954194"/>
          </a:xfrm>
        </p:spPr>
        <p:txBody>
          <a:bodyPr anchor="t">
            <a:normAutofit/>
          </a:bodyPr>
          <a:lstStyle/>
          <a:p>
            <a:pPr algn="ctr"/>
            <a:r>
              <a:rPr kumimoji="0" lang="nb-NO" sz="3200" b="0" i="0" u="none" strike="noStrike" kern="1200" cap="none" spc="0" normalizeH="0" baseline="0" noProof="0">
                <a:ln>
                  <a:noFill/>
                </a:ln>
                <a:effectLst/>
                <a:uLnTx/>
                <a:uFillTx/>
                <a:latin typeface="Roboto"/>
                <a:ea typeface="Roboto" panose="02000000000000000000" pitchFamily="2" charset="0"/>
                <a:cs typeface="+mj-cs"/>
              </a:rPr>
              <a:t>Hovudlinjene består</a:t>
            </a:r>
            <a:endParaRPr lang="nb-NO" sz="3200">
              <a:latin typeface="Roboto" panose="02000000000000000000" pitchFamily="2" charset="0"/>
              <a:ea typeface="Roboto" panose="02000000000000000000" pitchFamily="2" charset="0"/>
            </a:endParaRPr>
          </a:p>
        </p:txBody>
      </p:sp>
      <p:graphicFrame>
        <p:nvGraphicFramePr>
          <p:cNvPr id="4" name="Tabell 4">
            <a:extLst>
              <a:ext uri="{FF2B5EF4-FFF2-40B4-BE49-F238E27FC236}">
                <a16:creationId xmlns:a16="http://schemas.microsoft.com/office/drawing/2014/main" id="{08E8661D-734F-9B4C-98BA-52C3ABBB9154}"/>
              </a:ext>
            </a:extLst>
          </p:cNvPr>
          <p:cNvGraphicFramePr>
            <a:graphicFrameLocks noGrp="1"/>
          </p:cNvGraphicFramePr>
          <p:nvPr>
            <p:ph idx="1"/>
            <p:extLst>
              <p:ext uri="{D42A27DB-BD31-4B8C-83A1-F6EECF244321}">
                <p14:modId xmlns:p14="http://schemas.microsoft.com/office/powerpoint/2010/main" val="2759895936"/>
              </p:ext>
            </p:extLst>
          </p:nvPr>
        </p:nvGraphicFramePr>
        <p:xfrm>
          <a:off x="1438920" y="1838857"/>
          <a:ext cx="9338711" cy="3522846"/>
        </p:xfrm>
        <a:graphic>
          <a:graphicData uri="http://schemas.openxmlformats.org/drawingml/2006/table">
            <a:tbl>
              <a:tblPr firstRow="1" bandRow="1">
                <a:solidFill>
                  <a:schemeClr val="bg1">
                    <a:lumMod val="95000"/>
                  </a:schemeClr>
                </a:solidFill>
                <a:tableStyleId>{16D9F66E-5EB9-4882-86FB-DCBF35E3C3E4}</a:tableStyleId>
              </a:tblPr>
              <a:tblGrid>
                <a:gridCol w="9338711">
                  <a:extLst>
                    <a:ext uri="{9D8B030D-6E8A-4147-A177-3AD203B41FA5}">
                      <a16:colId xmlns:a16="http://schemas.microsoft.com/office/drawing/2014/main" val="1412432592"/>
                    </a:ext>
                  </a:extLst>
                </a:gridCol>
              </a:tblGrid>
              <a:tr h="442598">
                <a:tc>
                  <a:txBody>
                    <a:bodyPr/>
                    <a:lstStyle/>
                    <a:p>
                      <a:r>
                        <a:rPr lang="nb-NO" sz="1900" b="0" cap="none" spc="0">
                          <a:solidFill>
                            <a:schemeClr val="tx1"/>
                          </a:solidFill>
                          <a:latin typeface="Roboto" panose="02000000000000000000" pitchFamily="2" charset="0"/>
                          <a:ea typeface="Roboto" panose="02000000000000000000" pitchFamily="2" charset="0"/>
                        </a:rPr>
                        <a:t>Rett og plikt til grunnskoleopplæring</a:t>
                      </a:r>
                    </a:p>
                  </a:txBody>
                  <a:tcPr marL="0" marR="140830" marT="20765" marB="10382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703815058"/>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Rett til vidaregåande opplæring</a:t>
                      </a:r>
                    </a:p>
                  </a:txBody>
                  <a:tcPr marL="0" marR="140830" marT="31148" marB="103826">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024889516"/>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Innhald i opplæringa – læreplanverket</a:t>
                      </a:r>
                    </a:p>
                  </a:txBody>
                  <a:tcPr marL="0" marR="140830" marT="31148" marB="103826">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61458779"/>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Lærarane – relevant kompetanse</a:t>
                      </a:r>
                    </a:p>
                  </a:txBody>
                  <a:tcPr marL="0" marR="140830" marT="31148" marB="103826">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656521157"/>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Eit tryggingsnett for elevar med særlege behov</a:t>
                      </a:r>
                    </a:p>
                  </a:txBody>
                  <a:tcPr marL="0" marR="140830" marT="31148" marB="103826">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621398210"/>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Rett til eit trygt og godt skolemiljø</a:t>
                      </a:r>
                    </a:p>
                  </a:txBody>
                  <a:tcPr marL="0" marR="140830" marT="31148" marB="103826">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50698839"/>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Kommunane og fylkeskommunane sitt ansvar for opplæringa</a:t>
                      </a:r>
                    </a:p>
                  </a:txBody>
                  <a:tcPr marL="0" marR="140830" marT="31148" marB="103826">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2313774"/>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Opplæring i bedrift</a:t>
                      </a:r>
                    </a:p>
                  </a:txBody>
                  <a:tcPr marL="0" marR="140830" marT="31148" marB="103826">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748667788"/>
                  </a:ext>
                </a:extLst>
              </a:tr>
              <a:tr h="385031">
                <a:tc>
                  <a:txBody>
                    <a:bodyPr/>
                    <a:lstStyle/>
                    <a:p>
                      <a:r>
                        <a:rPr lang="nb-NO" sz="1400" cap="none" spc="0">
                          <a:solidFill>
                            <a:schemeClr val="tx1"/>
                          </a:solidFill>
                          <a:latin typeface="Roboto" panose="02000000000000000000" pitchFamily="2" charset="0"/>
                          <a:ea typeface="Roboto" panose="02000000000000000000" pitchFamily="2" charset="0"/>
                        </a:rPr>
                        <a:t>Staten skal føre tilsyn med kommunane og fylkeskommunane</a:t>
                      </a:r>
                    </a:p>
                  </a:txBody>
                  <a:tcPr marL="0" marR="140830" marT="31148" marB="103826">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351796094"/>
                  </a:ext>
                </a:extLst>
              </a:tr>
            </a:tbl>
          </a:graphicData>
        </a:graphic>
      </p:graphicFrame>
    </p:spTree>
    <p:extLst>
      <p:ext uri="{BB962C8B-B14F-4D97-AF65-F5344CB8AC3E}">
        <p14:creationId xmlns:p14="http://schemas.microsoft.com/office/powerpoint/2010/main" val="44294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listres figur familier med hender">
            <a:extLst>
              <a:ext uri="{FF2B5EF4-FFF2-40B4-BE49-F238E27FC236}">
                <a16:creationId xmlns:a16="http://schemas.microsoft.com/office/drawing/2014/main" id="{30EC059B-A421-6BC0-4C2C-80596A4DC555}"/>
              </a:ext>
            </a:extLst>
          </p:cNvPr>
          <p:cNvPicPr>
            <a:picLocks noChangeAspect="1"/>
          </p:cNvPicPr>
          <p:nvPr/>
        </p:nvPicPr>
        <p:blipFill>
          <a:blip r:embed="rId2">
            <a:extLst>
              <a:ext uri="{28A0092B-C50C-407E-A947-70E740481C1C}">
                <a14:useLocalDpi xmlns:a14="http://schemas.microsoft.com/office/drawing/2010/main" val="0"/>
              </a:ext>
            </a:extLst>
          </a:blip>
          <a:srcRect l="7810" r="781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BC4B23D-0B13-73EE-D0EA-8A5F1B58075A}"/>
              </a:ext>
            </a:extLst>
          </p:cNvPr>
          <p:cNvSpPr>
            <a:spLocks noGrp="1"/>
          </p:cNvSpPr>
          <p:nvPr>
            <p:ph type="title"/>
          </p:nvPr>
        </p:nvSpPr>
        <p:spPr>
          <a:xfrm>
            <a:off x="477980" y="1122363"/>
            <a:ext cx="11714019" cy="3204134"/>
          </a:xfrm>
        </p:spPr>
        <p:txBody>
          <a:bodyPr vert="horz" lIns="91440" tIns="45720" rIns="91440" bIns="45720" rtlCol="0" anchor="ctr">
            <a:normAutofit/>
          </a:bodyPr>
          <a:lstStyle/>
          <a:p>
            <a:pPr algn="ctr"/>
            <a:r>
              <a:rPr lang="nn-NO" sz="4800" dirty="0">
                <a:solidFill>
                  <a:schemeClr val="bg1"/>
                </a:solidFill>
                <a:latin typeface="Roboto" panose="02000000000000000000" pitchFamily="2" charset="0"/>
                <a:ea typeface="Roboto" panose="02000000000000000000" pitchFamily="2" charset="0"/>
              </a:rPr>
              <a:t>Kva er nytt i ny lov?</a:t>
            </a:r>
            <a:endParaRPr lang="en-US" sz="4800" dirty="0">
              <a:solidFill>
                <a:schemeClr val="bg1"/>
              </a:solidFill>
              <a:latin typeface="Roboto" panose="02000000000000000000" pitchFamily="2" charset="0"/>
              <a:ea typeface="Roboto" panose="02000000000000000000" pitchFamily="2" charset="0"/>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65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tel 4">
            <a:extLst>
              <a:ext uri="{FF2B5EF4-FFF2-40B4-BE49-F238E27FC236}">
                <a16:creationId xmlns:a16="http://schemas.microsoft.com/office/drawing/2014/main" id="{18E0053D-77A4-0BF1-0F1D-525D22D0C7D5}"/>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kumimoji="0" lang="nb-NO" sz="5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Nokre</a:t>
            </a:r>
            <a:r>
              <a:rPr kumimoji="0" lang="nb-NO" sz="5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 </a:t>
            </a:r>
            <a:r>
              <a:rPr kumimoji="0" lang="nb-NO" sz="5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j-cs"/>
              </a:rPr>
              <a:t>endringar</a:t>
            </a:r>
            <a:r>
              <a:rPr kumimoji="0" lang="nb-NO" sz="5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j-cs"/>
              </a:rPr>
              <a:t> i ord og omgrep</a:t>
            </a:r>
            <a:endParaRPr lang="en-US" sz="5400" kern="1200" dirty="0">
              <a:latin typeface="+mj-lt"/>
              <a:ea typeface="+mj-ea"/>
              <a:cs typeface="+mj-cs"/>
            </a:endParaRPr>
          </a:p>
        </p:txBody>
      </p:sp>
      <p:sp>
        <p:nvSpPr>
          <p:cNvPr id="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85DBD1A3-4123-6992-96C2-31EF44AB2A92}"/>
              </a:ext>
            </a:extLst>
          </p:cNvPr>
          <p:cNvGraphicFramePr>
            <a:graphicFrameLocks noGrp="1"/>
          </p:cNvGraphicFramePr>
          <p:nvPr>
            <p:ph idx="1"/>
            <p:extLst>
              <p:ext uri="{D42A27DB-BD31-4B8C-83A1-F6EECF244321}">
                <p14:modId xmlns:p14="http://schemas.microsoft.com/office/powerpoint/2010/main" val="3305454715"/>
              </p:ext>
            </p:extLst>
          </p:nvPr>
        </p:nvGraphicFramePr>
        <p:xfrm>
          <a:off x="4648018" y="1097960"/>
          <a:ext cx="6900513" cy="4813946"/>
        </p:xfrm>
        <a:graphic>
          <a:graphicData uri="http://schemas.openxmlformats.org/drawingml/2006/table">
            <a:tbl>
              <a:tblPr firstRow="1" bandRow="1">
                <a:noFill/>
                <a:tableStyleId>{F5AB1C69-6EDB-4FF4-983F-18BD219EF322}</a:tableStyleId>
              </a:tblPr>
              <a:tblGrid>
                <a:gridCol w="3214261">
                  <a:extLst>
                    <a:ext uri="{9D8B030D-6E8A-4147-A177-3AD203B41FA5}">
                      <a16:colId xmlns:a16="http://schemas.microsoft.com/office/drawing/2014/main" val="2838881341"/>
                    </a:ext>
                  </a:extLst>
                </a:gridCol>
                <a:gridCol w="3686252">
                  <a:extLst>
                    <a:ext uri="{9D8B030D-6E8A-4147-A177-3AD203B41FA5}">
                      <a16:colId xmlns:a16="http://schemas.microsoft.com/office/drawing/2014/main" val="1781033318"/>
                    </a:ext>
                  </a:extLst>
                </a:gridCol>
              </a:tblGrid>
              <a:tr h="491619">
                <a:tc>
                  <a:txBody>
                    <a:bodyPr/>
                    <a:lstStyle/>
                    <a:p>
                      <a:r>
                        <a:rPr lang="nb-NO" sz="1500" b="1" cap="none" spc="0" dirty="0">
                          <a:solidFill>
                            <a:schemeClr val="tx1"/>
                          </a:solidFill>
                          <a:latin typeface="Roboto" panose="02000000000000000000" pitchFamily="2" charset="0"/>
                          <a:ea typeface="Roboto" panose="02000000000000000000" pitchFamily="2" charset="0"/>
                        </a:rPr>
                        <a:t>Ord og omgrep i dagens regelverk</a:t>
                      </a:r>
                    </a:p>
                  </a:txBody>
                  <a:tcPr marL="0" marR="66922" marT="26769" marB="200766">
                    <a:lnL w="12700" cmpd="sng">
                      <a:noFill/>
                    </a:lnL>
                    <a:lnR w="12700" cmpd="sng">
                      <a:noFill/>
                    </a:lnR>
                    <a:lnT w="28575" cap="flat" cmpd="sng" algn="ctr">
                      <a:solidFill>
                        <a:schemeClr val="tx1"/>
                      </a:solidFill>
                      <a:prstDash val="solid"/>
                    </a:lnT>
                    <a:lnB w="38100" cmpd="sng">
                      <a:noFill/>
                    </a:lnB>
                    <a:noFill/>
                  </a:tcPr>
                </a:tc>
                <a:tc>
                  <a:txBody>
                    <a:bodyPr/>
                    <a:lstStyle/>
                    <a:p>
                      <a:r>
                        <a:rPr lang="nb-NO" sz="1500" b="1" cap="none" spc="0" dirty="0">
                          <a:solidFill>
                            <a:schemeClr val="tx1"/>
                          </a:solidFill>
                          <a:latin typeface="Roboto" panose="02000000000000000000" pitchFamily="2" charset="0"/>
                          <a:ea typeface="Roboto" panose="02000000000000000000" pitchFamily="2" charset="0"/>
                        </a:rPr>
                        <a:t>Ord og omgrep i nytt regelverk</a:t>
                      </a:r>
                    </a:p>
                  </a:txBody>
                  <a:tcPr marL="0" marR="66922" marT="26769" marB="200766">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523118741"/>
                  </a:ext>
                </a:extLst>
              </a:tr>
              <a:tr h="721258">
                <a:tc>
                  <a:txBody>
                    <a:bodyPr/>
                    <a:lstStyle/>
                    <a:p>
                      <a:r>
                        <a:rPr lang="nb-NO" sz="1500" cap="none" spc="0" noProof="0">
                          <a:solidFill>
                            <a:schemeClr val="tx1"/>
                          </a:solidFill>
                          <a:effectLst/>
                          <a:latin typeface="Roboto" panose="02000000000000000000" pitchFamily="2" charset="0"/>
                          <a:ea typeface="Roboto" panose="02000000000000000000" pitchFamily="2" charset="0"/>
                        </a:rPr>
                        <a:t>Spesialundervisning </a:t>
                      </a:r>
                      <a:endParaRPr lang="nb-NO" sz="1500" cap="none" spc="0" noProof="0">
                        <a:solidFill>
                          <a:schemeClr val="tx1"/>
                        </a:solidFill>
                        <a:latin typeface="Roboto" panose="02000000000000000000" pitchFamily="2" charset="0"/>
                        <a:ea typeface="Roboto" panose="02000000000000000000" pitchFamily="2" charset="0"/>
                      </a:endParaRPr>
                    </a:p>
                  </a:txBody>
                  <a:tcPr marL="0" marR="66922" marT="26769" marB="200766">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nb-NO" sz="1500" kern="1200" cap="none" spc="0" noProof="0" dirty="0">
                          <a:solidFill>
                            <a:schemeClr val="tx1"/>
                          </a:solidFill>
                          <a:effectLst/>
                          <a:latin typeface="Roboto" panose="02000000000000000000" pitchFamily="2" charset="0"/>
                          <a:ea typeface="Roboto" panose="02000000000000000000" pitchFamily="2" charset="0"/>
                        </a:rPr>
                        <a:t>Individuelt tilrettelagd opplæring, </a:t>
                      </a:r>
                      <a:r>
                        <a:rPr lang="nb-NO" sz="1500" kern="1200" cap="none" spc="0" noProof="0" dirty="0" err="1">
                          <a:solidFill>
                            <a:schemeClr val="tx1"/>
                          </a:solidFill>
                          <a:effectLst/>
                          <a:latin typeface="Roboto" panose="02000000000000000000" pitchFamily="2" charset="0"/>
                          <a:ea typeface="Roboto" panose="02000000000000000000" pitchFamily="2" charset="0"/>
                        </a:rPr>
                        <a:t>personleg</a:t>
                      </a:r>
                      <a:r>
                        <a:rPr lang="nb-NO" sz="1500" kern="1200" cap="none" spc="0" noProof="0" dirty="0">
                          <a:solidFill>
                            <a:schemeClr val="tx1"/>
                          </a:solidFill>
                          <a:effectLst/>
                          <a:latin typeface="Roboto" panose="02000000000000000000" pitchFamily="2" charset="0"/>
                          <a:ea typeface="Roboto" panose="02000000000000000000" pitchFamily="2" charset="0"/>
                        </a:rPr>
                        <a:t> assistanse, fysisk tilrettelegging </a:t>
                      </a:r>
                      <a:endParaRPr lang="nb-NO" sz="1500" cap="none" spc="0" noProof="0" dirty="0">
                        <a:solidFill>
                          <a:schemeClr val="tx1"/>
                        </a:solidFill>
                        <a:latin typeface="Roboto" panose="02000000000000000000" pitchFamily="2" charset="0"/>
                        <a:ea typeface="Roboto" panose="02000000000000000000" pitchFamily="2" charset="0"/>
                      </a:endParaRPr>
                    </a:p>
                  </a:txBody>
                  <a:tcPr marL="0" marR="66922" marT="26769" marB="200766">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914588891"/>
                  </a:ext>
                </a:extLst>
              </a:tr>
              <a:tr h="491619">
                <a:tc>
                  <a:txBody>
                    <a:bodyPr/>
                    <a:lstStyle/>
                    <a:p>
                      <a:r>
                        <a:rPr lang="nb-NO" sz="1500" cap="none" spc="0" noProof="0" dirty="0" err="1">
                          <a:solidFill>
                            <a:schemeClr val="tx1"/>
                          </a:solidFill>
                          <a:effectLst/>
                          <a:latin typeface="Roboto" panose="02000000000000000000" pitchFamily="2" charset="0"/>
                          <a:ea typeface="Roboto" panose="02000000000000000000" pitchFamily="2" charset="0"/>
                        </a:rPr>
                        <a:t>Tidleg</a:t>
                      </a:r>
                      <a:r>
                        <a:rPr lang="nb-NO" sz="1500" cap="none" spc="0" noProof="0" dirty="0">
                          <a:solidFill>
                            <a:schemeClr val="tx1"/>
                          </a:solidFill>
                          <a:effectLst/>
                          <a:latin typeface="Roboto" panose="02000000000000000000" pitchFamily="2" charset="0"/>
                          <a:ea typeface="Roboto" panose="02000000000000000000" pitchFamily="2" charset="0"/>
                        </a:rPr>
                        <a:t> innsats </a:t>
                      </a:r>
                      <a:endParaRPr lang="nb-NO" sz="1500" cap="none" spc="0" noProof="0" dirty="0">
                        <a:solidFill>
                          <a:schemeClr val="tx1"/>
                        </a:solidFill>
                        <a:latin typeface="Roboto" panose="02000000000000000000" pitchFamily="2" charset="0"/>
                        <a:ea typeface="Roboto" panose="02000000000000000000" pitchFamily="2" charset="0"/>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nb-NO" sz="1500" cap="none" spc="0" noProof="0">
                          <a:solidFill>
                            <a:schemeClr val="tx1"/>
                          </a:solidFill>
                          <a:effectLst/>
                          <a:latin typeface="Roboto" panose="02000000000000000000" pitchFamily="2" charset="0"/>
                          <a:ea typeface="Roboto" panose="02000000000000000000" pitchFamily="2" charset="0"/>
                        </a:rPr>
                        <a:t>Intensiv opplæring </a:t>
                      </a:r>
                      <a:endParaRPr lang="nb-NO" sz="1500" cap="none" spc="0" noProof="0">
                        <a:solidFill>
                          <a:schemeClr val="tx1"/>
                        </a:solidFill>
                        <a:latin typeface="Roboto" panose="02000000000000000000" pitchFamily="2" charset="0"/>
                        <a:ea typeface="Roboto" panose="02000000000000000000" pitchFamily="2" charset="0"/>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446321"/>
                  </a:ext>
                </a:extLst>
              </a:tr>
              <a:tr h="491619">
                <a:tc>
                  <a:txBody>
                    <a:bodyPr/>
                    <a:lstStyle/>
                    <a:p>
                      <a:pPr algn="l"/>
                      <a:r>
                        <a:rPr lang="nb-NO" sz="1500" cap="none" spc="0" noProof="0" dirty="0" err="1">
                          <a:solidFill>
                            <a:schemeClr val="tx1"/>
                          </a:solidFill>
                          <a:effectLst/>
                          <a:latin typeface="Roboto" panose="02000000000000000000" pitchFamily="2" charset="0"/>
                          <a:ea typeface="Roboto" panose="02000000000000000000" pitchFamily="2" charset="0"/>
                        </a:rPr>
                        <a:t>Særskild</a:t>
                      </a:r>
                      <a:r>
                        <a:rPr lang="nb-NO" sz="1500" cap="none" spc="0" noProof="0" dirty="0">
                          <a:solidFill>
                            <a:schemeClr val="tx1"/>
                          </a:solidFill>
                          <a:effectLst/>
                          <a:latin typeface="Roboto" panose="02000000000000000000" pitchFamily="2" charset="0"/>
                          <a:ea typeface="Roboto" panose="02000000000000000000" pitchFamily="2" charset="0"/>
                        </a:rPr>
                        <a:t> norskopplæring</a:t>
                      </a: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l"/>
                      <a:r>
                        <a:rPr lang="nb-NO" sz="1500" cap="none" spc="0" noProof="0" dirty="0">
                          <a:solidFill>
                            <a:schemeClr val="tx1"/>
                          </a:solidFill>
                          <a:effectLst/>
                          <a:latin typeface="Roboto" panose="02000000000000000000" pitchFamily="2" charset="0"/>
                          <a:ea typeface="Roboto" panose="02000000000000000000" pitchFamily="2" charset="0"/>
                        </a:rPr>
                        <a:t>Forsterka opplæring i norsk</a:t>
                      </a: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492560187"/>
                  </a:ext>
                </a:extLst>
              </a:tr>
              <a:tr h="721258">
                <a:tc>
                  <a:txBody>
                    <a:bodyPr/>
                    <a:lstStyle/>
                    <a:p>
                      <a:r>
                        <a:rPr lang="nb-NO" sz="1500" cap="none" spc="0" noProof="0" dirty="0">
                          <a:solidFill>
                            <a:schemeClr val="tx1"/>
                          </a:solidFill>
                          <a:latin typeface="Roboto" panose="02000000000000000000" pitchFamily="2" charset="0"/>
                          <a:ea typeface="Roboto" panose="02000000000000000000" pitchFamily="2" charset="0"/>
                        </a:rPr>
                        <a:t>Grunnskoleopplæring for </a:t>
                      </a:r>
                      <a:r>
                        <a:rPr lang="nb-NO" sz="1500" cap="none" spc="0" noProof="0" dirty="0" err="1">
                          <a:solidFill>
                            <a:schemeClr val="tx1"/>
                          </a:solidFill>
                          <a:latin typeface="Roboto" panose="02000000000000000000" pitchFamily="2" charset="0"/>
                          <a:ea typeface="Roboto" panose="02000000000000000000" pitchFamily="2" charset="0"/>
                        </a:rPr>
                        <a:t>vaksne</a:t>
                      </a:r>
                      <a:r>
                        <a:rPr lang="nb-NO" sz="1500" cap="none" spc="0" noProof="0" dirty="0">
                          <a:solidFill>
                            <a:schemeClr val="tx1"/>
                          </a:solidFill>
                          <a:latin typeface="Roboto" panose="02000000000000000000" pitchFamily="2" charset="0"/>
                          <a:ea typeface="Roboto" panose="02000000000000000000" pitchFamily="2" charset="0"/>
                        </a:rPr>
                        <a:t>	</a:t>
                      </a: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nb-NO" sz="1500" cap="none" spc="0" noProof="0" dirty="0">
                          <a:solidFill>
                            <a:schemeClr val="tx1"/>
                          </a:solidFill>
                          <a:latin typeface="Roboto" panose="02000000000000000000" pitchFamily="2" charset="0"/>
                          <a:ea typeface="Roboto" panose="02000000000000000000" pitchFamily="2" charset="0"/>
                        </a:rPr>
                        <a:t> </a:t>
                      </a:r>
                      <a:r>
                        <a:rPr lang="nb-NO" sz="1500" cap="none" spc="0" noProof="0" dirty="0" err="1">
                          <a:solidFill>
                            <a:schemeClr val="tx1"/>
                          </a:solidFill>
                          <a:latin typeface="Roboto" panose="02000000000000000000" pitchFamily="2" charset="0"/>
                          <a:ea typeface="Roboto" panose="02000000000000000000" pitchFamily="2" charset="0"/>
                        </a:rPr>
                        <a:t>Førebuande</a:t>
                      </a:r>
                      <a:r>
                        <a:rPr lang="nb-NO" sz="1500" cap="none" spc="0" noProof="0" dirty="0">
                          <a:solidFill>
                            <a:schemeClr val="tx1"/>
                          </a:solidFill>
                          <a:latin typeface="Roboto" panose="02000000000000000000" pitchFamily="2" charset="0"/>
                          <a:ea typeface="Roboto" panose="02000000000000000000" pitchFamily="2" charset="0"/>
                        </a:rPr>
                        <a:t> opplæring for </a:t>
                      </a:r>
                      <a:r>
                        <a:rPr lang="nb-NO" sz="1500" cap="none" spc="0" noProof="0" dirty="0" err="1">
                          <a:solidFill>
                            <a:schemeClr val="tx1"/>
                          </a:solidFill>
                          <a:latin typeface="Roboto" panose="02000000000000000000" pitchFamily="2" charset="0"/>
                          <a:ea typeface="Roboto" panose="02000000000000000000" pitchFamily="2" charset="0"/>
                        </a:rPr>
                        <a:t>vaksne</a:t>
                      </a:r>
                      <a:endParaRPr lang="nb-NO" sz="1500" cap="none" spc="0" noProof="0" dirty="0">
                        <a:solidFill>
                          <a:schemeClr val="tx1"/>
                        </a:solidFill>
                        <a:latin typeface="Roboto" panose="02000000000000000000" pitchFamily="2" charset="0"/>
                        <a:ea typeface="Roboto" panose="02000000000000000000" pitchFamily="2" charset="0"/>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24383908"/>
                  </a:ext>
                </a:extLst>
              </a:tr>
              <a:tr h="491619">
                <a:tc>
                  <a:txBody>
                    <a:bodyPr/>
                    <a:lstStyle/>
                    <a:p>
                      <a:pPr algn="l"/>
                      <a:r>
                        <a:rPr lang="nb-NO" sz="1500" cap="none" spc="0" noProof="0">
                          <a:solidFill>
                            <a:schemeClr val="tx1"/>
                          </a:solidFill>
                          <a:effectLst/>
                          <a:latin typeface="Roboto" panose="02000000000000000000" pitchFamily="2" charset="0"/>
                          <a:ea typeface="Roboto" panose="02000000000000000000" pitchFamily="2" charset="0"/>
                        </a:rPr>
                        <a:t>Ordensreglement</a:t>
                      </a: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l"/>
                      <a:r>
                        <a:rPr lang="nb-NO" sz="1500" cap="none" spc="0" noProof="0" dirty="0" err="1">
                          <a:solidFill>
                            <a:schemeClr val="tx1"/>
                          </a:solidFill>
                          <a:effectLst/>
                          <a:latin typeface="Roboto" panose="02000000000000000000" pitchFamily="2" charset="0"/>
                          <a:ea typeface="Roboto" panose="02000000000000000000" pitchFamily="2" charset="0"/>
                        </a:rPr>
                        <a:t>Skolereglar</a:t>
                      </a:r>
                      <a:endParaRPr lang="nb-NO" sz="1500" cap="none" spc="0" noProof="0" dirty="0">
                        <a:solidFill>
                          <a:schemeClr val="tx1"/>
                        </a:solidFill>
                        <a:effectLst/>
                        <a:latin typeface="Roboto" panose="02000000000000000000" pitchFamily="2" charset="0"/>
                        <a:ea typeface="Roboto" panose="02000000000000000000" pitchFamily="2" charset="0"/>
                      </a:endParaRP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458876908"/>
                  </a:ext>
                </a:extLst>
              </a:tr>
              <a:tr h="491619">
                <a:tc>
                  <a:txBody>
                    <a:bodyPr/>
                    <a:lstStyle/>
                    <a:p>
                      <a:pPr algn="l"/>
                      <a:r>
                        <a:rPr lang="nb-NO" sz="1500" cap="none" spc="0" noProof="0">
                          <a:solidFill>
                            <a:schemeClr val="tx1"/>
                          </a:solidFill>
                          <a:effectLst/>
                          <a:latin typeface="Roboto" panose="02000000000000000000" pitchFamily="2" charset="0"/>
                          <a:ea typeface="Roboto" panose="02000000000000000000" pitchFamily="2" charset="0"/>
                        </a:rPr>
                        <a:t>Skjerpet aktivitetsplikt</a:t>
                      </a:r>
                    </a:p>
                  </a:txBody>
                  <a:tcPr marL="0" marR="66922" marT="26769" marB="20076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a:r>
                        <a:rPr lang="nb-NO" sz="1500" cap="none" spc="0" noProof="0" dirty="0">
                          <a:solidFill>
                            <a:schemeClr val="tx1"/>
                          </a:solidFill>
                          <a:effectLst/>
                          <a:latin typeface="Roboto" panose="02000000000000000000" pitchFamily="2" charset="0"/>
                          <a:ea typeface="Roboto" panose="02000000000000000000" pitchFamily="2" charset="0"/>
                        </a:rPr>
                        <a:t>Skjerpa plikt til å melde frå</a:t>
                      </a:r>
                    </a:p>
                  </a:txBody>
                  <a:tcPr marL="0" marR="66922" marT="26769" marB="20076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934238166"/>
                  </a:ext>
                </a:extLst>
              </a:tr>
              <a:tr h="721258">
                <a:tc>
                  <a:txBody>
                    <a:bodyPr/>
                    <a:lstStyle/>
                    <a:p>
                      <a:pPr algn="l"/>
                      <a:r>
                        <a:rPr lang="nb-NO" sz="1500" cap="none" spc="0" noProof="0">
                          <a:solidFill>
                            <a:schemeClr val="tx1"/>
                          </a:solidFill>
                          <a:effectLst/>
                          <a:latin typeface="Roboto" panose="02000000000000000000" pitchFamily="2" charset="0"/>
                          <a:ea typeface="Roboto" panose="02000000000000000000" pitchFamily="2" charset="0"/>
                        </a:rPr>
                        <a:t>Varsle</a:t>
                      </a:r>
                    </a:p>
                  </a:txBody>
                  <a:tcPr marL="0" marR="66922" marT="26769" marB="200766"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nb-NO" sz="1500" cap="none" spc="0" noProof="0" dirty="0">
                          <a:solidFill>
                            <a:schemeClr val="tx1"/>
                          </a:solidFill>
                          <a:effectLst/>
                          <a:latin typeface="Roboto" panose="02000000000000000000" pitchFamily="2" charset="0"/>
                          <a:ea typeface="Roboto" panose="02000000000000000000" pitchFamily="2" charset="0"/>
                        </a:rPr>
                        <a:t>Melde frå</a:t>
                      </a:r>
                    </a:p>
                  </a:txBody>
                  <a:tcPr marL="0" marR="66922" marT="26769" marB="20076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8945298"/>
                  </a:ext>
                </a:extLst>
              </a:tr>
            </a:tbl>
          </a:graphicData>
        </a:graphic>
      </p:graphicFrame>
    </p:spTree>
    <p:extLst>
      <p:ext uri="{BB962C8B-B14F-4D97-AF65-F5344CB8AC3E}">
        <p14:creationId xmlns:p14="http://schemas.microsoft.com/office/powerpoint/2010/main" val="7062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ssholder for tekst 26">
            <a:extLst>
              <a:ext uri="{FF2B5EF4-FFF2-40B4-BE49-F238E27FC236}">
                <a16:creationId xmlns:a16="http://schemas.microsoft.com/office/drawing/2014/main" id="{3C7B196D-A4EB-4450-8C2E-D4F26C77F843}"/>
              </a:ext>
            </a:extLst>
          </p:cNvPr>
          <p:cNvSpPr>
            <a:spLocks noGrp="1"/>
          </p:cNvSpPr>
          <p:nvPr>
            <p:ph type="body" sz="quarter" idx="30"/>
          </p:nvPr>
        </p:nvSpPr>
        <p:spPr>
          <a:xfrm>
            <a:off x="278929" y="370433"/>
            <a:ext cx="2743200" cy="5395238"/>
          </a:xfrm>
          <a:solidFill>
            <a:srgbClr val="DEF2E7"/>
          </a:solidFill>
        </p:spPr>
        <p:txBody>
          <a:bodyPr rtlCol="0">
            <a:normAutofit/>
          </a:bodyPr>
          <a:lstStyle/>
          <a:p>
            <a:pPr rtl="0">
              <a:lnSpc>
                <a:spcPct val="100000"/>
              </a:lnSpc>
            </a:pPr>
            <a:r>
              <a:rPr lang="nb-NO" sz="2800">
                <a:latin typeface="Roboto Black" panose="02000000000000000000" pitchFamily="2" charset="0"/>
                <a:ea typeface="Roboto Black" panose="02000000000000000000" pitchFamily="2" charset="0"/>
              </a:rPr>
              <a:t> </a:t>
            </a:r>
          </a:p>
        </p:txBody>
      </p:sp>
      <p:sp>
        <p:nvSpPr>
          <p:cNvPr id="31" name="Plassholder for tekst 30">
            <a:extLst>
              <a:ext uri="{FF2B5EF4-FFF2-40B4-BE49-F238E27FC236}">
                <a16:creationId xmlns:a16="http://schemas.microsoft.com/office/drawing/2014/main" id="{FB4B73B3-17D0-4AD4-A250-23C177FEC520}"/>
              </a:ext>
            </a:extLst>
          </p:cNvPr>
          <p:cNvSpPr>
            <a:spLocks noGrp="1"/>
          </p:cNvSpPr>
          <p:nvPr>
            <p:ph type="body" sz="quarter" idx="34"/>
          </p:nvPr>
        </p:nvSpPr>
        <p:spPr>
          <a:xfrm>
            <a:off x="362417" y="1487655"/>
            <a:ext cx="2576223" cy="4317558"/>
          </a:xfrm>
        </p:spPr>
        <p:txBody>
          <a:bodyPr rtlCol="0"/>
          <a:lstStyle/>
          <a:p>
            <a:pPr marL="285750" indent="-285750">
              <a:buFont typeface="Arial" panose="020B0604020202020204" pitchFamily="34" charset="0"/>
              <a:buChar char="•"/>
            </a:pPr>
            <a:r>
              <a:rPr lang="nb-NO" sz="1600" dirty="0">
                <a:latin typeface="Roboto" panose="02000000000000000000" pitchFamily="2" charset="0"/>
                <a:ea typeface="Roboto" panose="02000000000000000000" pitchFamily="2" charset="0"/>
              </a:rPr>
              <a:t>utvida rett til </a:t>
            </a:r>
            <a:r>
              <a:rPr lang="nb-NO" sz="1600" dirty="0" err="1">
                <a:latin typeface="Roboto" panose="02000000000000000000" pitchFamily="2" charset="0"/>
                <a:ea typeface="Roboto" panose="02000000000000000000" pitchFamily="2" charset="0"/>
              </a:rPr>
              <a:t>vidaregåande</a:t>
            </a:r>
            <a:r>
              <a:rPr lang="nb-NO" sz="1600" dirty="0">
                <a:latin typeface="Roboto" panose="02000000000000000000" pitchFamily="2" charset="0"/>
                <a:ea typeface="Roboto" panose="02000000000000000000" pitchFamily="2" charset="0"/>
              </a:rPr>
              <a:t> opplæring</a:t>
            </a:r>
          </a:p>
          <a:p>
            <a:pPr marL="285750" indent="-285750">
              <a:buFont typeface="Arial" panose="020B0604020202020204" pitchFamily="34" charset="0"/>
              <a:buChar char="•"/>
            </a:pPr>
            <a:r>
              <a:rPr lang="nb-NO" sz="1600" dirty="0">
                <a:latin typeface="Roboto" panose="02000000000000000000" pitchFamily="2" charset="0"/>
                <a:ea typeface="Roboto" panose="02000000000000000000" pitchFamily="2" charset="0"/>
              </a:rPr>
              <a:t>utvida rett til </a:t>
            </a:r>
            <a:r>
              <a:rPr lang="nb-NO" sz="1600" dirty="0" err="1">
                <a:latin typeface="Roboto" panose="02000000000000000000" pitchFamily="2" charset="0"/>
                <a:ea typeface="Roboto" panose="02000000000000000000" pitchFamily="2" charset="0"/>
              </a:rPr>
              <a:t>omval</a:t>
            </a:r>
            <a:endParaRPr lang="nb-NO"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nb-NO" sz="1600" dirty="0">
                <a:latin typeface="Roboto" panose="02000000000000000000" pitchFamily="2" charset="0"/>
                <a:ea typeface="Roboto" panose="02000000000000000000" pitchFamily="2" charset="0"/>
              </a:rPr>
              <a:t>rett til </a:t>
            </a:r>
            <a:r>
              <a:rPr lang="nb-NO" sz="1600" dirty="0" err="1">
                <a:latin typeface="Roboto" panose="02000000000000000000" pitchFamily="2" charset="0"/>
                <a:ea typeface="Roboto" panose="02000000000000000000" pitchFamily="2" charset="0"/>
              </a:rPr>
              <a:t>yrkesfagleg</a:t>
            </a:r>
            <a:r>
              <a:rPr lang="nb-NO" sz="1600" dirty="0">
                <a:latin typeface="Roboto" panose="02000000000000000000" pitchFamily="2" charset="0"/>
                <a:ea typeface="Roboto" panose="02000000000000000000" pitchFamily="2" charset="0"/>
              </a:rPr>
              <a:t> </a:t>
            </a:r>
            <a:r>
              <a:rPr lang="nb-NO" sz="1600" dirty="0" err="1">
                <a:latin typeface="Roboto" panose="02000000000000000000" pitchFamily="2" charset="0"/>
                <a:ea typeface="Roboto" panose="02000000000000000000" pitchFamily="2" charset="0"/>
              </a:rPr>
              <a:t>rekvalifisering</a:t>
            </a:r>
            <a:endParaRPr lang="nb-NO"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nb-NO" sz="1600" dirty="0">
                <a:latin typeface="Roboto" panose="02000000000000000000" pitchFamily="2" charset="0"/>
              </a:rPr>
              <a:t>o</a:t>
            </a:r>
            <a:r>
              <a:rPr lang="nb-NO" sz="1600" dirty="0">
                <a:latin typeface="Roboto" panose="02000000000000000000" pitchFamily="2" charset="0"/>
                <a:ea typeface="Roboto" panose="02000000000000000000" pitchFamily="2" charset="0"/>
              </a:rPr>
              <a:t>vergang mellom ungdomsskole og </a:t>
            </a:r>
            <a:r>
              <a:rPr lang="nb-NO" sz="1600" dirty="0" err="1">
                <a:latin typeface="Roboto" panose="02000000000000000000" pitchFamily="2" charset="0"/>
                <a:ea typeface="Roboto" panose="02000000000000000000" pitchFamily="2" charset="0"/>
              </a:rPr>
              <a:t>vidaregåande</a:t>
            </a:r>
            <a:r>
              <a:rPr lang="nb-NO" sz="1600" dirty="0">
                <a:latin typeface="Roboto" panose="02000000000000000000" pitchFamily="2" charset="0"/>
                <a:ea typeface="Roboto" panose="02000000000000000000" pitchFamily="2" charset="0"/>
              </a:rPr>
              <a:t> skole og </a:t>
            </a:r>
            <a:r>
              <a:rPr lang="nb-NO" sz="1600" dirty="0" err="1">
                <a:latin typeface="Roboto" panose="02000000000000000000" pitchFamily="2" charset="0"/>
                <a:ea typeface="Roboto" panose="02000000000000000000" pitchFamily="2" charset="0"/>
              </a:rPr>
              <a:t>overgangstilbod</a:t>
            </a:r>
            <a:endParaRPr lang="nb-NO"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nb-NO" sz="1600" dirty="0">
                <a:latin typeface="Roboto" panose="02000000000000000000" pitchFamily="2" charset="0"/>
              </a:rPr>
              <a:t>r</a:t>
            </a:r>
            <a:r>
              <a:rPr lang="nb-NO" sz="1600" dirty="0">
                <a:latin typeface="Roboto" panose="02000000000000000000" pitchFamily="2" charset="0"/>
                <a:ea typeface="Roboto" panose="02000000000000000000" pitchFamily="2" charset="0"/>
              </a:rPr>
              <a:t>ett til påbygging</a:t>
            </a:r>
          </a:p>
          <a:p>
            <a:pPr marL="285750" indent="-285750">
              <a:buFont typeface="Arial" panose="020B0604020202020204" pitchFamily="34" charset="0"/>
              <a:buChar char="•"/>
            </a:pPr>
            <a:r>
              <a:rPr lang="nb-NO" sz="1600" dirty="0">
                <a:latin typeface="Roboto" panose="02000000000000000000" pitchFamily="2" charset="0"/>
              </a:rPr>
              <a:t>r</a:t>
            </a:r>
            <a:r>
              <a:rPr lang="nb-NO" sz="1600" dirty="0">
                <a:latin typeface="Roboto" panose="02000000000000000000" pitchFamily="2" charset="0"/>
                <a:ea typeface="Roboto" panose="02000000000000000000" pitchFamily="2" charset="0"/>
              </a:rPr>
              <a:t>ett til rådgiving for dei som har læretid i bedrift</a:t>
            </a:r>
          </a:p>
          <a:p>
            <a:pPr marL="285750" indent="-285750">
              <a:buFont typeface="Arial" panose="020B0604020202020204" pitchFamily="34" charset="0"/>
              <a:buChar char="•"/>
            </a:pPr>
            <a:r>
              <a:rPr lang="nb-NO" sz="1600" dirty="0">
                <a:latin typeface="Roboto" panose="02000000000000000000" pitchFamily="2" charset="0"/>
              </a:rPr>
              <a:t>u</a:t>
            </a:r>
            <a:r>
              <a:rPr lang="nb-NO" sz="1600" dirty="0">
                <a:latin typeface="Roboto" panose="02000000000000000000" pitchFamily="2" charset="0"/>
                <a:ea typeface="Roboto" panose="02000000000000000000" pitchFamily="2" charset="0"/>
              </a:rPr>
              <a:t>tviding av målgruppa for </a:t>
            </a:r>
            <a:r>
              <a:rPr lang="nb-NO" sz="1600" dirty="0" err="1">
                <a:latin typeface="Roboto" panose="02000000000000000000" pitchFamily="2" charset="0"/>
                <a:ea typeface="Roboto" panose="02000000000000000000" pitchFamily="2" charset="0"/>
              </a:rPr>
              <a:t>oppfølgingstenesta</a:t>
            </a:r>
            <a:endParaRPr lang="nb-NO"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nb-NO" sz="1600" dirty="0">
              <a:latin typeface="Roboto" panose="02000000000000000000" pitchFamily="2" charset="0"/>
              <a:ea typeface="Roboto" panose="02000000000000000000" pitchFamily="2" charset="0"/>
            </a:endParaRPr>
          </a:p>
        </p:txBody>
      </p:sp>
      <p:sp>
        <p:nvSpPr>
          <p:cNvPr id="28" name="Plassholder for tekst 27">
            <a:extLst>
              <a:ext uri="{FF2B5EF4-FFF2-40B4-BE49-F238E27FC236}">
                <a16:creationId xmlns:a16="http://schemas.microsoft.com/office/drawing/2014/main" id="{16852965-5187-4677-B878-4167E7B69252}"/>
              </a:ext>
            </a:extLst>
          </p:cNvPr>
          <p:cNvSpPr>
            <a:spLocks noGrp="1"/>
          </p:cNvSpPr>
          <p:nvPr>
            <p:ph type="body" sz="quarter" idx="31"/>
          </p:nvPr>
        </p:nvSpPr>
        <p:spPr>
          <a:xfrm>
            <a:off x="3233356" y="375865"/>
            <a:ext cx="2743200" cy="2223580"/>
          </a:xfrm>
          <a:solidFill>
            <a:srgbClr val="EED0C4"/>
          </a:solidFill>
        </p:spPr>
        <p:txBody>
          <a:bodyPr rtlCol="0"/>
          <a:lstStyle/>
          <a:p>
            <a:pPr rtl="0"/>
            <a:r>
              <a:rPr lang="nb-NO" sz="2800"/>
              <a:t> </a:t>
            </a:r>
          </a:p>
        </p:txBody>
      </p:sp>
      <p:sp>
        <p:nvSpPr>
          <p:cNvPr id="24" name="Plassholder for innhold 23">
            <a:extLst>
              <a:ext uri="{FF2B5EF4-FFF2-40B4-BE49-F238E27FC236}">
                <a16:creationId xmlns:a16="http://schemas.microsoft.com/office/drawing/2014/main" id="{B5A11B9F-68B0-405D-8B6F-DDBC74E10DDA}"/>
              </a:ext>
            </a:extLst>
          </p:cNvPr>
          <p:cNvSpPr>
            <a:spLocks noGrp="1"/>
          </p:cNvSpPr>
          <p:nvPr>
            <p:ph type="body" sz="quarter" idx="36"/>
          </p:nvPr>
        </p:nvSpPr>
        <p:spPr>
          <a:xfrm>
            <a:off x="3255388" y="1000317"/>
            <a:ext cx="2720082" cy="1577890"/>
          </a:xfrm>
        </p:spPr>
        <p:txBody>
          <a:bodyPr vert="horz" lIns="91440" tIns="45720" rIns="91440" bIns="45720" rtlCol="0" anchor="t">
            <a:noAutofit/>
          </a:bodyPr>
          <a:lstStyle/>
          <a:p>
            <a:pPr marL="285750" indent="-285750">
              <a:buFont typeface="Arial" panose="020B0604020202020204" pitchFamily="34" charset="0"/>
              <a:buChar char="•"/>
            </a:pPr>
            <a:r>
              <a:rPr lang="nb-NO" sz="1600" dirty="0">
                <a:latin typeface="Roboto" panose="02000000000000000000" pitchFamily="2" charset="0"/>
              </a:rPr>
              <a:t>l</a:t>
            </a:r>
            <a:r>
              <a:rPr lang="nb-NO" sz="1600" dirty="0">
                <a:latin typeface="Roboto" panose="02000000000000000000" pitchFamily="2" charset="0"/>
                <a:ea typeface="Roboto" panose="02000000000000000000" pitchFamily="2" charset="0"/>
              </a:rPr>
              <a:t>ovfesting av det beste for eleven</a:t>
            </a:r>
          </a:p>
          <a:p>
            <a:pPr marL="285750" indent="-285750">
              <a:buFont typeface="Arial" panose="020B0604020202020204" pitchFamily="34" charset="0"/>
              <a:buChar char="•"/>
            </a:pPr>
            <a:r>
              <a:rPr lang="nb-NO" sz="1600" dirty="0">
                <a:latin typeface="Roboto" panose="02000000000000000000" pitchFamily="2" charset="0"/>
              </a:rPr>
              <a:t>l</a:t>
            </a:r>
            <a:r>
              <a:rPr lang="nb-NO" sz="1600" dirty="0">
                <a:latin typeface="Roboto" panose="02000000000000000000" pitchFamily="2" charset="0"/>
                <a:ea typeface="Roboto" panose="02000000000000000000" pitchFamily="2" charset="0"/>
              </a:rPr>
              <a:t>ovfesting av retten til </a:t>
            </a:r>
            <a:r>
              <a:rPr lang="nb-NO" sz="1600" dirty="0" err="1">
                <a:latin typeface="Roboto" panose="02000000000000000000" pitchFamily="2" charset="0"/>
                <a:ea typeface="Roboto" panose="02000000000000000000" pitchFamily="2" charset="0"/>
              </a:rPr>
              <a:t>medverknad</a:t>
            </a:r>
            <a:endParaRPr lang="nb-NO"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nb-NO" sz="1600" dirty="0">
                <a:latin typeface="Roboto" panose="02000000000000000000" pitchFamily="2" charset="0"/>
                <a:ea typeface="Roboto" panose="02000000000000000000" pitchFamily="2" charset="0"/>
              </a:rPr>
              <a:t>skoledemokrati</a:t>
            </a:r>
          </a:p>
          <a:p>
            <a:endParaRPr lang="nb-NO" sz="1600" dirty="0">
              <a:latin typeface="Roboto" panose="02000000000000000000" pitchFamily="2" charset="0"/>
              <a:ea typeface="Roboto" panose="02000000000000000000" pitchFamily="2" charset="0"/>
            </a:endParaRPr>
          </a:p>
        </p:txBody>
      </p:sp>
      <p:sp>
        <p:nvSpPr>
          <p:cNvPr id="29" name="Plassholder for tekst 28">
            <a:extLst>
              <a:ext uri="{FF2B5EF4-FFF2-40B4-BE49-F238E27FC236}">
                <a16:creationId xmlns:a16="http://schemas.microsoft.com/office/drawing/2014/main" id="{A362839C-0A6B-4785-ACD4-42645537AFF4}"/>
              </a:ext>
            </a:extLst>
          </p:cNvPr>
          <p:cNvSpPr>
            <a:spLocks noGrp="1"/>
          </p:cNvSpPr>
          <p:nvPr>
            <p:ph type="body" sz="quarter" idx="33"/>
          </p:nvPr>
        </p:nvSpPr>
        <p:spPr>
          <a:xfrm>
            <a:off x="3243829" y="2776733"/>
            <a:ext cx="2743201" cy="1250241"/>
          </a:xfrm>
          <a:solidFill>
            <a:srgbClr val="E2E4F1"/>
          </a:solidFill>
        </p:spPr>
        <p:txBody>
          <a:bodyPr rtlCol="0"/>
          <a:lstStyle/>
          <a:p>
            <a:pPr rtl="0"/>
            <a:r>
              <a:rPr lang="nb-NO" sz="2800"/>
              <a:t> </a:t>
            </a:r>
          </a:p>
        </p:txBody>
      </p:sp>
      <p:sp>
        <p:nvSpPr>
          <p:cNvPr id="58" name="Plassholder for tekst 57">
            <a:extLst>
              <a:ext uri="{FF2B5EF4-FFF2-40B4-BE49-F238E27FC236}">
                <a16:creationId xmlns:a16="http://schemas.microsoft.com/office/drawing/2014/main" id="{EC3B6141-A529-43FA-B6A2-0FFA5D9DF00C}"/>
              </a:ext>
            </a:extLst>
          </p:cNvPr>
          <p:cNvSpPr>
            <a:spLocks noGrp="1"/>
          </p:cNvSpPr>
          <p:nvPr>
            <p:ph type="body" sz="quarter" idx="37"/>
          </p:nvPr>
        </p:nvSpPr>
        <p:spPr>
          <a:xfrm>
            <a:off x="3301035" y="3342174"/>
            <a:ext cx="2582930" cy="699315"/>
          </a:xfrm>
        </p:spPr>
        <p:txBody>
          <a:bodyPr rtlCol="0"/>
          <a:lstStyle/>
          <a:p>
            <a:pPr marL="285750" indent="-285750" rtl="0">
              <a:buFont typeface="Arial" panose="020B0604020202020204" pitchFamily="34" charset="0"/>
              <a:buChar char="•"/>
            </a:pPr>
            <a:r>
              <a:rPr lang="nb-NO" sz="1600" dirty="0">
                <a:latin typeface="Roboto" panose="02000000000000000000" pitchFamily="2" charset="0"/>
              </a:rPr>
              <a:t>p</a:t>
            </a:r>
            <a:r>
              <a:rPr lang="nb-NO" sz="1600" dirty="0">
                <a:latin typeface="Roboto" panose="02000000000000000000" pitchFamily="2" charset="0"/>
                <a:ea typeface="Roboto" panose="02000000000000000000" pitchFamily="2" charset="0"/>
              </a:rPr>
              <a:t>likt til å følgje opp </a:t>
            </a:r>
            <a:r>
              <a:rPr lang="nb-NO" sz="1600" dirty="0" err="1">
                <a:latin typeface="Roboto" panose="02000000000000000000" pitchFamily="2" charset="0"/>
                <a:ea typeface="Roboto" panose="02000000000000000000" pitchFamily="2" charset="0"/>
              </a:rPr>
              <a:t>fråvær</a:t>
            </a:r>
            <a:endParaRPr lang="nb-NO" sz="1600" dirty="0">
              <a:latin typeface="Roboto" panose="02000000000000000000" pitchFamily="2" charset="0"/>
              <a:ea typeface="Roboto" panose="02000000000000000000" pitchFamily="2" charset="0"/>
            </a:endParaRPr>
          </a:p>
          <a:p>
            <a:pPr rtl="0"/>
            <a:endParaRPr lang="nb-NO" sz="1600" dirty="0"/>
          </a:p>
        </p:txBody>
      </p:sp>
      <p:sp>
        <p:nvSpPr>
          <p:cNvPr id="34" name="Plassholder for lysbildenummer 33">
            <a:extLst>
              <a:ext uri="{FF2B5EF4-FFF2-40B4-BE49-F238E27FC236}">
                <a16:creationId xmlns:a16="http://schemas.microsoft.com/office/drawing/2014/main" id="{5B126C81-EB34-4B01-A592-C14F87B18B68}"/>
              </a:ext>
            </a:extLst>
          </p:cNvPr>
          <p:cNvSpPr>
            <a:spLocks noGrp="1"/>
          </p:cNvSpPr>
          <p:nvPr>
            <p:ph type="sldNum" sz="quarter" idx="11"/>
          </p:nvPr>
        </p:nvSpPr>
        <p:spPr>
          <a:xfrm>
            <a:off x="8610600" y="6416311"/>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nb-NO" sz="1000" b="0" i="0" u="none" strike="noStrike" kern="1200" cap="none" spc="0" normalizeH="0" baseline="0" noProof="0" smtClean="0">
                <a:ln>
                  <a:noFill/>
                </a:ln>
                <a:solidFill>
                  <a:prstClr val="black"/>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0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0" name="Plassholder for tekst 26">
            <a:extLst>
              <a:ext uri="{FF2B5EF4-FFF2-40B4-BE49-F238E27FC236}">
                <a16:creationId xmlns:a16="http://schemas.microsoft.com/office/drawing/2014/main" id="{89B40BB2-6758-4B7D-715C-77AAF028E06A}"/>
              </a:ext>
            </a:extLst>
          </p:cNvPr>
          <p:cNvSpPr txBox="1">
            <a:spLocks/>
          </p:cNvSpPr>
          <p:nvPr/>
        </p:nvSpPr>
        <p:spPr>
          <a:xfrm>
            <a:off x="3243830" y="4204262"/>
            <a:ext cx="2743200" cy="2060617"/>
          </a:xfrm>
          <a:prstGeom prst="rect">
            <a:avLst/>
          </a:prstGeom>
          <a:solidFill>
            <a:srgbClr val="DEF2E7"/>
          </a:solidFill>
          <a:ln w="22225">
            <a:solidFill>
              <a:schemeClr val="tx1"/>
            </a:solidFill>
          </a:ln>
        </p:spPr>
        <p:txBody>
          <a:bodyPr vert="horz" lIns="91440" tIns="621792" rIns="91440" bIns="45720" rtlCol="0" anchor="t" anchorCtr="0">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3800" b="1" kern="1200">
                <a:solidFill>
                  <a:schemeClr val="tx1"/>
                </a:solidFill>
                <a:latin typeface="+mj-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b-NO" sz="2800" b="1" i="0" u="none" strike="noStrike" kern="1200" cap="none" spc="0" normalizeH="0" baseline="0" noProof="0">
              <a:ln>
                <a:noFill/>
              </a:ln>
              <a:solidFill>
                <a:prstClr val="black"/>
              </a:solidFill>
              <a:effectLst/>
              <a:uLnTx/>
              <a:uFillTx/>
              <a:latin typeface="Posterama"/>
              <a:ea typeface="+mn-ea"/>
              <a:cs typeface="+mn-cs"/>
            </a:endParaRPr>
          </a:p>
        </p:txBody>
      </p:sp>
      <p:sp>
        <p:nvSpPr>
          <p:cNvPr id="11" name="Plassholder for tekst 28">
            <a:extLst>
              <a:ext uri="{FF2B5EF4-FFF2-40B4-BE49-F238E27FC236}">
                <a16:creationId xmlns:a16="http://schemas.microsoft.com/office/drawing/2014/main" id="{229F1BA1-D920-5D96-54FE-2E20B4E7FE88}"/>
              </a:ext>
            </a:extLst>
          </p:cNvPr>
          <p:cNvSpPr txBox="1">
            <a:spLocks/>
          </p:cNvSpPr>
          <p:nvPr/>
        </p:nvSpPr>
        <p:spPr>
          <a:xfrm>
            <a:off x="6192802" y="370433"/>
            <a:ext cx="2743201" cy="3295118"/>
          </a:xfrm>
          <a:prstGeom prst="rect">
            <a:avLst/>
          </a:prstGeom>
          <a:solidFill>
            <a:srgbClr val="E2E4F1"/>
          </a:solidFill>
          <a:ln w="22225">
            <a:solidFill>
              <a:schemeClr val="tx1"/>
            </a:solidFill>
          </a:ln>
        </p:spPr>
        <p:txBody>
          <a:bodyPr vert="horz" lIns="0" tIns="621792" rIns="0" bIns="0" rtlCol="0" anchor="t" anchorCtr="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38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Posterama"/>
                <a:ea typeface="+mn-ea"/>
                <a:cs typeface="+mn-cs"/>
              </a:rPr>
              <a:t> </a:t>
            </a:r>
          </a:p>
        </p:txBody>
      </p:sp>
      <p:sp>
        <p:nvSpPr>
          <p:cNvPr id="12" name="Plassholder for tekst 27">
            <a:extLst>
              <a:ext uri="{FF2B5EF4-FFF2-40B4-BE49-F238E27FC236}">
                <a16:creationId xmlns:a16="http://schemas.microsoft.com/office/drawing/2014/main" id="{D843068B-2257-FE56-AAD7-D0D0B1A61ABB}"/>
              </a:ext>
            </a:extLst>
          </p:cNvPr>
          <p:cNvSpPr txBox="1">
            <a:spLocks/>
          </p:cNvSpPr>
          <p:nvPr/>
        </p:nvSpPr>
        <p:spPr>
          <a:xfrm>
            <a:off x="6213140" y="3889441"/>
            <a:ext cx="2743200" cy="2321297"/>
          </a:xfrm>
          <a:prstGeom prst="rect">
            <a:avLst/>
          </a:prstGeom>
          <a:solidFill>
            <a:srgbClr val="EED0C4"/>
          </a:solidFill>
          <a:ln w="22225">
            <a:solidFill>
              <a:schemeClr val="tx1"/>
            </a:solidFill>
          </a:ln>
        </p:spPr>
        <p:txBody>
          <a:bodyPr vert="horz" lIns="0" tIns="621792" rIns="0" bIns="0" rtlCol="0" anchor="t" anchorCtr="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38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Posterama"/>
                <a:ea typeface="+mn-ea"/>
                <a:cs typeface="+mn-cs"/>
              </a:rPr>
              <a:t> </a:t>
            </a:r>
          </a:p>
        </p:txBody>
      </p:sp>
      <p:sp>
        <p:nvSpPr>
          <p:cNvPr id="14" name="Plassholder for tekst 27">
            <a:extLst>
              <a:ext uri="{FF2B5EF4-FFF2-40B4-BE49-F238E27FC236}">
                <a16:creationId xmlns:a16="http://schemas.microsoft.com/office/drawing/2014/main" id="{155F6BB8-135D-9FEA-1710-F7EAFFD90D64}"/>
              </a:ext>
            </a:extLst>
          </p:cNvPr>
          <p:cNvSpPr txBox="1">
            <a:spLocks/>
          </p:cNvSpPr>
          <p:nvPr/>
        </p:nvSpPr>
        <p:spPr>
          <a:xfrm>
            <a:off x="9169871" y="373568"/>
            <a:ext cx="2743200" cy="4866552"/>
          </a:xfrm>
          <a:prstGeom prst="rect">
            <a:avLst/>
          </a:prstGeom>
          <a:solidFill>
            <a:srgbClr val="DEF2E7"/>
          </a:solidFill>
          <a:ln w="22225">
            <a:solidFill>
              <a:schemeClr val="tx1"/>
            </a:solidFill>
          </a:ln>
        </p:spPr>
        <p:txBody>
          <a:bodyPr vert="horz" lIns="0" tIns="621792" rIns="0" bIns="0" rtlCol="0" anchor="t" anchorCtr="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38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Posterama"/>
                <a:ea typeface="+mn-ea"/>
                <a:cs typeface="+mn-cs"/>
              </a:rPr>
              <a:t> </a:t>
            </a:r>
          </a:p>
        </p:txBody>
      </p:sp>
      <p:sp>
        <p:nvSpPr>
          <p:cNvPr id="16" name="Plassholder for tekst 57">
            <a:extLst>
              <a:ext uri="{FF2B5EF4-FFF2-40B4-BE49-F238E27FC236}">
                <a16:creationId xmlns:a16="http://schemas.microsoft.com/office/drawing/2014/main" id="{DDCD93C6-AF2F-3C09-75C1-455605428DCF}"/>
              </a:ext>
            </a:extLst>
          </p:cNvPr>
          <p:cNvSpPr txBox="1">
            <a:spLocks/>
          </p:cNvSpPr>
          <p:nvPr/>
        </p:nvSpPr>
        <p:spPr>
          <a:xfrm>
            <a:off x="6236736" y="4514461"/>
            <a:ext cx="2689595" cy="162857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f</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leksibilitet</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i fag- og timefordelinga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t</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ilsyn</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med privat grunnskoleopplæring i heimen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f</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jernundervisning</a:t>
            </a: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prstClr val="black"/>
              </a:solidFill>
              <a:effectLst/>
              <a:uLnTx/>
              <a:uFillTx/>
              <a:latin typeface="Posterama"/>
              <a:ea typeface="+mn-ea"/>
              <a:cs typeface="+mn-cs"/>
            </a:endParaRPr>
          </a:p>
        </p:txBody>
      </p:sp>
      <p:sp>
        <p:nvSpPr>
          <p:cNvPr id="17" name="Plassholder for tekst 57">
            <a:extLst>
              <a:ext uri="{FF2B5EF4-FFF2-40B4-BE49-F238E27FC236}">
                <a16:creationId xmlns:a16="http://schemas.microsoft.com/office/drawing/2014/main" id="{6F525682-BF96-8111-548A-157F57CAF1DE}"/>
              </a:ext>
            </a:extLst>
          </p:cNvPr>
          <p:cNvSpPr txBox="1">
            <a:spLocks/>
          </p:cNvSpPr>
          <p:nvPr/>
        </p:nvSpPr>
        <p:spPr>
          <a:xfrm>
            <a:off x="6230867" y="887715"/>
            <a:ext cx="2695464" cy="252502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rett til opplæring i samisk</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rett til opplæring i kvensk/finsk</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utvida rett til opplæring i eiga skriftspråkgruppe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rett</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til opplæring i norsk teiknspråk for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elevar</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som bruker tolk i ordinære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vidaregåande</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skolar</a:t>
            </a: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prstClr val="black"/>
              </a:solidFill>
              <a:effectLst/>
              <a:uLnTx/>
              <a:uFillTx/>
              <a:latin typeface="Posterama"/>
              <a:ea typeface="+mn-ea"/>
              <a:cs typeface="+mn-cs"/>
            </a:endParaRPr>
          </a:p>
        </p:txBody>
      </p:sp>
      <p:sp>
        <p:nvSpPr>
          <p:cNvPr id="18" name="Plassholder for tekst 57">
            <a:extLst>
              <a:ext uri="{FF2B5EF4-FFF2-40B4-BE49-F238E27FC236}">
                <a16:creationId xmlns:a16="http://schemas.microsoft.com/office/drawing/2014/main" id="{0ACCCAD5-2B0E-8652-FBCD-0B7CDCDD79A7}"/>
              </a:ext>
            </a:extLst>
          </p:cNvPr>
          <p:cNvSpPr txBox="1">
            <a:spLocks/>
          </p:cNvSpPr>
          <p:nvPr/>
        </p:nvSpPr>
        <p:spPr>
          <a:xfrm>
            <a:off x="3262514" y="5152122"/>
            <a:ext cx="2712647" cy="968006"/>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f</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ørebuande</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opplæring og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vidaregåande</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opplæring for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vaksne</a:t>
            </a: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prstClr val="black"/>
              </a:solidFill>
              <a:effectLst/>
              <a:uLnTx/>
              <a:uFillTx/>
              <a:latin typeface="Posterama"/>
              <a:ea typeface="+mn-ea"/>
              <a:cs typeface="+mn-cs"/>
            </a:endParaRPr>
          </a:p>
        </p:txBody>
      </p:sp>
      <p:sp>
        <p:nvSpPr>
          <p:cNvPr id="19" name="Plassholder for tekst 57">
            <a:extLst>
              <a:ext uri="{FF2B5EF4-FFF2-40B4-BE49-F238E27FC236}">
                <a16:creationId xmlns:a16="http://schemas.microsoft.com/office/drawing/2014/main" id="{30C95767-F4FC-2935-A3A3-5E3276D981EC}"/>
              </a:ext>
            </a:extLst>
          </p:cNvPr>
          <p:cNvSpPr txBox="1">
            <a:spLocks/>
          </p:cNvSpPr>
          <p:nvPr/>
        </p:nvSpPr>
        <p:spPr>
          <a:xfrm>
            <a:off x="9239083" y="1271977"/>
            <a:ext cx="2635467" cy="306973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f</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orbod</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mot forkynning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s</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amarbeidsorgan</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for lærebedrifter (opplæringskontor)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k</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ompetanse</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til å gi individuelt tilrettelagd opplæring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fleire</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merknader på politiattest og utviding til leirskole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a:solidFill>
                  <a:prstClr val="black"/>
                </a:solidFill>
                <a:latin typeface="Roboto" panose="02000000000000000000" pitchFamily="2" charset="0"/>
                <a:ea typeface="Roboto" panose="02000000000000000000" pitchFamily="2" charset="0"/>
              </a:rPr>
              <a:t>t</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ilgang</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på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vikarar</a:t>
            </a: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ved </a:t>
            </a:r>
            <a:r>
              <a:rPr kumimoji="0" lang="nb-NO" sz="16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fråvær</a:t>
            </a: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melde frå til kommunen eller fylkeskommunen i skolemiljøsaker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dirty="0">
              <a:ln>
                <a:noFill/>
              </a:ln>
              <a:solidFill>
                <a:prstClr val="black"/>
              </a:solidFill>
              <a:effectLst/>
              <a:uLnTx/>
              <a:uFillTx/>
              <a:latin typeface="Posterama"/>
              <a:ea typeface="+mn-ea"/>
              <a:cs typeface="+mn-cs"/>
            </a:endParaRPr>
          </a:p>
        </p:txBody>
      </p:sp>
      <p:sp>
        <p:nvSpPr>
          <p:cNvPr id="2" name="TekstSylinder 1">
            <a:extLst>
              <a:ext uri="{FF2B5EF4-FFF2-40B4-BE49-F238E27FC236}">
                <a16:creationId xmlns:a16="http://schemas.microsoft.com/office/drawing/2014/main" id="{E252AFD7-7771-9FAC-8687-2212304A7A83}"/>
              </a:ext>
            </a:extLst>
          </p:cNvPr>
          <p:cNvSpPr txBox="1"/>
          <p:nvPr/>
        </p:nvSpPr>
        <p:spPr>
          <a:xfrm>
            <a:off x="306239" y="477860"/>
            <a:ext cx="275395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Rett til å fullføre</a:t>
            </a:r>
          </a:p>
        </p:txBody>
      </p:sp>
      <p:sp>
        <p:nvSpPr>
          <p:cNvPr id="3" name="TekstSylinder 2">
            <a:extLst>
              <a:ext uri="{FF2B5EF4-FFF2-40B4-BE49-F238E27FC236}">
                <a16:creationId xmlns:a16="http://schemas.microsoft.com/office/drawing/2014/main" id="{97043EBC-B725-3FDF-7537-581DE1593C74}"/>
              </a:ext>
            </a:extLst>
          </p:cNvPr>
          <p:cNvSpPr txBox="1"/>
          <p:nvPr/>
        </p:nvSpPr>
        <p:spPr>
          <a:xfrm>
            <a:off x="3262514" y="2857760"/>
            <a:ext cx="2734485" cy="523220"/>
          </a:xfrm>
          <a:prstGeom prst="rect">
            <a:avLst/>
          </a:prstGeom>
          <a:noFill/>
        </p:spPr>
        <p:txBody>
          <a:bodyPr wrap="square" rtlCol="0">
            <a:spAutoFit/>
          </a:bodyPr>
          <a:lstStyle/>
          <a:p>
            <a:pPr algn="ctr"/>
            <a:r>
              <a:rPr lang="nb-NO" sz="2800" dirty="0" err="1">
                <a:latin typeface="Roboto Black" panose="02000000000000000000" pitchFamily="2" charset="0"/>
                <a:ea typeface="Roboto Black" panose="02000000000000000000" pitchFamily="2" charset="0"/>
              </a:rPr>
              <a:t>Fråvær</a:t>
            </a:r>
            <a:endParaRPr lang="nb-NO" sz="2800" dirty="0">
              <a:latin typeface="Roboto Black" panose="02000000000000000000" pitchFamily="2" charset="0"/>
              <a:ea typeface="Roboto Black" panose="02000000000000000000" pitchFamily="2" charset="0"/>
            </a:endParaRPr>
          </a:p>
        </p:txBody>
      </p:sp>
      <p:sp>
        <p:nvSpPr>
          <p:cNvPr id="4" name="TekstSylinder 3">
            <a:extLst>
              <a:ext uri="{FF2B5EF4-FFF2-40B4-BE49-F238E27FC236}">
                <a16:creationId xmlns:a16="http://schemas.microsoft.com/office/drawing/2014/main" id="{6A4E039D-8098-03F9-AA21-0C3DC32EC7A0}"/>
              </a:ext>
            </a:extLst>
          </p:cNvPr>
          <p:cNvSpPr txBox="1"/>
          <p:nvPr/>
        </p:nvSpPr>
        <p:spPr>
          <a:xfrm>
            <a:off x="3231960" y="498948"/>
            <a:ext cx="274320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rPr>
              <a:t>Medverknad</a:t>
            </a:r>
            <a:endParaRPr kumimoji="0" lang="nb-NO" sz="2800" b="1"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endParaRPr>
          </a:p>
        </p:txBody>
      </p:sp>
      <p:sp>
        <p:nvSpPr>
          <p:cNvPr id="5" name="TekstSylinder 4">
            <a:extLst>
              <a:ext uri="{FF2B5EF4-FFF2-40B4-BE49-F238E27FC236}">
                <a16:creationId xmlns:a16="http://schemas.microsoft.com/office/drawing/2014/main" id="{EA815D5F-34AC-B6EA-7075-D13A1E969FA0}"/>
              </a:ext>
            </a:extLst>
          </p:cNvPr>
          <p:cNvSpPr txBox="1"/>
          <p:nvPr/>
        </p:nvSpPr>
        <p:spPr>
          <a:xfrm>
            <a:off x="3255997" y="4269677"/>
            <a:ext cx="2731033"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rPr>
              <a:t>Særskilt for </a:t>
            </a:r>
            <a:r>
              <a:rPr kumimoji="0" lang="nb-NO" sz="2800" b="1"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rPr>
              <a:t>vaksne</a:t>
            </a:r>
            <a:endParaRPr kumimoji="0" lang="nb-NO" sz="2800" b="1"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endParaRPr>
          </a:p>
        </p:txBody>
      </p:sp>
      <p:sp>
        <p:nvSpPr>
          <p:cNvPr id="6" name="TekstSylinder 5">
            <a:extLst>
              <a:ext uri="{FF2B5EF4-FFF2-40B4-BE49-F238E27FC236}">
                <a16:creationId xmlns:a16="http://schemas.microsoft.com/office/drawing/2014/main" id="{0D838707-73B5-49F5-C578-C5871356D066}"/>
              </a:ext>
            </a:extLst>
          </p:cNvPr>
          <p:cNvSpPr txBox="1"/>
          <p:nvPr/>
        </p:nvSpPr>
        <p:spPr>
          <a:xfrm>
            <a:off x="6187783" y="425547"/>
            <a:ext cx="2748220"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rPr>
              <a:t>Språk</a:t>
            </a:r>
          </a:p>
        </p:txBody>
      </p:sp>
      <p:sp>
        <p:nvSpPr>
          <p:cNvPr id="7" name="TekstSylinder 6">
            <a:extLst>
              <a:ext uri="{FF2B5EF4-FFF2-40B4-BE49-F238E27FC236}">
                <a16:creationId xmlns:a16="http://schemas.microsoft.com/office/drawing/2014/main" id="{6CD96946-CE83-F8CA-C68A-66B4D0B6F142}"/>
              </a:ext>
            </a:extLst>
          </p:cNvPr>
          <p:cNvSpPr txBox="1"/>
          <p:nvPr/>
        </p:nvSpPr>
        <p:spPr>
          <a:xfrm>
            <a:off x="6200561" y="4013208"/>
            <a:ext cx="274956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rPr>
              <a:t>Opplæring</a:t>
            </a:r>
          </a:p>
        </p:txBody>
      </p:sp>
      <p:sp>
        <p:nvSpPr>
          <p:cNvPr id="8" name="TekstSylinder 7">
            <a:extLst>
              <a:ext uri="{FF2B5EF4-FFF2-40B4-BE49-F238E27FC236}">
                <a16:creationId xmlns:a16="http://schemas.microsoft.com/office/drawing/2014/main" id="{4EB2B7B2-5E3A-FE8E-8BF3-A47AB0EA478A}"/>
              </a:ext>
            </a:extLst>
          </p:cNvPr>
          <p:cNvSpPr txBox="1"/>
          <p:nvPr/>
        </p:nvSpPr>
        <p:spPr>
          <a:xfrm>
            <a:off x="9159902" y="419476"/>
            <a:ext cx="2764057"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rPr>
              <a:t>Andre </a:t>
            </a:r>
            <a:r>
              <a:rPr kumimoji="0" lang="nb-NO" sz="2800" b="1"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rPr>
              <a:t>endringar</a:t>
            </a:r>
            <a:endParaRPr kumimoji="0" lang="nb-NO" sz="2800" b="1"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2678773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9067782CD32942B79F45D4B849A0C6" ma:contentTypeVersion="6" ma:contentTypeDescription="Opprett et nytt dokument." ma:contentTypeScope="" ma:versionID="eed8e312dc185dec126b427d67e3ebc9">
  <xsd:schema xmlns:xsd="http://www.w3.org/2001/XMLSchema" xmlns:xs="http://www.w3.org/2001/XMLSchema" xmlns:p="http://schemas.microsoft.com/office/2006/metadata/properties" xmlns:ns2="d8dfbfb2-58a5-4ef2-bbdb-508ea896db20" xmlns:ns3="dc78d8b4-9c3c-4957-a6f0-d74c18156240" targetNamespace="http://schemas.microsoft.com/office/2006/metadata/properties" ma:root="true" ma:fieldsID="9c9e3f2baf2755048bdddea56060295e" ns2:_="" ns3:_="">
    <xsd:import namespace="d8dfbfb2-58a5-4ef2-bbdb-508ea896db20"/>
    <xsd:import namespace="dc78d8b4-9c3c-4957-a6f0-d74c18156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fbfb2-58a5-4ef2-bbdb-508ea896db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78d8b4-9c3c-4957-a6f0-d74c18156240"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c78d8b4-9c3c-4957-a6f0-d74c18156240">
      <UserInfo>
        <DisplayName>Ylva Christiansen Sundt</DisplayName>
        <AccountId>27</AccountId>
        <AccountType/>
      </UserInfo>
      <UserInfo>
        <DisplayName>Bente Barton Dahlberg</DisplayName>
        <AccountId>17</AccountId>
        <AccountType/>
      </UserInfo>
      <UserInfo>
        <DisplayName>Trine Tysnes Krokstrand</DisplayName>
        <AccountId>26</AccountId>
        <AccountType/>
      </UserInfo>
      <UserInfo>
        <DisplayName>Siri Rødevand Aass</DisplayName>
        <AccountId>176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4AE43-91B0-4A4E-9AFB-0F85C79B46E7}"/>
</file>

<file path=customXml/itemProps2.xml><?xml version="1.0" encoding="utf-8"?>
<ds:datastoreItem xmlns:ds="http://schemas.openxmlformats.org/officeDocument/2006/customXml" ds:itemID="{689A9822-3E4A-4F3A-BD88-11207612C4F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a77a9c68-e65e-40f9-90c7-a1fc7dcdfaef"/>
    <ds:schemaRef ds:uri="7eba3af5-dc29-425f-a5f2-d8376968b641"/>
    <ds:schemaRef ds:uri="http://www.w3.org/XML/1998/namespace"/>
    <ds:schemaRef ds:uri="http://purl.org/dc/elements/1.1/"/>
  </ds:schemaRefs>
</ds:datastoreItem>
</file>

<file path=customXml/itemProps3.xml><?xml version="1.0" encoding="utf-8"?>
<ds:datastoreItem xmlns:ds="http://schemas.openxmlformats.org/officeDocument/2006/customXml" ds:itemID="{ED026CC0-59A9-489E-9D83-C008D19C6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101</TotalTime>
  <Words>5497</Words>
  <Application>Microsoft Office PowerPoint</Application>
  <PresentationFormat>Widescreen</PresentationFormat>
  <Paragraphs>342</Paragraphs>
  <Slides>18</Slides>
  <Notes>17</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18</vt:i4>
      </vt:variant>
    </vt:vector>
  </HeadingPairs>
  <TitlesOfParts>
    <vt:vector size="29" baseType="lpstr">
      <vt:lpstr>Arial</vt:lpstr>
      <vt:lpstr>Avenir Next LT Pro Light</vt:lpstr>
      <vt:lpstr>Calibri</vt:lpstr>
      <vt:lpstr>Calibri Light</vt:lpstr>
      <vt:lpstr>Helvetica</vt:lpstr>
      <vt:lpstr>Helvetica Neue</vt:lpstr>
      <vt:lpstr>Open Sans</vt:lpstr>
      <vt:lpstr>Posterama</vt:lpstr>
      <vt:lpstr>Roboto</vt:lpstr>
      <vt:lpstr>Roboto Black</vt:lpstr>
      <vt:lpstr>Office-tema</vt:lpstr>
      <vt:lpstr>Ny opplæringslov 2024</vt:lpstr>
      <vt:lpstr>Opplæringslova er ei av landets viktigaste lover</vt:lpstr>
      <vt:lpstr>Opplæringslova påverkar og engasjerer</vt:lpstr>
      <vt:lpstr>Ny struktur i lova</vt:lpstr>
      <vt:lpstr>Ny opplæringslov</vt:lpstr>
      <vt:lpstr>Hovudlinjene består</vt:lpstr>
      <vt:lpstr>Kva er nytt i ny lov?</vt:lpstr>
      <vt:lpstr>Nokre endringar i ord og omgrep</vt:lpstr>
      <vt:lpstr>PowerPoint-presentasjon</vt:lpstr>
      <vt:lpstr>Rett til å fullføre</vt:lpstr>
      <vt:lpstr>Medverknad</vt:lpstr>
      <vt:lpstr>Fråvær</vt:lpstr>
      <vt:lpstr>Fleksibilitet, tilsyn og fjernundervisning</vt:lpstr>
      <vt:lpstr>Språk</vt:lpstr>
      <vt:lpstr>Opplæring for vaksne</vt:lpstr>
      <vt:lpstr>Andre endringar</vt:lpstr>
      <vt:lpstr>Døme på reglar med mindre justeringar </vt:lpstr>
      <vt:lpstr>Døme på presiseringar i lova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til statsforvalterne</dc:title>
  <dc:creator>Trine Tysnes Krokstrand</dc:creator>
  <cp:lastModifiedBy>Martin Sverre Tvedt</cp:lastModifiedBy>
  <cp:revision>14</cp:revision>
  <dcterms:created xsi:type="dcterms:W3CDTF">2023-09-06T08:23:05Z</dcterms:created>
  <dcterms:modified xsi:type="dcterms:W3CDTF">2024-02-08T10:48:37Z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0x010100799067782CD32942B79F45D4B849A0C6</vt:lpwstr>
  </property>
  <property fmtid="{D5CDD505-2E9C-101B-9397-08002B2CF9AE}" pid="3" name="MediaServiceImageTags">
    <vt:lpwstr/>
  </property>
</Properties>
</file>