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8" r:id="rId4"/>
  </p:sldMasterIdLst>
  <p:notesMasterIdLst>
    <p:notesMasterId r:id="rId32"/>
  </p:notesMasterIdLst>
  <p:sldIdLst>
    <p:sldId id="256" r:id="rId5"/>
    <p:sldId id="365" r:id="rId6"/>
    <p:sldId id="340" r:id="rId7"/>
    <p:sldId id="357" r:id="rId8"/>
    <p:sldId id="345" r:id="rId9"/>
    <p:sldId id="346" r:id="rId10"/>
    <p:sldId id="347" r:id="rId11"/>
    <p:sldId id="368" r:id="rId12"/>
    <p:sldId id="369" r:id="rId13"/>
    <p:sldId id="370" r:id="rId14"/>
    <p:sldId id="372" r:id="rId15"/>
    <p:sldId id="371" r:id="rId16"/>
    <p:sldId id="358" r:id="rId17"/>
    <p:sldId id="360" r:id="rId18"/>
    <p:sldId id="348" r:id="rId19"/>
    <p:sldId id="349" r:id="rId20"/>
    <p:sldId id="366" r:id="rId21"/>
    <p:sldId id="361" r:id="rId22"/>
    <p:sldId id="350" r:id="rId23"/>
    <p:sldId id="362" r:id="rId24"/>
    <p:sldId id="351" r:id="rId25"/>
    <p:sldId id="352" r:id="rId26"/>
    <p:sldId id="363" r:id="rId27"/>
    <p:sldId id="367" r:id="rId28"/>
    <p:sldId id="354" r:id="rId29"/>
    <p:sldId id="353" r:id="rId30"/>
    <p:sldId id="355" r:id="rId3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6D2C0C-71D1-33C8-CC80-EC0B6E51074A}" name="Cathrine Børnes" initials="CB" userId="S::cathrine.bornes@udir.no::f15c69c7-78a1-4018-b992-a42a6f32866a" providerId="AD"/>
  <p188:author id="{2524A84A-4482-D651-17D6-C8202A1E8F12}" name="Trine Tysnes Krokstrand" initials="TTK" userId="S::Trine.Tysnes.Krokstrand@udir.no::198fa4b3-a04d-4531-a3a2-88c7c4919974" providerId="AD"/>
  <p188:author id="{C1370A66-1616-4B04-9E2E-A8C9E4256F42}" name="Sissel Skåden" initials="SS" userId="S::Sissel.Skaden@udir.no::9d3c0b33-7be1-4965-bfbc-59c1a045d63d" providerId="AD"/>
  <p188:author id="{9A64999D-0F87-B82E-07C9-126C8D13F580}" name="Hildegunn Nordby Strand" initials="HS" userId="S::hildegunn.nordby.strand@udir.no::99e15ce1-1da6-4308-8a46-fd9a4461c315" providerId="AD"/>
  <p188:author id="{07BDA19E-189E-75A1-CE71-75E5CD31BEC4}" name="Ylva Christiansen Sundt" initials="YCS" userId="S::Ylva.Christiansen.Sundt@udir.no::b30ef136-af01-46f6-be54-ea539284335b" providerId="AD"/>
  <p188:author id="{B12631BA-0901-77D9-5083-E86E46CC6106}" name="Ylva Christiansen Sundt" initials="YS" userId="S::ylva.christiansen.sundt@udir.no::b30ef136-af01-46f6-be54-ea539284335b" providerId="AD"/>
  <p188:author id="{015534BC-F6AD-69B2-4283-23146E1001E7}" name="Hildegunn Nordby Strand" initials="" userId="S::Hildegunn.Nordby.Strand@udir.no::99e15ce1-1da6-4308-8a46-fd9a4461c315" providerId="AD"/>
  <p188:author id="{BD1976C5-C4D9-3D83-16BC-6F4C9BA3459E}" name="Trine Tysnes Krokstrand" initials="TK" userId="S::trine.tysnes.krokstrand@udir.no::198fa4b3-a04d-4531-a3a2-88c7c4919974" providerId="AD"/>
  <p188:author id="{35FB2BEE-DFF5-A627-24C1-3F0E73EE36B4}" name="Sissel Skåden" initials="SS" userId="S::sissel.skaden@udir.no::9d3c0b33-7be1-4965-bfbc-59c1a045d63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E8DA"/>
    <a:srgbClr val="B9E1CC"/>
    <a:srgbClr val="DEF2E7"/>
    <a:srgbClr val="7DBF9D"/>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7E6E82-17A6-178D-41FA-F0A59679EAF4}" v="3" dt="2024-02-09T08:55:19.194"/>
    <p1510:client id="{E34BBDD9-D3F6-4898-B1D0-757380547273}" v="9" dt="2024-02-09T08:57:52.3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69516" autoAdjust="0"/>
  </p:normalViewPr>
  <p:slideViewPr>
    <p:cSldViewPr snapToGrid="0">
      <p:cViewPr varScale="1">
        <p:scale>
          <a:sx n="77" d="100"/>
          <a:sy n="77" d="100"/>
        </p:scale>
        <p:origin x="2658" y="78"/>
      </p:cViewPr>
      <p:guideLst/>
    </p:cSldViewPr>
  </p:slideViewPr>
  <p:notesTextViewPr>
    <p:cViewPr>
      <p:scale>
        <a:sx n="1" d="1"/>
        <a:sy n="1" d="1"/>
      </p:scale>
      <p:origin x="0" y="0"/>
    </p:cViewPr>
  </p:notesTextViewPr>
  <p:notesViewPr>
    <p:cSldViewPr snapToGrid="0">
      <p:cViewPr varScale="1">
        <p:scale>
          <a:sx n="73" d="100"/>
          <a:sy n="73" d="100"/>
        </p:scale>
        <p:origin x="643"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ssel Skåden" userId="S::sissel.skaden@udir.no::9d3c0b33-7be1-4965-bfbc-59c1a045d63d" providerId="AD" clId="Web-{D17E6E82-17A6-178D-41FA-F0A59679EAF4}"/>
    <pc:docChg chg="modSld">
      <pc:chgData name="Sissel Skåden" userId="S::sissel.skaden@udir.no::9d3c0b33-7be1-4965-bfbc-59c1a045d63d" providerId="AD" clId="Web-{D17E6E82-17A6-178D-41FA-F0A59679EAF4}" dt="2024-02-09T08:55:19.194" v="2" actId="20577"/>
      <pc:docMkLst>
        <pc:docMk/>
      </pc:docMkLst>
      <pc:sldChg chg="modSp">
        <pc:chgData name="Sissel Skåden" userId="S::sissel.skaden@udir.no::9d3c0b33-7be1-4965-bfbc-59c1a045d63d" providerId="AD" clId="Web-{D17E6E82-17A6-178D-41FA-F0A59679EAF4}" dt="2024-02-09T08:55:19.194" v="2" actId="20577"/>
        <pc:sldMkLst>
          <pc:docMk/>
          <pc:sldMk cId="1657349335" sldId="346"/>
        </pc:sldMkLst>
        <pc:spChg chg="mod">
          <ac:chgData name="Sissel Skåden" userId="S::sissel.skaden@udir.no::9d3c0b33-7be1-4965-bfbc-59c1a045d63d" providerId="AD" clId="Web-{D17E6E82-17A6-178D-41FA-F0A59679EAF4}" dt="2024-02-09T08:55:19.194" v="2" actId="20577"/>
          <ac:spMkLst>
            <pc:docMk/>
            <pc:sldMk cId="1657349335" sldId="346"/>
            <ac:spMk id="3" creationId="{520FD3AB-F239-9F2C-FC42-B98E7EF1799A}"/>
          </ac:spMkLst>
        </pc:spChg>
      </pc:sldChg>
    </pc:docChg>
  </pc:docChgLst>
  <pc:docChgLst>
    <pc:chgData name="Sissel Skåden" userId="9d3c0b33-7be1-4965-bfbc-59c1a045d63d" providerId="ADAL" clId="{E34BBDD9-D3F6-4898-B1D0-757380547273}"/>
    <pc:docChg chg="undo custSel modSld">
      <pc:chgData name="Sissel Skåden" userId="9d3c0b33-7be1-4965-bfbc-59c1a045d63d" providerId="ADAL" clId="{E34BBDD9-D3F6-4898-B1D0-757380547273}" dt="2024-02-09T08:58:53.300" v="136" actId="400"/>
      <pc:docMkLst>
        <pc:docMk/>
      </pc:docMkLst>
      <pc:sldChg chg="modNotesTx">
        <pc:chgData name="Sissel Skåden" userId="9d3c0b33-7be1-4965-bfbc-59c1a045d63d" providerId="ADAL" clId="{E34BBDD9-D3F6-4898-B1D0-757380547273}" dt="2024-02-07T13:35:50.877" v="1" actId="400"/>
        <pc:sldMkLst>
          <pc:docMk/>
          <pc:sldMk cId="3268997595" sldId="340"/>
        </pc:sldMkLst>
      </pc:sldChg>
      <pc:sldChg chg="modSp mod modNotesTx">
        <pc:chgData name="Sissel Skåden" userId="9d3c0b33-7be1-4965-bfbc-59c1a045d63d" providerId="ADAL" clId="{E34BBDD9-D3F6-4898-B1D0-757380547273}" dt="2024-02-07T13:36:28.436" v="3" actId="20577"/>
        <pc:sldMkLst>
          <pc:docMk/>
          <pc:sldMk cId="2920608231" sldId="345"/>
        </pc:sldMkLst>
        <pc:spChg chg="mod">
          <ac:chgData name="Sissel Skåden" userId="9d3c0b33-7be1-4965-bfbc-59c1a045d63d" providerId="ADAL" clId="{E34BBDD9-D3F6-4898-B1D0-757380547273}" dt="2024-02-07T13:36:28.436" v="3" actId="20577"/>
          <ac:spMkLst>
            <pc:docMk/>
            <pc:sldMk cId="2920608231" sldId="345"/>
            <ac:spMk id="18" creationId="{59D6B73A-944F-789D-A2DD-4E703FE0AEBE}"/>
          </ac:spMkLst>
        </pc:spChg>
      </pc:sldChg>
      <pc:sldChg chg="modSp mod modNotesTx">
        <pc:chgData name="Sissel Skåden" userId="9d3c0b33-7be1-4965-bfbc-59c1a045d63d" providerId="ADAL" clId="{E34BBDD9-D3F6-4898-B1D0-757380547273}" dt="2024-02-07T13:48:49.045" v="93" actId="20577"/>
        <pc:sldMkLst>
          <pc:docMk/>
          <pc:sldMk cId="1657349335" sldId="346"/>
        </pc:sldMkLst>
        <pc:spChg chg="mod">
          <ac:chgData name="Sissel Skåden" userId="9d3c0b33-7be1-4965-bfbc-59c1a045d63d" providerId="ADAL" clId="{E34BBDD9-D3F6-4898-B1D0-757380547273}" dt="2024-02-07T13:48:49.045" v="93" actId="20577"/>
          <ac:spMkLst>
            <pc:docMk/>
            <pc:sldMk cId="1657349335" sldId="346"/>
            <ac:spMk id="3" creationId="{520FD3AB-F239-9F2C-FC42-B98E7EF1799A}"/>
          </ac:spMkLst>
        </pc:spChg>
      </pc:sldChg>
      <pc:sldChg chg="modNotesTx">
        <pc:chgData name="Sissel Skåden" userId="9d3c0b33-7be1-4965-bfbc-59c1a045d63d" providerId="ADAL" clId="{E34BBDD9-D3F6-4898-B1D0-757380547273}" dt="2024-02-09T08:57:52.705" v="125" actId="400"/>
        <pc:sldMkLst>
          <pc:docMk/>
          <pc:sldMk cId="127360475" sldId="347"/>
        </pc:sldMkLst>
      </pc:sldChg>
      <pc:sldChg chg="modNotesTx">
        <pc:chgData name="Sissel Skåden" userId="9d3c0b33-7be1-4965-bfbc-59c1a045d63d" providerId="ADAL" clId="{E34BBDD9-D3F6-4898-B1D0-757380547273}" dt="2024-02-09T08:58:16.822" v="129" actId="400"/>
        <pc:sldMkLst>
          <pc:docMk/>
          <pc:sldMk cId="4279147179" sldId="348"/>
        </pc:sldMkLst>
      </pc:sldChg>
      <pc:sldChg chg="modNotesTx">
        <pc:chgData name="Sissel Skåden" userId="9d3c0b33-7be1-4965-bfbc-59c1a045d63d" providerId="ADAL" clId="{E34BBDD9-D3F6-4898-B1D0-757380547273}" dt="2024-02-09T08:58:21.175" v="130" actId="400"/>
        <pc:sldMkLst>
          <pc:docMk/>
          <pc:sldMk cId="695395495" sldId="349"/>
        </pc:sldMkLst>
      </pc:sldChg>
      <pc:sldChg chg="modSp mod modNotesTx">
        <pc:chgData name="Sissel Skåden" userId="9d3c0b33-7be1-4965-bfbc-59c1a045d63d" providerId="ADAL" clId="{E34BBDD9-D3F6-4898-B1D0-757380547273}" dt="2024-02-09T08:58:30.999" v="132" actId="400"/>
        <pc:sldMkLst>
          <pc:docMk/>
          <pc:sldMk cId="1104164648" sldId="350"/>
        </pc:sldMkLst>
        <pc:spChg chg="mod">
          <ac:chgData name="Sissel Skåden" userId="9d3c0b33-7be1-4965-bfbc-59c1a045d63d" providerId="ADAL" clId="{E34BBDD9-D3F6-4898-B1D0-757380547273}" dt="2024-02-07T13:50:37.586" v="116" actId="20577"/>
          <ac:spMkLst>
            <pc:docMk/>
            <pc:sldMk cId="1104164648" sldId="350"/>
            <ac:spMk id="3" creationId="{3B792E93-AB35-BF8A-22DE-EFAEC9B44CB4}"/>
          </ac:spMkLst>
        </pc:spChg>
      </pc:sldChg>
      <pc:sldChg chg="modNotesTx">
        <pc:chgData name="Sissel Skåden" userId="9d3c0b33-7be1-4965-bfbc-59c1a045d63d" providerId="ADAL" clId="{E34BBDD9-D3F6-4898-B1D0-757380547273}" dt="2024-02-09T08:58:36.176" v="133" actId="400"/>
        <pc:sldMkLst>
          <pc:docMk/>
          <pc:sldMk cId="3632312128" sldId="351"/>
        </pc:sldMkLst>
      </pc:sldChg>
      <pc:sldChg chg="modSp mod modNotesTx">
        <pc:chgData name="Sissel Skåden" userId="9d3c0b33-7be1-4965-bfbc-59c1a045d63d" providerId="ADAL" clId="{E34BBDD9-D3F6-4898-B1D0-757380547273}" dt="2024-02-09T08:58:40.002" v="134" actId="400"/>
        <pc:sldMkLst>
          <pc:docMk/>
          <pc:sldMk cId="1244694720" sldId="352"/>
        </pc:sldMkLst>
        <pc:spChg chg="mod">
          <ac:chgData name="Sissel Skåden" userId="9d3c0b33-7be1-4965-bfbc-59c1a045d63d" providerId="ADAL" clId="{E34BBDD9-D3F6-4898-B1D0-757380547273}" dt="2024-02-07T13:51:35.252" v="124" actId="6549"/>
          <ac:spMkLst>
            <pc:docMk/>
            <pc:sldMk cId="1244694720" sldId="352"/>
            <ac:spMk id="3" creationId="{F51FEF51-16A2-7FF3-0AB4-C807A9E20295}"/>
          </ac:spMkLst>
        </pc:spChg>
      </pc:sldChg>
      <pc:sldChg chg="modNotesTx">
        <pc:chgData name="Sissel Skåden" userId="9d3c0b33-7be1-4965-bfbc-59c1a045d63d" providerId="ADAL" clId="{E34BBDD9-D3F6-4898-B1D0-757380547273}" dt="2024-02-09T08:58:53.300" v="136" actId="400"/>
        <pc:sldMkLst>
          <pc:docMk/>
          <pc:sldMk cId="280468377" sldId="353"/>
        </pc:sldMkLst>
      </pc:sldChg>
      <pc:sldChg chg="modNotesTx">
        <pc:chgData name="Sissel Skåden" userId="9d3c0b33-7be1-4965-bfbc-59c1a045d63d" providerId="ADAL" clId="{E34BBDD9-D3F6-4898-B1D0-757380547273}" dt="2024-02-09T08:58:49.295" v="135" actId="400"/>
        <pc:sldMkLst>
          <pc:docMk/>
          <pc:sldMk cId="2491895936" sldId="354"/>
        </pc:sldMkLst>
      </pc:sldChg>
      <pc:sldChg chg="modNotesTx">
        <pc:chgData name="Sissel Skåden" userId="9d3c0b33-7be1-4965-bfbc-59c1a045d63d" providerId="ADAL" clId="{E34BBDD9-D3F6-4898-B1D0-757380547273}" dt="2024-02-07T13:49:30.583" v="94" actId="400"/>
        <pc:sldMkLst>
          <pc:docMk/>
          <pc:sldMk cId="4120101177" sldId="358"/>
        </pc:sldMkLst>
      </pc:sldChg>
      <pc:sldChg chg="modNotesTx">
        <pc:chgData name="Sissel Skåden" userId="9d3c0b33-7be1-4965-bfbc-59c1a045d63d" providerId="ADAL" clId="{E34BBDD9-D3F6-4898-B1D0-757380547273}" dt="2024-02-07T13:35:35.405" v="0" actId="400"/>
        <pc:sldMkLst>
          <pc:docMk/>
          <pc:sldMk cId="512037188" sldId="365"/>
        </pc:sldMkLst>
      </pc:sldChg>
      <pc:sldChg chg="modNotesTx">
        <pc:chgData name="Sissel Skåden" userId="9d3c0b33-7be1-4965-bfbc-59c1a045d63d" providerId="ADAL" clId="{E34BBDD9-D3F6-4898-B1D0-757380547273}" dt="2024-02-09T08:58:25.742" v="131" actId="400"/>
        <pc:sldMkLst>
          <pc:docMk/>
          <pc:sldMk cId="4260071540" sldId="366"/>
        </pc:sldMkLst>
      </pc:sldChg>
      <pc:sldChg chg="modNotesTx">
        <pc:chgData name="Sissel Skåden" userId="9d3c0b33-7be1-4965-bfbc-59c1a045d63d" providerId="ADAL" clId="{E34BBDD9-D3F6-4898-B1D0-757380547273}" dt="2024-02-09T08:57:57.765" v="126" actId="400"/>
        <pc:sldMkLst>
          <pc:docMk/>
          <pc:sldMk cId="3055036785" sldId="368"/>
        </pc:sldMkLst>
      </pc:sldChg>
      <pc:sldChg chg="modSp mod modNotesTx">
        <pc:chgData name="Sissel Skåden" userId="9d3c0b33-7be1-4965-bfbc-59c1a045d63d" providerId="ADAL" clId="{E34BBDD9-D3F6-4898-B1D0-757380547273}" dt="2024-02-09T08:58:04.088" v="127" actId="400"/>
        <pc:sldMkLst>
          <pc:docMk/>
          <pc:sldMk cId="202795103" sldId="369"/>
        </pc:sldMkLst>
        <pc:graphicFrameChg chg="mod">
          <ac:chgData name="Sissel Skåden" userId="9d3c0b33-7be1-4965-bfbc-59c1a045d63d" providerId="ADAL" clId="{E34BBDD9-D3F6-4898-B1D0-757380547273}" dt="2024-02-07T13:45:18.099" v="8" actId="1038"/>
          <ac:graphicFrameMkLst>
            <pc:docMk/>
            <pc:sldMk cId="202795103" sldId="369"/>
            <ac:graphicFrameMk id="12" creationId="{8C9B7346-8A3A-F68A-64DC-8607E2E7FAE7}"/>
          </ac:graphicFrameMkLst>
        </pc:graphicFrameChg>
      </pc:sldChg>
      <pc:sldChg chg="addSp delSp modSp mod modNotesTx">
        <pc:chgData name="Sissel Skåden" userId="9d3c0b33-7be1-4965-bfbc-59c1a045d63d" providerId="ADAL" clId="{E34BBDD9-D3F6-4898-B1D0-757380547273}" dt="2024-02-07T13:45:36.168" v="13" actId="400"/>
        <pc:sldMkLst>
          <pc:docMk/>
          <pc:sldMk cId="2505485020" sldId="370"/>
        </pc:sldMkLst>
        <pc:graphicFrameChg chg="add mod">
          <ac:chgData name="Sissel Skåden" userId="9d3c0b33-7be1-4965-bfbc-59c1a045d63d" providerId="ADAL" clId="{E34BBDD9-D3F6-4898-B1D0-757380547273}" dt="2024-02-07T13:45:28.430" v="12" actId="1076"/>
          <ac:graphicFrameMkLst>
            <pc:docMk/>
            <pc:sldMk cId="2505485020" sldId="370"/>
            <ac:graphicFrameMk id="3" creationId="{90CC969B-D567-3598-49AC-FA688794E418}"/>
          </ac:graphicFrameMkLst>
        </pc:graphicFrameChg>
        <pc:picChg chg="del mod">
          <ac:chgData name="Sissel Skåden" userId="9d3c0b33-7be1-4965-bfbc-59c1a045d63d" providerId="ADAL" clId="{E34BBDD9-D3F6-4898-B1D0-757380547273}" dt="2024-02-07T13:45:21.578" v="9" actId="478"/>
          <ac:picMkLst>
            <pc:docMk/>
            <pc:sldMk cId="2505485020" sldId="370"/>
            <ac:picMk id="8" creationId="{9A85B8D8-9D32-25A1-16CB-CC600EAADD45}"/>
          </ac:picMkLst>
        </pc:picChg>
      </pc:sldChg>
      <pc:sldChg chg="addSp delSp modSp mod modNotesTx">
        <pc:chgData name="Sissel Skåden" userId="9d3c0b33-7be1-4965-bfbc-59c1a045d63d" providerId="ADAL" clId="{E34BBDD9-D3F6-4898-B1D0-757380547273}" dt="2024-02-09T08:58:10.978" v="128" actId="400"/>
        <pc:sldMkLst>
          <pc:docMk/>
          <pc:sldMk cId="3622348671" sldId="371"/>
        </pc:sldMkLst>
        <pc:graphicFrameChg chg="add del mod">
          <ac:chgData name="Sissel Skåden" userId="9d3c0b33-7be1-4965-bfbc-59c1a045d63d" providerId="ADAL" clId="{E34BBDD9-D3F6-4898-B1D0-757380547273}" dt="2024-02-07T13:46:19.424" v="32"/>
          <ac:graphicFrameMkLst>
            <pc:docMk/>
            <pc:sldMk cId="3622348671" sldId="371"/>
            <ac:graphicFrameMk id="2" creationId="{8AAD509C-6C7E-2ADF-6FB4-AAE7A9BC64DB}"/>
          </ac:graphicFrameMkLst>
        </pc:graphicFrameChg>
        <pc:graphicFrameChg chg="add mod">
          <ac:chgData name="Sissel Skåden" userId="9d3c0b33-7be1-4965-bfbc-59c1a045d63d" providerId="ADAL" clId="{E34BBDD9-D3F6-4898-B1D0-757380547273}" dt="2024-02-07T13:46:58.302" v="45" actId="1076"/>
          <ac:graphicFrameMkLst>
            <pc:docMk/>
            <pc:sldMk cId="3622348671" sldId="371"/>
            <ac:graphicFrameMk id="3" creationId="{2FE05341-CA28-B2F5-FD34-D9CC1F0BBA1A}"/>
          </ac:graphicFrameMkLst>
        </pc:graphicFrameChg>
        <pc:picChg chg="add del">
          <ac:chgData name="Sissel Skåden" userId="9d3c0b33-7be1-4965-bfbc-59c1a045d63d" providerId="ADAL" clId="{E34BBDD9-D3F6-4898-B1D0-757380547273}" dt="2024-02-07T13:46:25.628" v="34" actId="478"/>
          <ac:picMkLst>
            <pc:docMk/>
            <pc:sldMk cId="3622348671" sldId="371"/>
            <ac:picMk id="50" creationId="{754BEDBC-999F-6C8E-CE4D-7753E9C7196E}"/>
          </ac:picMkLst>
        </pc:picChg>
        <pc:cxnChg chg="del">
          <ac:chgData name="Sissel Skåden" userId="9d3c0b33-7be1-4965-bfbc-59c1a045d63d" providerId="ADAL" clId="{E34BBDD9-D3F6-4898-B1D0-757380547273}" dt="2024-02-07T13:46:26.460" v="35" actId="478"/>
          <ac:cxnSpMkLst>
            <pc:docMk/>
            <pc:sldMk cId="3622348671" sldId="371"/>
            <ac:cxnSpMk id="16" creationId="{9B14C84D-08D1-351A-DB77-D306C4DAA685}"/>
          </ac:cxnSpMkLst>
        </pc:cxnChg>
      </pc:sldChg>
      <pc:sldChg chg="modNotesTx">
        <pc:chgData name="Sissel Skåden" userId="9d3c0b33-7be1-4965-bfbc-59c1a045d63d" providerId="ADAL" clId="{E34BBDD9-D3F6-4898-B1D0-757380547273}" dt="2024-02-07T13:44:18.461" v="5" actId="400"/>
        <pc:sldMkLst>
          <pc:docMk/>
          <pc:sldMk cId="1184954968" sldId="372"/>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D8C967-5AC8-41BF-AA73-E20D8E6E080D}" type="doc">
      <dgm:prSet loTypeId="urn:microsoft.com/office/officeart/2018/2/layout/IconVerticalSolidList" loCatId="icon" qsTypeId="urn:microsoft.com/office/officeart/2005/8/quickstyle/simple1" qsCatId="simple" csTypeId="urn:microsoft.com/office/officeart/2005/8/colors/colorful5" csCatId="colorful" phldr="1"/>
      <dgm:spPr/>
      <dgm:t>
        <a:bodyPr/>
        <a:lstStyle/>
        <a:p>
          <a:endParaRPr lang="en-US"/>
        </a:p>
      </dgm:t>
    </dgm:pt>
    <dgm:pt modelId="{AD468497-B1D5-40C2-8BF0-A3329E251830}">
      <dgm:prSet/>
      <dgm:spPr/>
      <dgm:t>
        <a:bodyPr/>
        <a:lstStyle/>
        <a:p>
          <a:pPr>
            <a:lnSpc>
              <a:spcPct val="100000"/>
            </a:lnSpc>
          </a:pPr>
          <a:r>
            <a:rPr lang="nb-NO" dirty="0">
              <a:latin typeface="Roboto" panose="02000000000000000000" pitchFamily="2" charset="0"/>
              <a:ea typeface="Roboto" panose="02000000000000000000" pitchFamily="2" charset="0"/>
            </a:rPr>
            <a:t>Personlig assistanse </a:t>
          </a:r>
          <a:endParaRPr lang="en-US" dirty="0">
            <a:latin typeface="Roboto" panose="02000000000000000000" pitchFamily="2" charset="0"/>
            <a:ea typeface="Roboto" panose="02000000000000000000" pitchFamily="2" charset="0"/>
          </a:endParaRPr>
        </a:p>
      </dgm:t>
    </dgm:pt>
    <dgm:pt modelId="{E94CA4FE-0A86-4A2C-82B4-353BBA4EEBE6}" type="parTrans" cxnId="{FE40AF41-223C-49F2-9F0E-303A2F70B6D5}">
      <dgm:prSet/>
      <dgm:spPr/>
      <dgm:t>
        <a:bodyPr/>
        <a:lstStyle/>
        <a:p>
          <a:endParaRPr lang="en-US"/>
        </a:p>
      </dgm:t>
    </dgm:pt>
    <dgm:pt modelId="{982BFAC2-0223-432D-9476-593EE2A2B913}" type="sibTrans" cxnId="{FE40AF41-223C-49F2-9F0E-303A2F70B6D5}">
      <dgm:prSet/>
      <dgm:spPr/>
      <dgm:t>
        <a:bodyPr/>
        <a:lstStyle/>
        <a:p>
          <a:endParaRPr lang="en-US"/>
        </a:p>
      </dgm:t>
    </dgm:pt>
    <dgm:pt modelId="{AA44BEB5-F972-4716-9E5B-819961271913}">
      <dgm:prSet/>
      <dgm:spPr/>
      <dgm:t>
        <a:bodyPr/>
        <a:lstStyle/>
        <a:p>
          <a:pPr>
            <a:lnSpc>
              <a:spcPct val="100000"/>
            </a:lnSpc>
          </a:pPr>
          <a:r>
            <a:rPr lang="nb-NO" dirty="0">
              <a:latin typeface="Roboto" panose="02000000000000000000" pitchFamily="2" charset="0"/>
              <a:ea typeface="Roboto" panose="02000000000000000000" pitchFamily="2" charset="0"/>
            </a:rPr>
            <a:t>Individuelt tilrettelagt opplæring </a:t>
          </a:r>
          <a:endParaRPr lang="en-US" dirty="0">
            <a:latin typeface="Roboto" panose="02000000000000000000" pitchFamily="2" charset="0"/>
            <a:ea typeface="Roboto" panose="02000000000000000000" pitchFamily="2" charset="0"/>
          </a:endParaRPr>
        </a:p>
      </dgm:t>
    </dgm:pt>
    <dgm:pt modelId="{E5233983-42A3-4715-8568-52A33B475AAE}" type="sibTrans" cxnId="{6F02D3F0-6AE9-4169-A21D-2CACF1538775}">
      <dgm:prSet/>
      <dgm:spPr/>
      <dgm:t>
        <a:bodyPr/>
        <a:lstStyle/>
        <a:p>
          <a:endParaRPr lang="en-US"/>
        </a:p>
      </dgm:t>
    </dgm:pt>
    <dgm:pt modelId="{03BE542C-8A18-475B-96B9-680AC4A52179}" type="parTrans" cxnId="{6F02D3F0-6AE9-4169-A21D-2CACF1538775}">
      <dgm:prSet/>
      <dgm:spPr/>
      <dgm:t>
        <a:bodyPr/>
        <a:lstStyle/>
        <a:p>
          <a:endParaRPr lang="en-US"/>
        </a:p>
      </dgm:t>
    </dgm:pt>
    <dgm:pt modelId="{C7B4F804-6983-4AA4-8F08-B2BBD9197D4D}">
      <dgm:prSet/>
      <dgm:spPr/>
      <dgm:t>
        <a:bodyPr/>
        <a:lstStyle/>
        <a:p>
          <a:pPr>
            <a:lnSpc>
              <a:spcPct val="100000"/>
            </a:lnSpc>
          </a:pPr>
          <a:r>
            <a:rPr lang="nb-NO">
              <a:latin typeface="Roboto" panose="02000000000000000000" pitchFamily="2" charset="0"/>
              <a:ea typeface="Roboto" panose="02000000000000000000" pitchFamily="2" charset="0"/>
            </a:rPr>
            <a:t>Fysisk tilrettelegging og tekniske hjelpemidler </a:t>
          </a:r>
          <a:endParaRPr lang="en-US">
            <a:latin typeface="Roboto" panose="02000000000000000000" pitchFamily="2" charset="0"/>
            <a:ea typeface="Roboto" panose="02000000000000000000" pitchFamily="2" charset="0"/>
          </a:endParaRPr>
        </a:p>
      </dgm:t>
    </dgm:pt>
    <dgm:pt modelId="{E2909232-8463-43FB-B209-614CBD859539}" type="sibTrans" cxnId="{135FB9B1-EC55-4661-B839-E76C253C769B}">
      <dgm:prSet/>
      <dgm:spPr/>
      <dgm:t>
        <a:bodyPr/>
        <a:lstStyle/>
        <a:p>
          <a:endParaRPr lang="en-US"/>
        </a:p>
      </dgm:t>
    </dgm:pt>
    <dgm:pt modelId="{1FE65A41-7B88-4AC5-8830-5F1F37F33FC5}" type="parTrans" cxnId="{135FB9B1-EC55-4661-B839-E76C253C769B}">
      <dgm:prSet/>
      <dgm:spPr/>
      <dgm:t>
        <a:bodyPr/>
        <a:lstStyle/>
        <a:p>
          <a:endParaRPr lang="en-US"/>
        </a:p>
      </dgm:t>
    </dgm:pt>
    <dgm:pt modelId="{B572D90B-78A8-40C2-A83A-98C707C659E8}" type="pres">
      <dgm:prSet presAssocID="{66D8C967-5AC8-41BF-AA73-E20D8E6E080D}" presName="root" presStyleCnt="0">
        <dgm:presLayoutVars>
          <dgm:dir/>
          <dgm:resizeHandles val="exact"/>
        </dgm:presLayoutVars>
      </dgm:prSet>
      <dgm:spPr/>
    </dgm:pt>
    <dgm:pt modelId="{C4873DC2-DEC7-4E57-AC49-13B0055F83C7}" type="pres">
      <dgm:prSet presAssocID="{AD468497-B1D5-40C2-8BF0-A3329E251830}" presName="compNode" presStyleCnt="0"/>
      <dgm:spPr/>
    </dgm:pt>
    <dgm:pt modelId="{376812D0-F6D3-4C0F-9EF1-E3F8E6CF6FB4}" type="pres">
      <dgm:prSet presAssocID="{AD468497-B1D5-40C2-8BF0-A3329E251830}" presName="bgRect" presStyleLbl="bgShp" presStyleIdx="0" presStyleCnt="3" custLinFactNeighborX="0" custLinFactNeighborY="-22570"/>
      <dgm:spPr/>
    </dgm:pt>
    <dgm:pt modelId="{651D58D5-AE97-4224-BBD7-703BDFDCF4BB}" type="pres">
      <dgm:prSet presAssocID="{AD468497-B1D5-40C2-8BF0-A3329E251830}" presName="iconRect" presStyleLbl="node1" presStyleIdx="0" presStyleCnt="3" custLinFactNeighborX="372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solidFill>
            <a:srgbClr val="EEE4DA"/>
          </a:solidFill>
        </a:ln>
      </dgm:spPr>
      <dgm:extLst>
        <a:ext uri="{E40237B7-FDA0-4F09-8148-C483321AD2D9}">
          <dgm14:cNvPr xmlns:dgm14="http://schemas.microsoft.com/office/drawing/2010/diagram" id="0" name="" descr="Bruker"/>
        </a:ext>
      </dgm:extLst>
    </dgm:pt>
    <dgm:pt modelId="{794345FF-BE5E-4BAB-8DB3-9613CD034C6F}" type="pres">
      <dgm:prSet presAssocID="{AD468497-B1D5-40C2-8BF0-A3329E251830}" presName="spaceRect" presStyleCnt="0"/>
      <dgm:spPr/>
    </dgm:pt>
    <dgm:pt modelId="{693F8CB1-5865-4DA1-B0AD-95900C356CDD}" type="pres">
      <dgm:prSet presAssocID="{AD468497-B1D5-40C2-8BF0-A3329E251830}" presName="parTx" presStyleLbl="revTx" presStyleIdx="0" presStyleCnt="3">
        <dgm:presLayoutVars>
          <dgm:chMax val="0"/>
          <dgm:chPref val="0"/>
        </dgm:presLayoutVars>
      </dgm:prSet>
      <dgm:spPr/>
    </dgm:pt>
    <dgm:pt modelId="{5D5BA8A0-075C-4C66-98F6-2BBF5B900E38}" type="pres">
      <dgm:prSet presAssocID="{982BFAC2-0223-432D-9476-593EE2A2B913}" presName="sibTrans" presStyleCnt="0"/>
      <dgm:spPr/>
    </dgm:pt>
    <dgm:pt modelId="{DF4E6E33-B879-4B76-83A1-24DF27836E6B}" type="pres">
      <dgm:prSet presAssocID="{C7B4F804-6983-4AA4-8F08-B2BBD9197D4D}" presName="compNode" presStyleCnt="0"/>
      <dgm:spPr/>
    </dgm:pt>
    <dgm:pt modelId="{33E6AB5A-F2A6-425E-B19B-4A15ED050DD1}" type="pres">
      <dgm:prSet presAssocID="{C7B4F804-6983-4AA4-8F08-B2BBD9197D4D}" presName="bgRect" presStyleLbl="bgShp" presStyleIdx="1" presStyleCnt="3"/>
      <dgm:spPr/>
    </dgm:pt>
    <dgm:pt modelId="{BA7682C5-3E8C-4EC7-8F09-D0589C99370F}" type="pres">
      <dgm:prSet presAssocID="{C7B4F804-6983-4AA4-8F08-B2BBD9197D4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solidFill>
            <a:srgbClr val="EEE4DA"/>
          </a:solidFill>
        </a:ln>
      </dgm:spPr>
      <dgm:extLst>
        <a:ext uri="{E40237B7-FDA0-4F09-8148-C483321AD2D9}">
          <dgm14:cNvPr xmlns:dgm14="http://schemas.microsoft.com/office/drawing/2010/diagram" id="0" name="" descr="Kjør"/>
        </a:ext>
      </dgm:extLst>
    </dgm:pt>
    <dgm:pt modelId="{8911120C-7D90-4F2E-9779-19A19B35432A}" type="pres">
      <dgm:prSet presAssocID="{C7B4F804-6983-4AA4-8F08-B2BBD9197D4D}" presName="spaceRect" presStyleCnt="0"/>
      <dgm:spPr/>
    </dgm:pt>
    <dgm:pt modelId="{0D9DCA06-94B4-4DF0-B70D-F104DC0E6245}" type="pres">
      <dgm:prSet presAssocID="{C7B4F804-6983-4AA4-8F08-B2BBD9197D4D}" presName="parTx" presStyleLbl="revTx" presStyleIdx="1" presStyleCnt="3">
        <dgm:presLayoutVars>
          <dgm:chMax val="0"/>
          <dgm:chPref val="0"/>
        </dgm:presLayoutVars>
      </dgm:prSet>
      <dgm:spPr/>
    </dgm:pt>
    <dgm:pt modelId="{6FCED645-5FFF-4D1C-9318-9D66FCF89BFD}" type="pres">
      <dgm:prSet presAssocID="{E2909232-8463-43FB-B209-614CBD859539}" presName="sibTrans" presStyleCnt="0"/>
      <dgm:spPr/>
    </dgm:pt>
    <dgm:pt modelId="{352508C5-DB81-42D2-98A7-7182AEAD2C53}" type="pres">
      <dgm:prSet presAssocID="{AA44BEB5-F972-4716-9E5B-819961271913}" presName="compNode" presStyleCnt="0"/>
      <dgm:spPr/>
    </dgm:pt>
    <dgm:pt modelId="{FD747EB0-B17D-49B7-9403-592A3D7A024E}" type="pres">
      <dgm:prSet presAssocID="{AA44BEB5-F972-4716-9E5B-819961271913}" presName="bgRect" presStyleLbl="bgShp" presStyleIdx="2" presStyleCnt="3"/>
      <dgm:spPr/>
    </dgm:pt>
    <dgm:pt modelId="{33F62FDC-42D6-49EC-8140-54CD4B1A78B0}" type="pres">
      <dgm:prSet presAssocID="{AA44BEB5-F972-4716-9E5B-81996127191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solidFill>
            <a:srgbClr val="EEE4DA"/>
          </a:solidFill>
        </a:ln>
      </dgm:spPr>
      <dgm:extLst>
        <a:ext uri="{E40237B7-FDA0-4F09-8148-C483321AD2D9}">
          <dgm14:cNvPr xmlns:dgm14="http://schemas.microsoft.com/office/drawing/2010/diagram" id="0" name="" descr="Lærer"/>
        </a:ext>
      </dgm:extLst>
    </dgm:pt>
    <dgm:pt modelId="{E0ABD54C-8149-4983-8432-EB47E0446E83}" type="pres">
      <dgm:prSet presAssocID="{AA44BEB5-F972-4716-9E5B-819961271913}" presName="spaceRect" presStyleCnt="0"/>
      <dgm:spPr/>
    </dgm:pt>
    <dgm:pt modelId="{B9409810-6722-45DF-9015-3CA5720D8BCE}" type="pres">
      <dgm:prSet presAssocID="{AA44BEB5-F972-4716-9E5B-819961271913}" presName="parTx" presStyleLbl="revTx" presStyleIdx="2" presStyleCnt="3">
        <dgm:presLayoutVars>
          <dgm:chMax val="0"/>
          <dgm:chPref val="0"/>
        </dgm:presLayoutVars>
      </dgm:prSet>
      <dgm:spPr/>
    </dgm:pt>
  </dgm:ptLst>
  <dgm:cxnLst>
    <dgm:cxn modelId="{ACD8FC21-8867-40F1-B219-5791E5A3AE30}" type="presOf" srcId="{AD468497-B1D5-40C2-8BF0-A3329E251830}" destId="{693F8CB1-5865-4DA1-B0AD-95900C356CDD}" srcOrd="0" destOrd="0" presId="urn:microsoft.com/office/officeart/2018/2/layout/IconVerticalSolidList"/>
    <dgm:cxn modelId="{FE40AF41-223C-49F2-9F0E-303A2F70B6D5}" srcId="{66D8C967-5AC8-41BF-AA73-E20D8E6E080D}" destId="{AD468497-B1D5-40C2-8BF0-A3329E251830}" srcOrd="0" destOrd="0" parTransId="{E94CA4FE-0A86-4A2C-82B4-353BBA4EEBE6}" sibTransId="{982BFAC2-0223-432D-9476-593EE2A2B913}"/>
    <dgm:cxn modelId="{3DBC3E87-F624-4E6B-9FC9-ECA7BBD07EA5}" type="presOf" srcId="{66D8C967-5AC8-41BF-AA73-E20D8E6E080D}" destId="{B572D90B-78A8-40C2-A83A-98C707C659E8}" srcOrd="0" destOrd="0" presId="urn:microsoft.com/office/officeart/2018/2/layout/IconVerticalSolidList"/>
    <dgm:cxn modelId="{135FB9B1-EC55-4661-B839-E76C253C769B}" srcId="{66D8C967-5AC8-41BF-AA73-E20D8E6E080D}" destId="{C7B4F804-6983-4AA4-8F08-B2BBD9197D4D}" srcOrd="1" destOrd="0" parTransId="{1FE65A41-7B88-4AC5-8830-5F1F37F33FC5}" sibTransId="{E2909232-8463-43FB-B209-614CBD859539}"/>
    <dgm:cxn modelId="{929520DF-405A-4C71-9304-87F385EA3305}" type="presOf" srcId="{AA44BEB5-F972-4716-9E5B-819961271913}" destId="{B9409810-6722-45DF-9015-3CA5720D8BCE}" srcOrd="0" destOrd="0" presId="urn:microsoft.com/office/officeart/2018/2/layout/IconVerticalSolidList"/>
    <dgm:cxn modelId="{E402C5E8-B08D-450F-88C4-5C47AC1C2E37}" type="presOf" srcId="{C7B4F804-6983-4AA4-8F08-B2BBD9197D4D}" destId="{0D9DCA06-94B4-4DF0-B70D-F104DC0E6245}" srcOrd="0" destOrd="0" presId="urn:microsoft.com/office/officeart/2018/2/layout/IconVerticalSolidList"/>
    <dgm:cxn modelId="{6F02D3F0-6AE9-4169-A21D-2CACF1538775}" srcId="{66D8C967-5AC8-41BF-AA73-E20D8E6E080D}" destId="{AA44BEB5-F972-4716-9E5B-819961271913}" srcOrd="2" destOrd="0" parTransId="{03BE542C-8A18-475B-96B9-680AC4A52179}" sibTransId="{E5233983-42A3-4715-8568-52A33B475AAE}"/>
    <dgm:cxn modelId="{74C8B709-201D-4372-9CB8-198FA75FA5FC}" type="presParOf" srcId="{B572D90B-78A8-40C2-A83A-98C707C659E8}" destId="{C4873DC2-DEC7-4E57-AC49-13B0055F83C7}" srcOrd="0" destOrd="0" presId="urn:microsoft.com/office/officeart/2018/2/layout/IconVerticalSolidList"/>
    <dgm:cxn modelId="{732DC149-841D-412A-BCC4-313AC478A749}" type="presParOf" srcId="{C4873DC2-DEC7-4E57-AC49-13B0055F83C7}" destId="{376812D0-F6D3-4C0F-9EF1-E3F8E6CF6FB4}" srcOrd="0" destOrd="0" presId="urn:microsoft.com/office/officeart/2018/2/layout/IconVerticalSolidList"/>
    <dgm:cxn modelId="{6B84D9E1-22E4-4F79-90A7-70B26E4AF094}" type="presParOf" srcId="{C4873DC2-DEC7-4E57-AC49-13B0055F83C7}" destId="{651D58D5-AE97-4224-BBD7-703BDFDCF4BB}" srcOrd="1" destOrd="0" presId="urn:microsoft.com/office/officeart/2018/2/layout/IconVerticalSolidList"/>
    <dgm:cxn modelId="{CD94A2A9-B7C0-4B05-B76D-EE96E2CE26FB}" type="presParOf" srcId="{C4873DC2-DEC7-4E57-AC49-13B0055F83C7}" destId="{794345FF-BE5E-4BAB-8DB3-9613CD034C6F}" srcOrd="2" destOrd="0" presId="urn:microsoft.com/office/officeart/2018/2/layout/IconVerticalSolidList"/>
    <dgm:cxn modelId="{52305A59-3EEF-4B01-A503-B67506B39D4B}" type="presParOf" srcId="{C4873DC2-DEC7-4E57-AC49-13B0055F83C7}" destId="{693F8CB1-5865-4DA1-B0AD-95900C356CDD}" srcOrd="3" destOrd="0" presId="urn:microsoft.com/office/officeart/2018/2/layout/IconVerticalSolidList"/>
    <dgm:cxn modelId="{8A90418F-D9A7-4089-876C-5AF0A1531F4B}" type="presParOf" srcId="{B572D90B-78A8-40C2-A83A-98C707C659E8}" destId="{5D5BA8A0-075C-4C66-98F6-2BBF5B900E38}" srcOrd="1" destOrd="0" presId="urn:microsoft.com/office/officeart/2018/2/layout/IconVerticalSolidList"/>
    <dgm:cxn modelId="{AC42E3E3-8DFB-4A8B-B1AD-7FCE3BE47E25}" type="presParOf" srcId="{B572D90B-78A8-40C2-A83A-98C707C659E8}" destId="{DF4E6E33-B879-4B76-83A1-24DF27836E6B}" srcOrd="2" destOrd="0" presId="urn:microsoft.com/office/officeart/2018/2/layout/IconVerticalSolidList"/>
    <dgm:cxn modelId="{0F267B81-A794-4646-A60F-120B8098BD5A}" type="presParOf" srcId="{DF4E6E33-B879-4B76-83A1-24DF27836E6B}" destId="{33E6AB5A-F2A6-425E-B19B-4A15ED050DD1}" srcOrd="0" destOrd="0" presId="urn:microsoft.com/office/officeart/2018/2/layout/IconVerticalSolidList"/>
    <dgm:cxn modelId="{8127FE65-16DB-4752-92D3-C8AAF5912F81}" type="presParOf" srcId="{DF4E6E33-B879-4B76-83A1-24DF27836E6B}" destId="{BA7682C5-3E8C-4EC7-8F09-D0589C99370F}" srcOrd="1" destOrd="0" presId="urn:microsoft.com/office/officeart/2018/2/layout/IconVerticalSolidList"/>
    <dgm:cxn modelId="{BFE763DD-6829-4496-8C78-830397651C31}" type="presParOf" srcId="{DF4E6E33-B879-4B76-83A1-24DF27836E6B}" destId="{8911120C-7D90-4F2E-9779-19A19B35432A}" srcOrd="2" destOrd="0" presId="urn:microsoft.com/office/officeart/2018/2/layout/IconVerticalSolidList"/>
    <dgm:cxn modelId="{457A6677-9EF8-4CD5-8580-E8C334BD583F}" type="presParOf" srcId="{DF4E6E33-B879-4B76-83A1-24DF27836E6B}" destId="{0D9DCA06-94B4-4DF0-B70D-F104DC0E6245}" srcOrd="3" destOrd="0" presId="urn:microsoft.com/office/officeart/2018/2/layout/IconVerticalSolidList"/>
    <dgm:cxn modelId="{1AA7692E-66F1-4A3D-B039-66D407105555}" type="presParOf" srcId="{B572D90B-78A8-40C2-A83A-98C707C659E8}" destId="{6FCED645-5FFF-4D1C-9318-9D66FCF89BFD}" srcOrd="3" destOrd="0" presId="urn:microsoft.com/office/officeart/2018/2/layout/IconVerticalSolidList"/>
    <dgm:cxn modelId="{08A65CD3-5CF9-4838-BD77-3C3FDA379CBF}" type="presParOf" srcId="{B572D90B-78A8-40C2-A83A-98C707C659E8}" destId="{352508C5-DB81-42D2-98A7-7182AEAD2C53}" srcOrd="4" destOrd="0" presId="urn:microsoft.com/office/officeart/2018/2/layout/IconVerticalSolidList"/>
    <dgm:cxn modelId="{B8227A25-245F-4117-BA76-A3E3F25DBDB6}" type="presParOf" srcId="{352508C5-DB81-42D2-98A7-7182AEAD2C53}" destId="{FD747EB0-B17D-49B7-9403-592A3D7A024E}" srcOrd="0" destOrd="0" presId="urn:microsoft.com/office/officeart/2018/2/layout/IconVerticalSolidList"/>
    <dgm:cxn modelId="{00FAEF7C-9659-47FF-9C80-C0999A17C0D7}" type="presParOf" srcId="{352508C5-DB81-42D2-98A7-7182AEAD2C53}" destId="{33F62FDC-42D6-49EC-8140-54CD4B1A78B0}" srcOrd="1" destOrd="0" presId="urn:microsoft.com/office/officeart/2018/2/layout/IconVerticalSolidList"/>
    <dgm:cxn modelId="{DF4B06B3-43E7-4E89-BB86-232B96DD08ED}" type="presParOf" srcId="{352508C5-DB81-42D2-98A7-7182AEAD2C53}" destId="{E0ABD54C-8149-4983-8432-EB47E0446E83}" srcOrd="2" destOrd="0" presId="urn:microsoft.com/office/officeart/2018/2/layout/IconVerticalSolidList"/>
    <dgm:cxn modelId="{6002EFCD-EE7B-41D2-98DF-BF5F9E912481}" type="presParOf" srcId="{352508C5-DB81-42D2-98A7-7182AEAD2C53}" destId="{B9409810-6722-45DF-9015-3CA5720D8BC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D8C967-5AC8-41BF-AA73-E20D8E6E080D}" type="doc">
      <dgm:prSet loTypeId="urn:microsoft.com/office/officeart/2018/2/layout/IconVerticalSolidList" loCatId="icon" qsTypeId="urn:microsoft.com/office/officeart/2005/8/quickstyle/simple1" qsCatId="simple" csTypeId="urn:microsoft.com/office/officeart/2005/8/colors/colorful5" csCatId="colorful" phldr="1"/>
      <dgm:spPr/>
      <dgm:t>
        <a:bodyPr/>
        <a:lstStyle/>
        <a:p>
          <a:endParaRPr lang="en-US"/>
        </a:p>
      </dgm:t>
    </dgm:pt>
    <dgm:pt modelId="{AD468497-B1D5-40C2-8BF0-A3329E251830}">
      <dgm:prSet/>
      <dgm:spPr/>
      <dgm:t>
        <a:bodyPr/>
        <a:lstStyle/>
        <a:p>
          <a:pPr>
            <a:lnSpc>
              <a:spcPct val="100000"/>
            </a:lnSpc>
          </a:pPr>
          <a:r>
            <a:rPr lang="nb-NO" dirty="0">
              <a:latin typeface="Roboto" panose="02000000000000000000" pitchFamily="2" charset="0"/>
              <a:ea typeface="Roboto" panose="02000000000000000000" pitchFamily="2" charset="0"/>
            </a:rPr>
            <a:t>Personlig assistanse </a:t>
          </a:r>
          <a:endParaRPr lang="en-US" dirty="0">
            <a:latin typeface="Roboto" panose="02000000000000000000" pitchFamily="2" charset="0"/>
            <a:ea typeface="Roboto" panose="02000000000000000000" pitchFamily="2" charset="0"/>
          </a:endParaRPr>
        </a:p>
      </dgm:t>
    </dgm:pt>
    <dgm:pt modelId="{E94CA4FE-0A86-4A2C-82B4-353BBA4EEBE6}" type="parTrans" cxnId="{FE40AF41-223C-49F2-9F0E-303A2F70B6D5}">
      <dgm:prSet/>
      <dgm:spPr/>
      <dgm:t>
        <a:bodyPr/>
        <a:lstStyle/>
        <a:p>
          <a:endParaRPr lang="en-US"/>
        </a:p>
      </dgm:t>
    </dgm:pt>
    <dgm:pt modelId="{982BFAC2-0223-432D-9476-593EE2A2B913}" type="sibTrans" cxnId="{FE40AF41-223C-49F2-9F0E-303A2F70B6D5}">
      <dgm:prSet/>
      <dgm:spPr/>
      <dgm:t>
        <a:bodyPr/>
        <a:lstStyle/>
        <a:p>
          <a:endParaRPr lang="en-US"/>
        </a:p>
      </dgm:t>
    </dgm:pt>
    <dgm:pt modelId="{AA44BEB5-F972-4716-9E5B-819961271913}">
      <dgm:prSet/>
      <dgm:spPr/>
      <dgm:t>
        <a:bodyPr/>
        <a:lstStyle/>
        <a:p>
          <a:pPr>
            <a:lnSpc>
              <a:spcPct val="100000"/>
            </a:lnSpc>
          </a:pPr>
          <a:r>
            <a:rPr lang="nb-NO" dirty="0">
              <a:latin typeface="Roboto" panose="02000000000000000000" pitchFamily="2" charset="0"/>
              <a:ea typeface="Roboto" panose="02000000000000000000" pitchFamily="2" charset="0"/>
            </a:rPr>
            <a:t>Individuelt tilrettelagt opplæring </a:t>
          </a:r>
          <a:endParaRPr lang="en-US" dirty="0">
            <a:latin typeface="Roboto" panose="02000000000000000000" pitchFamily="2" charset="0"/>
            <a:ea typeface="Roboto" panose="02000000000000000000" pitchFamily="2" charset="0"/>
          </a:endParaRPr>
        </a:p>
      </dgm:t>
    </dgm:pt>
    <dgm:pt modelId="{E5233983-42A3-4715-8568-52A33B475AAE}" type="sibTrans" cxnId="{6F02D3F0-6AE9-4169-A21D-2CACF1538775}">
      <dgm:prSet/>
      <dgm:spPr/>
      <dgm:t>
        <a:bodyPr/>
        <a:lstStyle/>
        <a:p>
          <a:endParaRPr lang="en-US"/>
        </a:p>
      </dgm:t>
    </dgm:pt>
    <dgm:pt modelId="{03BE542C-8A18-475B-96B9-680AC4A52179}" type="parTrans" cxnId="{6F02D3F0-6AE9-4169-A21D-2CACF1538775}">
      <dgm:prSet/>
      <dgm:spPr/>
      <dgm:t>
        <a:bodyPr/>
        <a:lstStyle/>
        <a:p>
          <a:endParaRPr lang="en-US"/>
        </a:p>
      </dgm:t>
    </dgm:pt>
    <dgm:pt modelId="{C7B4F804-6983-4AA4-8F08-B2BBD9197D4D}">
      <dgm:prSet/>
      <dgm:spPr/>
      <dgm:t>
        <a:bodyPr/>
        <a:lstStyle/>
        <a:p>
          <a:pPr>
            <a:lnSpc>
              <a:spcPct val="100000"/>
            </a:lnSpc>
          </a:pPr>
          <a:r>
            <a:rPr lang="nb-NO">
              <a:latin typeface="Roboto" panose="02000000000000000000" pitchFamily="2" charset="0"/>
              <a:ea typeface="Roboto" panose="02000000000000000000" pitchFamily="2" charset="0"/>
            </a:rPr>
            <a:t>Fysisk tilrettelegging og tekniske hjelpemidler </a:t>
          </a:r>
          <a:endParaRPr lang="en-US">
            <a:latin typeface="Roboto" panose="02000000000000000000" pitchFamily="2" charset="0"/>
            <a:ea typeface="Roboto" panose="02000000000000000000" pitchFamily="2" charset="0"/>
          </a:endParaRPr>
        </a:p>
      </dgm:t>
    </dgm:pt>
    <dgm:pt modelId="{E2909232-8463-43FB-B209-614CBD859539}" type="sibTrans" cxnId="{135FB9B1-EC55-4661-B839-E76C253C769B}">
      <dgm:prSet/>
      <dgm:spPr/>
      <dgm:t>
        <a:bodyPr/>
        <a:lstStyle/>
        <a:p>
          <a:endParaRPr lang="en-US"/>
        </a:p>
      </dgm:t>
    </dgm:pt>
    <dgm:pt modelId="{1FE65A41-7B88-4AC5-8830-5F1F37F33FC5}" type="parTrans" cxnId="{135FB9B1-EC55-4661-B839-E76C253C769B}">
      <dgm:prSet/>
      <dgm:spPr/>
      <dgm:t>
        <a:bodyPr/>
        <a:lstStyle/>
        <a:p>
          <a:endParaRPr lang="en-US"/>
        </a:p>
      </dgm:t>
    </dgm:pt>
    <dgm:pt modelId="{B572D90B-78A8-40C2-A83A-98C707C659E8}" type="pres">
      <dgm:prSet presAssocID="{66D8C967-5AC8-41BF-AA73-E20D8E6E080D}" presName="root" presStyleCnt="0">
        <dgm:presLayoutVars>
          <dgm:dir/>
          <dgm:resizeHandles val="exact"/>
        </dgm:presLayoutVars>
      </dgm:prSet>
      <dgm:spPr/>
    </dgm:pt>
    <dgm:pt modelId="{C4873DC2-DEC7-4E57-AC49-13B0055F83C7}" type="pres">
      <dgm:prSet presAssocID="{AD468497-B1D5-40C2-8BF0-A3329E251830}" presName="compNode" presStyleCnt="0"/>
      <dgm:spPr/>
    </dgm:pt>
    <dgm:pt modelId="{376812D0-F6D3-4C0F-9EF1-E3F8E6CF6FB4}" type="pres">
      <dgm:prSet presAssocID="{AD468497-B1D5-40C2-8BF0-A3329E251830}" presName="bgRect" presStyleLbl="bgShp" presStyleIdx="0" presStyleCnt="3" custLinFactNeighborX="0" custLinFactNeighborY="-22570"/>
      <dgm:spPr/>
    </dgm:pt>
    <dgm:pt modelId="{651D58D5-AE97-4224-BBD7-703BDFDCF4BB}" type="pres">
      <dgm:prSet presAssocID="{AD468497-B1D5-40C2-8BF0-A3329E251830}" presName="iconRect" presStyleLbl="node1" presStyleIdx="0" presStyleCnt="3" custLinFactNeighborX="372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solidFill>
            <a:srgbClr val="EEE4DA"/>
          </a:solidFill>
        </a:ln>
      </dgm:spPr>
      <dgm:extLst>
        <a:ext uri="{E40237B7-FDA0-4F09-8148-C483321AD2D9}">
          <dgm14:cNvPr xmlns:dgm14="http://schemas.microsoft.com/office/drawing/2010/diagram" id="0" name="" descr="Bruker"/>
        </a:ext>
      </dgm:extLst>
    </dgm:pt>
    <dgm:pt modelId="{794345FF-BE5E-4BAB-8DB3-9613CD034C6F}" type="pres">
      <dgm:prSet presAssocID="{AD468497-B1D5-40C2-8BF0-A3329E251830}" presName="spaceRect" presStyleCnt="0"/>
      <dgm:spPr/>
    </dgm:pt>
    <dgm:pt modelId="{693F8CB1-5865-4DA1-B0AD-95900C356CDD}" type="pres">
      <dgm:prSet presAssocID="{AD468497-B1D5-40C2-8BF0-A3329E251830}" presName="parTx" presStyleLbl="revTx" presStyleIdx="0" presStyleCnt="3">
        <dgm:presLayoutVars>
          <dgm:chMax val="0"/>
          <dgm:chPref val="0"/>
        </dgm:presLayoutVars>
      </dgm:prSet>
      <dgm:spPr/>
    </dgm:pt>
    <dgm:pt modelId="{5D5BA8A0-075C-4C66-98F6-2BBF5B900E38}" type="pres">
      <dgm:prSet presAssocID="{982BFAC2-0223-432D-9476-593EE2A2B913}" presName="sibTrans" presStyleCnt="0"/>
      <dgm:spPr/>
    </dgm:pt>
    <dgm:pt modelId="{DF4E6E33-B879-4B76-83A1-24DF27836E6B}" type="pres">
      <dgm:prSet presAssocID="{C7B4F804-6983-4AA4-8F08-B2BBD9197D4D}" presName="compNode" presStyleCnt="0"/>
      <dgm:spPr/>
    </dgm:pt>
    <dgm:pt modelId="{33E6AB5A-F2A6-425E-B19B-4A15ED050DD1}" type="pres">
      <dgm:prSet presAssocID="{C7B4F804-6983-4AA4-8F08-B2BBD9197D4D}" presName="bgRect" presStyleLbl="bgShp" presStyleIdx="1" presStyleCnt="3"/>
      <dgm:spPr/>
    </dgm:pt>
    <dgm:pt modelId="{BA7682C5-3E8C-4EC7-8F09-D0589C99370F}" type="pres">
      <dgm:prSet presAssocID="{C7B4F804-6983-4AA4-8F08-B2BBD9197D4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solidFill>
            <a:srgbClr val="EEE4DA"/>
          </a:solidFill>
        </a:ln>
      </dgm:spPr>
      <dgm:extLst>
        <a:ext uri="{E40237B7-FDA0-4F09-8148-C483321AD2D9}">
          <dgm14:cNvPr xmlns:dgm14="http://schemas.microsoft.com/office/drawing/2010/diagram" id="0" name="" descr="Kjør"/>
        </a:ext>
      </dgm:extLst>
    </dgm:pt>
    <dgm:pt modelId="{8911120C-7D90-4F2E-9779-19A19B35432A}" type="pres">
      <dgm:prSet presAssocID="{C7B4F804-6983-4AA4-8F08-B2BBD9197D4D}" presName="spaceRect" presStyleCnt="0"/>
      <dgm:spPr/>
    </dgm:pt>
    <dgm:pt modelId="{0D9DCA06-94B4-4DF0-B70D-F104DC0E6245}" type="pres">
      <dgm:prSet presAssocID="{C7B4F804-6983-4AA4-8F08-B2BBD9197D4D}" presName="parTx" presStyleLbl="revTx" presStyleIdx="1" presStyleCnt="3">
        <dgm:presLayoutVars>
          <dgm:chMax val="0"/>
          <dgm:chPref val="0"/>
        </dgm:presLayoutVars>
      </dgm:prSet>
      <dgm:spPr/>
    </dgm:pt>
    <dgm:pt modelId="{6FCED645-5FFF-4D1C-9318-9D66FCF89BFD}" type="pres">
      <dgm:prSet presAssocID="{E2909232-8463-43FB-B209-614CBD859539}" presName="sibTrans" presStyleCnt="0"/>
      <dgm:spPr/>
    </dgm:pt>
    <dgm:pt modelId="{352508C5-DB81-42D2-98A7-7182AEAD2C53}" type="pres">
      <dgm:prSet presAssocID="{AA44BEB5-F972-4716-9E5B-819961271913}" presName="compNode" presStyleCnt="0"/>
      <dgm:spPr/>
    </dgm:pt>
    <dgm:pt modelId="{FD747EB0-B17D-49B7-9403-592A3D7A024E}" type="pres">
      <dgm:prSet presAssocID="{AA44BEB5-F972-4716-9E5B-819961271913}" presName="bgRect" presStyleLbl="bgShp" presStyleIdx="2" presStyleCnt="3"/>
      <dgm:spPr/>
    </dgm:pt>
    <dgm:pt modelId="{33F62FDC-42D6-49EC-8140-54CD4B1A78B0}" type="pres">
      <dgm:prSet presAssocID="{AA44BEB5-F972-4716-9E5B-81996127191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solidFill>
            <a:srgbClr val="EEE4DA"/>
          </a:solidFill>
        </a:ln>
      </dgm:spPr>
      <dgm:extLst>
        <a:ext uri="{E40237B7-FDA0-4F09-8148-C483321AD2D9}">
          <dgm14:cNvPr xmlns:dgm14="http://schemas.microsoft.com/office/drawing/2010/diagram" id="0" name="" descr="Lærer"/>
        </a:ext>
      </dgm:extLst>
    </dgm:pt>
    <dgm:pt modelId="{E0ABD54C-8149-4983-8432-EB47E0446E83}" type="pres">
      <dgm:prSet presAssocID="{AA44BEB5-F972-4716-9E5B-819961271913}" presName="spaceRect" presStyleCnt="0"/>
      <dgm:spPr/>
    </dgm:pt>
    <dgm:pt modelId="{B9409810-6722-45DF-9015-3CA5720D8BCE}" type="pres">
      <dgm:prSet presAssocID="{AA44BEB5-F972-4716-9E5B-819961271913}" presName="parTx" presStyleLbl="revTx" presStyleIdx="2" presStyleCnt="3">
        <dgm:presLayoutVars>
          <dgm:chMax val="0"/>
          <dgm:chPref val="0"/>
        </dgm:presLayoutVars>
      </dgm:prSet>
      <dgm:spPr/>
    </dgm:pt>
  </dgm:ptLst>
  <dgm:cxnLst>
    <dgm:cxn modelId="{ACD8FC21-8867-40F1-B219-5791E5A3AE30}" type="presOf" srcId="{AD468497-B1D5-40C2-8BF0-A3329E251830}" destId="{693F8CB1-5865-4DA1-B0AD-95900C356CDD}" srcOrd="0" destOrd="0" presId="urn:microsoft.com/office/officeart/2018/2/layout/IconVerticalSolidList"/>
    <dgm:cxn modelId="{FE40AF41-223C-49F2-9F0E-303A2F70B6D5}" srcId="{66D8C967-5AC8-41BF-AA73-E20D8E6E080D}" destId="{AD468497-B1D5-40C2-8BF0-A3329E251830}" srcOrd="0" destOrd="0" parTransId="{E94CA4FE-0A86-4A2C-82B4-353BBA4EEBE6}" sibTransId="{982BFAC2-0223-432D-9476-593EE2A2B913}"/>
    <dgm:cxn modelId="{3DBC3E87-F624-4E6B-9FC9-ECA7BBD07EA5}" type="presOf" srcId="{66D8C967-5AC8-41BF-AA73-E20D8E6E080D}" destId="{B572D90B-78A8-40C2-A83A-98C707C659E8}" srcOrd="0" destOrd="0" presId="urn:microsoft.com/office/officeart/2018/2/layout/IconVerticalSolidList"/>
    <dgm:cxn modelId="{135FB9B1-EC55-4661-B839-E76C253C769B}" srcId="{66D8C967-5AC8-41BF-AA73-E20D8E6E080D}" destId="{C7B4F804-6983-4AA4-8F08-B2BBD9197D4D}" srcOrd="1" destOrd="0" parTransId="{1FE65A41-7B88-4AC5-8830-5F1F37F33FC5}" sibTransId="{E2909232-8463-43FB-B209-614CBD859539}"/>
    <dgm:cxn modelId="{929520DF-405A-4C71-9304-87F385EA3305}" type="presOf" srcId="{AA44BEB5-F972-4716-9E5B-819961271913}" destId="{B9409810-6722-45DF-9015-3CA5720D8BCE}" srcOrd="0" destOrd="0" presId="urn:microsoft.com/office/officeart/2018/2/layout/IconVerticalSolidList"/>
    <dgm:cxn modelId="{E402C5E8-B08D-450F-88C4-5C47AC1C2E37}" type="presOf" srcId="{C7B4F804-6983-4AA4-8F08-B2BBD9197D4D}" destId="{0D9DCA06-94B4-4DF0-B70D-F104DC0E6245}" srcOrd="0" destOrd="0" presId="urn:microsoft.com/office/officeart/2018/2/layout/IconVerticalSolidList"/>
    <dgm:cxn modelId="{6F02D3F0-6AE9-4169-A21D-2CACF1538775}" srcId="{66D8C967-5AC8-41BF-AA73-E20D8E6E080D}" destId="{AA44BEB5-F972-4716-9E5B-819961271913}" srcOrd="2" destOrd="0" parTransId="{03BE542C-8A18-475B-96B9-680AC4A52179}" sibTransId="{E5233983-42A3-4715-8568-52A33B475AAE}"/>
    <dgm:cxn modelId="{74C8B709-201D-4372-9CB8-198FA75FA5FC}" type="presParOf" srcId="{B572D90B-78A8-40C2-A83A-98C707C659E8}" destId="{C4873DC2-DEC7-4E57-AC49-13B0055F83C7}" srcOrd="0" destOrd="0" presId="urn:microsoft.com/office/officeart/2018/2/layout/IconVerticalSolidList"/>
    <dgm:cxn modelId="{732DC149-841D-412A-BCC4-313AC478A749}" type="presParOf" srcId="{C4873DC2-DEC7-4E57-AC49-13B0055F83C7}" destId="{376812D0-F6D3-4C0F-9EF1-E3F8E6CF6FB4}" srcOrd="0" destOrd="0" presId="urn:microsoft.com/office/officeart/2018/2/layout/IconVerticalSolidList"/>
    <dgm:cxn modelId="{6B84D9E1-22E4-4F79-90A7-70B26E4AF094}" type="presParOf" srcId="{C4873DC2-DEC7-4E57-AC49-13B0055F83C7}" destId="{651D58D5-AE97-4224-BBD7-703BDFDCF4BB}" srcOrd="1" destOrd="0" presId="urn:microsoft.com/office/officeart/2018/2/layout/IconVerticalSolidList"/>
    <dgm:cxn modelId="{CD94A2A9-B7C0-4B05-B76D-EE96E2CE26FB}" type="presParOf" srcId="{C4873DC2-DEC7-4E57-AC49-13B0055F83C7}" destId="{794345FF-BE5E-4BAB-8DB3-9613CD034C6F}" srcOrd="2" destOrd="0" presId="urn:microsoft.com/office/officeart/2018/2/layout/IconVerticalSolidList"/>
    <dgm:cxn modelId="{52305A59-3EEF-4B01-A503-B67506B39D4B}" type="presParOf" srcId="{C4873DC2-DEC7-4E57-AC49-13B0055F83C7}" destId="{693F8CB1-5865-4DA1-B0AD-95900C356CDD}" srcOrd="3" destOrd="0" presId="urn:microsoft.com/office/officeart/2018/2/layout/IconVerticalSolidList"/>
    <dgm:cxn modelId="{8A90418F-D9A7-4089-876C-5AF0A1531F4B}" type="presParOf" srcId="{B572D90B-78A8-40C2-A83A-98C707C659E8}" destId="{5D5BA8A0-075C-4C66-98F6-2BBF5B900E38}" srcOrd="1" destOrd="0" presId="urn:microsoft.com/office/officeart/2018/2/layout/IconVerticalSolidList"/>
    <dgm:cxn modelId="{AC42E3E3-8DFB-4A8B-B1AD-7FCE3BE47E25}" type="presParOf" srcId="{B572D90B-78A8-40C2-A83A-98C707C659E8}" destId="{DF4E6E33-B879-4B76-83A1-24DF27836E6B}" srcOrd="2" destOrd="0" presId="urn:microsoft.com/office/officeart/2018/2/layout/IconVerticalSolidList"/>
    <dgm:cxn modelId="{0F267B81-A794-4646-A60F-120B8098BD5A}" type="presParOf" srcId="{DF4E6E33-B879-4B76-83A1-24DF27836E6B}" destId="{33E6AB5A-F2A6-425E-B19B-4A15ED050DD1}" srcOrd="0" destOrd="0" presId="urn:microsoft.com/office/officeart/2018/2/layout/IconVerticalSolidList"/>
    <dgm:cxn modelId="{8127FE65-16DB-4752-92D3-C8AAF5912F81}" type="presParOf" srcId="{DF4E6E33-B879-4B76-83A1-24DF27836E6B}" destId="{BA7682C5-3E8C-4EC7-8F09-D0589C99370F}" srcOrd="1" destOrd="0" presId="urn:microsoft.com/office/officeart/2018/2/layout/IconVerticalSolidList"/>
    <dgm:cxn modelId="{BFE763DD-6829-4496-8C78-830397651C31}" type="presParOf" srcId="{DF4E6E33-B879-4B76-83A1-24DF27836E6B}" destId="{8911120C-7D90-4F2E-9779-19A19B35432A}" srcOrd="2" destOrd="0" presId="urn:microsoft.com/office/officeart/2018/2/layout/IconVerticalSolidList"/>
    <dgm:cxn modelId="{457A6677-9EF8-4CD5-8580-E8C334BD583F}" type="presParOf" srcId="{DF4E6E33-B879-4B76-83A1-24DF27836E6B}" destId="{0D9DCA06-94B4-4DF0-B70D-F104DC0E6245}" srcOrd="3" destOrd="0" presId="urn:microsoft.com/office/officeart/2018/2/layout/IconVerticalSolidList"/>
    <dgm:cxn modelId="{1AA7692E-66F1-4A3D-B039-66D407105555}" type="presParOf" srcId="{B572D90B-78A8-40C2-A83A-98C707C659E8}" destId="{6FCED645-5FFF-4D1C-9318-9D66FCF89BFD}" srcOrd="3" destOrd="0" presId="urn:microsoft.com/office/officeart/2018/2/layout/IconVerticalSolidList"/>
    <dgm:cxn modelId="{08A65CD3-5CF9-4838-BD77-3C3FDA379CBF}" type="presParOf" srcId="{B572D90B-78A8-40C2-A83A-98C707C659E8}" destId="{352508C5-DB81-42D2-98A7-7182AEAD2C53}" srcOrd="4" destOrd="0" presId="urn:microsoft.com/office/officeart/2018/2/layout/IconVerticalSolidList"/>
    <dgm:cxn modelId="{B8227A25-245F-4117-BA76-A3E3F25DBDB6}" type="presParOf" srcId="{352508C5-DB81-42D2-98A7-7182AEAD2C53}" destId="{FD747EB0-B17D-49B7-9403-592A3D7A024E}" srcOrd="0" destOrd="0" presId="urn:microsoft.com/office/officeart/2018/2/layout/IconVerticalSolidList"/>
    <dgm:cxn modelId="{00FAEF7C-9659-47FF-9C80-C0999A17C0D7}" type="presParOf" srcId="{352508C5-DB81-42D2-98A7-7182AEAD2C53}" destId="{33F62FDC-42D6-49EC-8140-54CD4B1A78B0}" srcOrd="1" destOrd="0" presId="urn:microsoft.com/office/officeart/2018/2/layout/IconVerticalSolidList"/>
    <dgm:cxn modelId="{DF4B06B3-43E7-4E89-BB86-232B96DD08ED}" type="presParOf" srcId="{352508C5-DB81-42D2-98A7-7182AEAD2C53}" destId="{E0ABD54C-8149-4983-8432-EB47E0446E83}" srcOrd="2" destOrd="0" presId="urn:microsoft.com/office/officeart/2018/2/layout/IconVerticalSolidList"/>
    <dgm:cxn modelId="{6002EFCD-EE7B-41D2-98DF-BF5F9E912481}" type="presParOf" srcId="{352508C5-DB81-42D2-98A7-7182AEAD2C53}" destId="{B9409810-6722-45DF-9015-3CA5720D8BC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D8C967-5AC8-41BF-AA73-E20D8E6E080D}" type="doc">
      <dgm:prSet loTypeId="urn:microsoft.com/office/officeart/2018/2/layout/IconVerticalSolidList" loCatId="icon" qsTypeId="urn:microsoft.com/office/officeart/2005/8/quickstyle/simple1" qsCatId="simple" csTypeId="urn:microsoft.com/office/officeart/2005/8/colors/colorful5" csCatId="colorful" phldr="1"/>
      <dgm:spPr/>
      <dgm:t>
        <a:bodyPr/>
        <a:lstStyle/>
        <a:p>
          <a:endParaRPr lang="en-US"/>
        </a:p>
      </dgm:t>
    </dgm:pt>
    <dgm:pt modelId="{AD468497-B1D5-40C2-8BF0-A3329E251830}">
      <dgm:prSet/>
      <dgm:spPr/>
      <dgm:t>
        <a:bodyPr/>
        <a:lstStyle/>
        <a:p>
          <a:pPr>
            <a:lnSpc>
              <a:spcPct val="100000"/>
            </a:lnSpc>
          </a:pPr>
          <a:r>
            <a:rPr lang="nb-NO" dirty="0">
              <a:latin typeface="Roboto" panose="02000000000000000000" pitchFamily="2" charset="0"/>
              <a:ea typeface="Roboto" panose="02000000000000000000" pitchFamily="2" charset="0"/>
            </a:rPr>
            <a:t>Personlig assistanse </a:t>
          </a:r>
          <a:endParaRPr lang="en-US" dirty="0">
            <a:latin typeface="Roboto" panose="02000000000000000000" pitchFamily="2" charset="0"/>
            <a:ea typeface="Roboto" panose="02000000000000000000" pitchFamily="2" charset="0"/>
          </a:endParaRPr>
        </a:p>
      </dgm:t>
    </dgm:pt>
    <dgm:pt modelId="{E94CA4FE-0A86-4A2C-82B4-353BBA4EEBE6}" type="parTrans" cxnId="{FE40AF41-223C-49F2-9F0E-303A2F70B6D5}">
      <dgm:prSet/>
      <dgm:spPr/>
      <dgm:t>
        <a:bodyPr/>
        <a:lstStyle/>
        <a:p>
          <a:endParaRPr lang="en-US"/>
        </a:p>
      </dgm:t>
    </dgm:pt>
    <dgm:pt modelId="{982BFAC2-0223-432D-9476-593EE2A2B913}" type="sibTrans" cxnId="{FE40AF41-223C-49F2-9F0E-303A2F70B6D5}">
      <dgm:prSet/>
      <dgm:spPr/>
      <dgm:t>
        <a:bodyPr/>
        <a:lstStyle/>
        <a:p>
          <a:endParaRPr lang="en-US"/>
        </a:p>
      </dgm:t>
    </dgm:pt>
    <dgm:pt modelId="{AA44BEB5-F972-4716-9E5B-819961271913}">
      <dgm:prSet/>
      <dgm:spPr/>
      <dgm:t>
        <a:bodyPr/>
        <a:lstStyle/>
        <a:p>
          <a:pPr>
            <a:lnSpc>
              <a:spcPct val="100000"/>
            </a:lnSpc>
          </a:pPr>
          <a:r>
            <a:rPr lang="nb-NO" dirty="0">
              <a:latin typeface="Roboto" panose="02000000000000000000" pitchFamily="2" charset="0"/>
              <a:ea typeface="Roboto" panose="02000000000000000000" pitchFamily="2" charset="0"/>
            </a:rPr>
            <a:t>Individuelt tilrettelagt opplæring </a:t>
          </a:r>
          <a:endParaRPr lang="en-US" dirty="0">
            <a:latin typeface="Roboto" panose="02000000000000000000" pitchFamily="2" charset="0"/>
            <a:ea typeface="Roboto" panose="02000000000000000000" pitchFamily="2" charset="0"/>
          </a:endParaRPr>
        </a:p>
      </dgm:t>
    </dgm:pt>
    <dgm:pt modelId="{E5233983-42A3-4715-8568-52A33B475AAE}" type="sibTrans" cxnId="{6F02D3F0-6AE9-4169-A21D-2CACF1538775}">
      <dgm:prSet/>
      <dgm:spPr/>
      <dgm:t>
        <a:bodyPr/>
        <a:lstStyle/>
        <a:p>
          <a:endParaRPr lang="en-US"/>
        </a:p>
      </dgm:t>
    </dgm:pt>
    <dgm:pt modelId="{03BE542C-8A18-475B-96B9-680AC4A52179}" type="parTrans" cxnId="{6F02D3F0-6AE9-4169-A21D-2CACF1538775}">
      <dgm:prSet/>
      <dgm:spPr/>
      <dgm:t>
        <a:bodyPr/>
        <a:lstStyle/>
        <a:p>
          <a:endParaRPr lang="en-US"/>
        </a:p>
      </dgm:t>
    </dgm:pt>
    <dgm:pt modelId="{C7B4F804-6983-4AA4-8F08-B2BBD9197D4D}">
      <dgm:prSet/>
      <dgm:spPr/>
      <dgm:t>
        <a:bodyPr/>
        <a:lstStyle/>
        <a:p>
          <a:pPr>
            <a:lnSpc>
              <a:spcPct val="100000"/>
            </a:lnSpc>
          </a:pPr>
          <a:r>
            <a:rPr lang="nb-NO">
              <a:latin typeface="Roboto" panose="02000000000000000000" pitchFamily="2" charset="0"/>
              <a:ea typeface="Roboto" panose="02000000000000000000" pitchFamily="2" charset="0"/>
            </a:rPr>
            <a:t>Fysisk tilrettelegging og tekniske hjelpemidler </a:t>
          </a:r>
          <a:endParaRPr lang="en-US">
            <a:latin typeface="Roboto" panose="02000000000000000000" pitchFamily="2" charset="0"/>
            <a:ea typeface="Roboto" panose="02000000000000000000" pitchFamily="2" charset="0"/>
          </a:endParaRPr>
        </a:p>
      </dgm:t>
    </dgm:pt>
    <dgm:pt modelId="{E2909232-8463-43FB-B209-614CBD859539}" type="sibTrans" cxnId="{135FB9B1-EC55-4661-B839-E76C253C769B}">
      <dgm:prSet/>
      <dgm:spPr/>
      <dgm:t>
        <a:bodyPr/>
        <a:lstStyle/>
        <a:p>
          <a:endParaRPr lang="en-US"/>
        </a:p>
      </dgm:t>
    </dgm:pt>
    <dgm:pt modelId="{1FE65A41-7B88-4AC5-8830-5F1F37F33FC5}" type="parTrans" cxnId="{135FB9B1-EC55-4661-B839-E76C253C769B}">
      <dgm:prSet/>
      <dgm:spPr/>
      <dgm:t>
        <a:bodyPr/>
        <a:lstStyle/>
        <a:p>
          <a:endParaRPr lang="en-US"/>
        </a:p>
      </dgm:t>
    </dgm:pt>
    <dgm:pt modelId="{B572D90B-78A8-40C2-A83A-98C707C659E8}" type="pres">
      <dgm:prSet presAssocID="{66D8C967-5AC8-41BF-AA73-E20D8E6E080D}" presName="root" presStyleCnt="0">
        <dgm:presLayoutVars>
          <dgm:dir/>
          <dgm:resizeHandles val="exact"/>
        </dgm:presLayoutVars>
      </dgm:prSet>
      <dgm:spPr/>
    </dgm:pt>
    <dgm:pt modelId="{C4873DC2-DEC7-4E57-AC49-13B0055F83C7}" type="pres">
      <dgm:prSet presAssocID="{AD468497-B1D5-40C2-8BF0-A3329E251830}" presName="compNode" presStyleCnt="0"/>
      <dgm:spPr/>
    </dgm:pt>
    <dgm:pt modelId="{376812D0-F6D3-4C0F-9EF1-E3F8E6CF6FB4}" type="pres">
      <dgm:prSet presAssocID="{AD468497-B1D5-40C2-8BF0-A3329E251830}" presName="bgRect" presStyleLbl="bgShp" presStyleIdx="0" presStyleCnt="3" custLinFactNeighborX="-14437" custLinFactNeighborY="-18385"/>
      <dgm:spPr/>
    </dgm:pt>
    <dgm:pt modelId="{651D58D5-AE97-4224-BBD7-703BDFDCF4BB}" type="pres">
      <dgm:prSet presAssocID="{AD468497-B1D5-40C2-8BF0-A3329E251830}" presName="iconRect" presStyleLbl="node1" presStyleIdx="0" presStyleCnt="3" custLinFactNeighborX="372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solidFill>
            <a:srgbClr val="EEE4DA"/>
          </a:solidFill>
        </a:ln>
      </dgm:spPr>
      <dgm:extLst>
        <a:ext uri="{E40237B7-FDA0-4F09-8148-C483321AD2D9}">
          <dgm14:cNvPr xmlns:dgm14="http://schemas.microsoft.com/office/drawing/2010/diagram" id="0" name="" descr="Bruker"/>
        </a:ext>
      </dgm:extLst>
    </dgm:pt>
    <dgm:pt modelId="{794345FF-BE5E-4BAB-8DB3-9613CD034C6F}" type="pres">
      <dgm:prSet presAssocID="{AD468497-B1D5-40C2-8BF0-A3329E251830}" presName="spaceRect" presStyleCnt="0"/>
      <dgm:spPr/>
    </dgm:pt>
    <dgm:pt modelId="{693F8CB1-5865-4DA1-B0AD-95900C356CDD}" type="pres">
      <dgm:prSet presAssocID="{AD468497-B1D5-40C2-8BF0-A3329E251830}" presName="parTx" presStyleLbl="revTx" presStyleIdx="0" presStyleCnt="3">
        <dgm:presLayoutVars>
          <dgm:chMax val="0"/>
          <dgm:chPref val="0"/>
        </dgm:presLayoutVars>
      </dgm:prSet>
      <dgm:spPr/>
    </dgm:pt>
    <dgm:pt modelId="{5D5BA8A0-075C-4C66-98F6-2BBF5B900E38}" type="pres">
      <dgm:prSet presAssocID="{982BFAC2-0223-432D-9476-593EE2A2B913}" presName="sibTrans" presStyleCnt="0"/>
      <dgm:spPr/>
    </dgm:pt>
    <dgm:pt modelId="{DF4E6E33-B879-4B76-83A1-24DF27836E6B}" type="pres">
      <dgm:prSet presAssocID="{C7B4F804-6983-4AA4-8F08-B2BBD9197D4D}" presName="compNode" presStyleCnt="0"/>
      <dgm:spPr/>
    </dgm:pt>
    <dgm:pt modelId="{33E6AB5A-F2A6-425E-B19B-4A15ED050DD1}" type="pres">
      <dgm:prSet presAssocID="{C7B4F804-6983-4AA4-8F08-B2BBD9197D4D}" presName="bgRect" presStyleLbl="bgShp" presStyleIdx="1" presStyleCnt="3"/>
      <dgm:spPr/>
    </dgm:pt>
    <dgm:pt modelId="{BA7682C5-3E8C-4EC7-8F09-D0589C99370F}" type="pres">
      <dgm:prSet presAssocID="{C7B4F804-6983-4AA4-8F08-B2BBD9197D4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solidFill>
            <a:srgbClr val="EEE4DA"/>
          </a:solidFill>
        </a:ln>
      </dgm:spPr>
      <dgm:extLst>
        <a:ext uri="{E40237B7-FDA0-4F09-8148-C483321AD2D9}">
          <dgm14:cNvPr xmlns:dgm14="http://schemas.microsoft.com/office/drawing/2010/diagram" id="0" name="" descr="Kjør"/>
        </a:ext>
      </dgm:extLst>
    </dgm:pt>
    <dgm:pt modelId="{8911120C-7D90-4F2E-9779-19A19B35432A}" type="pres">
      <dgm:prSet presAssocID="{C7B4F804-6983-4AA4-8F08-B2BBD9197D4D}" presName="spaceRect" presStyleCnt="0"/>
      <dgm:spPr/>
    </dgm:pt>
    <dgm:pt modelId="{0D9DCA06-94B4-4DF0-B70D-F104DC0E6245}" type="pres">
      <dgm:prSet presAssocID="{C7B4F804-6983-4AA4-8F08-B2BBD9197D4D}" presName="parTx" presStyleLbl="revTx" presStyleIdx="1" presStyleCnt="3">
        <dgm:presLayoutVars>
          <dgm:chMax val="0"/>
          <dgm:chPref val="0"/>
        </dgm:presLayoutVars>
      </dgm:prSet>
      <dgm:spPr/>
    </dgm:pt>
    <dgm:pt modelId="{6FCED645-5FFF-4D1C-9318-9D66FCF89BFD}" type="pres">
      <dgm:prSet presAssocID="{E2909232-8463-43FB-B209-614CBD859539}" presName="sibTrans" presStyleCnt="0"/>
      <dgm:spPr/>
    </dgm:pt>
    <dgm:pt modelId="{352508C5-DB81-42D2-98A7-7182AEAD2C53}" type="pres">
      <dgm:prSet presAssocID="{AA44BEB5-F972-4716-9E5B-819961271913}" presName="compNode" presStyleCnt="0"/>
      <dgm:spPr/>
    </dgm:pt>
    <dgm:pt modelId="{FD747EB0-B17D-49B7-9403-592A3D7A024E}" type="pres">
      <dgm:prSet presAssocID="{AA44BEB5-F972-4716-9E5B-819961271913}" presName="bgRect" presStyleLbl="bgShp" presStyleIdx="2" presStyleCnt="3"/>
      <dgm:spPr/>
    </dgm:pt>
    <dgm:pt modelId="{33F62FDC-42D6-49EC-8140-54CD4B1A78B0}" type="pres">
      <dgm:prSet presAssocID="{AA44BEB5-F972-4716-9E5B-81996127191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solidFill>
            <a:srgbClr val="EEE4DA"/>
          </a:solidFill>
        </a:ln>
      </dgm:spPr>
      <dgm:extLst>
        <a:ext uri="{E40237B7-FDA0-4F09-8148-C483321AD2D9}">
          <dgm14:cNvPr xmlns:dgm14="http://schemas.microsoft.com/office/drawing/2010/diagram" id="0" name="" descr="Lærer"/>
        </a:ext>
      </dgm:extLst>
    </dgm:pt>
    <dgm:pt modelId="{E0ABD54C-8149-4983-8432-EB47E0446E83}" type="pres">
      <dgm:prSet presAssocID="{AA44BEB5-F972-4716-9E5B-819961271913}" presName="spaceRect" presStyleCnt="0"/>
      <dgm:spPr/>
    </dgm:pt>
    <dgm:pt modelId="{B9409810-6722-45DF-9015-3CA5720D8BCE}" type="pres">
      <dgm:prSet presAssocID="{AA44BEB5-F972-4716-9E5B-819961271913}" presName="parTx" presStyleLbl="revTx" presStyleIdx="2" presStyleCnt="3">
        <dgm:presLayoutVars>
          <dgm:chMax val="0"/>
          <dgm:chPref val="0"/>
        </dgm:presLayoutVars>
      </dgm:prSet>
      <dgm:spPr/>
    </dgm:pt>
  </dgm:ptLst>
  <dgm:cxnLst>
    <dgm:cxn modelId="{ACD8FC21-8867-40F1-B219-5791E5A3AE30}" type="presOf" srcId="{AD468497-B1D5-40C2-8BF0-A3329E251830}" destId="{693F8CB1-5865-4DA1-B0AD-95900C356CDD}" srcOrd="0" destOrd="0" presId="urn:microsoft.com/office/officeart/2018/2/layout/IconVerticalSolidList"/>
    <dgm:cxn modelId="{FE40AF41-223C-49F2-9F0E-303A2F70B6D5}" srcId="{66D8C967-5AC8-41BF-AA73-E20D8E6E080D}" destId="{AD468497-B1D5-40C2-8BF0-A3329E251830}" srcOrd="0" destOrd="0" parTransId="{E94CA4FE-0A86-4A2C-82B4-353BBA4EEBE6}" sibTransId="{982BFAC2-0223-432D-9476-593EE2A2B913}"/>
    <dgm:cxn modelId="{3DBC3E87-F624-4E6B-9FC9-ECA7BBD07EA5}" type="presOf" srcId="{66D8C967-5AC8-41BF-AA73-E20D8E6E080D}" destId="{B572D90B-78A8-40C2-A83A-98C707C659E8}" srcOrd="0" destOrd="0" presId="urn:microsoft.com/office/officeart/2018/2/layout/IconVerticalSolidList"/>
    <dgm:cxn modelId="{135FB9B1-EC55-4661-B839-E76C253C769B}" srcId="{66D8C967-5AC8-41BF-AA73-E20D8E6E080D}" destId="{C7B4F804-6983-4AA4-8F08-B2BBD9197D4D}" srcOrd="1" destOrd="0" parTransId="{1FE65A41-7B88-4AC5-8830-5F1F37F33FC5}" sibTransId="{E2909232-8463-43FB-B209-614CBD859539}"/>
    <dgm:cxn modelId="{929520DF-405A-4C71-9304-87F385EA3305}" type="presOf" srcId="{AA44BEB5-F972-4716-9E5B-819961271913}" destId="{B9409810-6722-45DF-9015-3CA5720D8BCE}" srcOrd="0" destOrd="0" presId="urn:microsoft.com/office/officeart/2018/2/layout/IconVerticalSolidList"/>
    <dgm:cxn modelId="{E402C5E8-B08D-450F-88C4-5C47AC1C2E37}" type="presOf" srcId="{C7B4F804-6983-4AA4-8F08-B2BBD9197D4D}" destId="{0D9DCA06-94B4-4DF0-B70D-F104DC0E6245}" srcOrd="0" destOrd="0" presId="urn:microsoft.com/office/officeart/2018/2/layout/IconVerticalSolidList"/>
    <dgm:cxn modelId="{6F02D3F0-6AE9-4169-A21D-2CACF1538775}" srcId="{66D8C967-5AC8-41BF-AA73-E20D8E6E080D}" destId="{AA44BEB5-F972-4716-9E5B-819961271913}" srcOrd="2" destOrd="0" parTransId="{03BE542C-8A18-475B-96B9-680AC4A52179}" sibTransId="{E5233983-42A3-4715-8568-52A33B475AAE}"/>
    <dgm:cxn modelId="{74C8B709-201D-4372-9CB8-198FA75FA5FC}" type="presParOf" srcId="{B572D90B-78A8-40C2-A83A-98C707C659E8}" destId="{C4873DC2-DEC7-4E57-AC49-13B0055F83C7}" srcOrd="0" destOrd="0" presId="urn:microsoft.com/office/officeart/2018/2/layout/IconVerticalSolidList"/>
    <dgm:cxn modelId="{732DC149-841D-412A-BCC4-313AC478A749}" type="presParOf" srcId="{C4873DC2-DEC7-4E57-AC49-13B0055F83C7}" destId="{376812D0-F6D3-4C0F-9EF1-E3F8E6CF6FB4}" srcOrd="0" destOrd="0" presId="urn:microsoft.com/office/officeart/2018/2/layout/IconVerticalSolidList"/>
    <dgm:cxn modelId="{6B84D9E1-22E4-4F79-90A7-70B26E4AF094}" type="presParOf" srcId="{C4873DC2-DEC7-4E57-AC49-13B0055F83C7}" destId="{651D58D5-AE97-4224-BBD7-703BDFDCF4BB}" srcOrd="1" destOrd="0" presId="urn:microsoft.com/office/officeart/2018/2/layout/IconVerticalSolidList"/>
    <dgm:cxn modelId="{CD94A2A9-B7C0-4B05-B76D-EE96E2CE26FB}" type="presParOf" srcId="{C4873DC2-DEC7-4E57-AC49-13B0055F83C7}" destId="{794345FF-BE5E-4BAB-8DB3-9613CD034C6F}" srcOrd="2" destOrd="0" presId="urn:microsoft.com/office/officeart/2018/2/layout/IconVerticalSolidList"/>
    <dgm:cxn modelId="{52305A59-3EEF-4B01-A503-B67506B39D4B}" type="presParOf" srcId="{C4873DC2-DEC7-4E57-AC49-13B0055F83C7}" destId="{693F8CB1-5865-4DA1-B0AD-95900C356CDD}" srcOrd="3" destOrd="0" presId="urn:microsoft.com/office/officeart/2018/2/layout/IconVerticalSolidList"/>
    <dgm:cxn modelId="{8A90418F-D9A7-4089-876C-5AF0A1531F4B}" type="presParOf" srcId="{B572D90B-78A8-40C2-A83A-98C707C659E8}" destId="{5D5BA8A0-075C-4C66-98F6-2BBF5B900E38}" srcOrd="1" destOrd="0" presId="urn:microsoft.com/office/officeart/2018/2/layout/IconVerticalSolidList"/>
    <dgm:cxn modelId="{AC42E3E3-8DFB-4A8B-B1AD-7FCE3BE47E25}" type="presParOf" srcId="{B572D90B-78A8-40C2-A83A-98C707C659E8}" destId="{DF4E6E33-B879-4B76-83A1-24DF27836E6B}" srcOrd="2" destOrd="0" presId="urn:microsoft.com/office/officeart/2018/2/layout/IconVerticalSolidList"/>
    <dgm:cxn modelId="{0F267B81-A794-4646-A60F-120B8098BD5A}" type="presParOf" srcId="{DF4E6E33-B879-4B76-83A1-24DF27836E6B}" destId="{33E6AB5A-F2A6-425E-B19B-4A15ED050DD1}" srcOrd="0" destOrd="0" presId="urn:microsoft.com/office/officeart/2018/2/layout/IconVerticalSolidList"/>
    <dgm:cxn modelId="{8127FE65-16DB-4752-92D3-C8AAF5912F81}" type="presParOf" srcId="{DF4E6E33-B879-4B76-83A1-24DF27836E6B}" destId="{BA7682C5-3E8C-4EC7-8F09-D0589C99370F}" srcOrd="1" destOrd="0" presId="urn:microsoft.com/office/officeart/2018/2/layout/IconVerticalSolidList"/>
    <dgm:cxn modelId="{BFE763DD-6829-4496-8C78-830397651C31}" type="presParOf" srcId="{DF4E6E33-B879-4B76-83A1-24DF27836E6B}" destId="{8911120C-7D90-4F2E-9779-19A19B35432A}" srcOrd="2" destOrd="0" presId="urn:microsoft.com/office/officeart/2018/2/layout/IconVerticalSolidList"/>
    <dgm:cxn modelId="{457A6677-9EF8-4CD5-8580-E8C334BD583F}" type="presParOf" srcId="{DF4E6E33-B879-4B76-83A1-24DF27836E6B}" destId="{0D9DCA06-94B4-4DF0-B70D-F104DC0E6245}" srcOrd="3" destOrd="0" presId="urn:microsoft.com/office/officeart/2018/2/layout/IconVerticalSolidList"/>
    <dgm:cxn modelId="{1AA7692E-66F1-4A3D-B039-66D407105555}" type="presParOf" srcId="{B572D90B-78A8-40C2-A83A-98C707C659E8}" destId="{6FCED645-5FFF-4D1C-9318-9D66FCF89BFD}" srcOrd="3" destOrd="0" presId="urn:microsoft.com/office/officeart/2018/2/layout/IconVerticalSolidList"/>
    <dgm:cxn modelId="{08A65CD3-5CF9-4838-BD77-3C3FDA379CBF}" type="presParOf" srcId="{B572D90B-78A8-40C2-A83A-98C707C659E8}" destId="{352508C5-DB81-42D2-98A7-7182AEAD2C53}" srcOrd="4" destOrd="0" presId="urn:microsoft.com/office/officeart/2018/2/layout/IconVerticalSolidList"/>
    <dgm:cxn modelId="{B8227A25-245F-4117-BA76-A3E3F25DBDB6}" type="presParOf" srcId="{352508C5-DB81-42D2-98A7-7182AEAD2C53}" destId="{FD747EB0-B17D-49B7-9403-592A3D7A024E}" srcOrd="0" destOrd="0" presId="urn:microsoft.com/office/officeart/2018/2/layout/IconVerticalSolidList"/>
    <dgm:cxn modelId="{00FAEF7C-9659-47FF-9C80-C0999A17C0D7}" type="presParOf" srcId="{352508C5-DB81-42D2-98A7-7182AEAD2C53}" destId="{33F62FDC-42D6-49EC-8140-54CD4B1A78B0}" srcOrd="1" destOrd="0" presId="urn:microsoft.com/office/officeart/2018/2/layout/IconVerticalSolidList"/>
    <dgm:cxn modelId="{DF4B06B3-43E7-4E89-BB86-232B96DD08ED}" type="presParOf" srcId="{352508C5-DB81-42D2-98A7-7182AEAD2C53}" destId="{E0ABD54C-8149-4983-8432-EB47E0446E83}" srcOrd="2" destOrd="0" presId="urn:microsoft.com/office/officeart/2018/2/layout/IconVerticalSolidList"/>
    <dgm:cxn modelId="{6002EFCD-EE7B-41D2-98DF-BF5F9E912481}" type="presParOf" srcId="{352508C5-DB81-42D2-98A7-7182AEAD2C53}" destId="{B9409810-6722-45DF-9015-3CA5720D8BC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6812D0-F6D3-4C0F-9EF1-E3F8E6CF6FB4}">
      <dsp:nvSpPr>
        <dsp:cNvPr id="0" name=""/>
        <dsp:cNvSpPr/>
      </dsp:nvSpPr>
      <dsp:spPr>
        <a:xfrm>
          <a:off x="0" y="0"/>
          <a:ext cx="10931995" cy="1223067"/>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1D58D5-AE97-4224-BBD7-703BDFDCF4BB}">
      <dsp:nvSpPr>
        <dsp:cNvPr id="0" name=""/>
        <dsp:cNvSpPr/>
      </dsp:nvSpPr>
      <dsp:spPr>
        <a:xfrm>
          <a:off x="395028" y="275712"/>
          <a:ext cx="672687" cy="6726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3F8CB1-5865-4DA1-B0AD-95900C356CDD}">
      <dsp:nvSpPr>
        <dsp:cNvPr id="0" name=""/>
        <dsp:cNvSpPr/>
      </dsp:nvSpPr>
      <dsp:spPr>
        <a:xfrm>
          <a:off x="1412643" y="522"/>
          <a:ext cx="9519351" cy="1223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441" tIns="129441" rIns="129441" bIns="129441" numCol="1" spcCol="1270" anchor="ctr" anchorCtr="0">
          <a:noAutofit/>
        </a:bodyPr>
        <a:lstStyle/>
        <a:p>
          <a:pPr marL="0" lvl="0" indent="0" algn="l" defTabSz="1111250">
            <a:lnSpc>
              <a:spcPct val="100000"/>
            </a:lnSpc>
            <a:spcBef>
              <a:spcPct val="0"/>
            </a:spcBef>
            <a:spcAft>
              <a:spcPct val="35000"/>
            </a:spcAft>
            <a:buNone/>
          </a:pPr>
          <a:r>
            <a:rPr lang="nb-NO" sz="2500" kern="1200" dirty="0">
              <a:latin typeface="Roboto" panose="02000000000000000000" pitchFamily="2" charset="0"/>
              <a:ea typeface="Roboto" panose="02000000000000000000" pitchFamily="2" charset="0"/>
            </a:rPr>
            <a:t>Personlig assistanse </a:t>
          </a:r>
          <a:endParaRPr lang="en-US" sz="2500" kern="1200" dirty="0">
            <a:latin typeface="Roboto" panose="02000000000000000000" pitchFamily="2" charset="0"/>
            <a:ea typeface="Roboto" panose="02000000000000000000" pitchFamily="2" charset="0"/>
          </a:endParaRPr>
        </a:p>
      </dsp:txBody>
      <dsp:txXfrm>
        <a:off x="1412643" y="522"/>
        <a:ext cx="9519351" cy="1223067"/>
      </dsp:txXfrm>
    </dsp:sp>
    <dsp:sp modelId="{33E6AB5A-F2A6-425E-B19B-4A15ED050DD1}">
      <dsp:nvSpPr>
        <dsp:cNvPr id="0" name=""/>
        <dsp:cNvSpPr/>
      </dsp:nvSpPr>
      <dsp:spPr>
        <a:xfrm>
          <a:off x="0" y="1529357"/>
          <a:ext cx="10931995" cy="1223067"/>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7682C5-3E8C-4EC7-8F09-D0589C99370F}">
      <dsp:nvSpPr>
        <dsp:cNvPr id="0" name=""/>
        <dsp:cNvSpPr/>
      </dsp:nvSpPr>
      <dsp:spPr>
        <a:xfrm>
          <a:off x="369978" y="1804547"/>
          <a:ext cx="672687" cy="6726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9DCA06-94B4-4DF0-B70D-F104DC0E6245}">
      <dsp:nvSpPr>
        <dsp:cNvPr id="0" name=""/>
        <dsp:cNvSpPr/>
      </dsp:nvSpPr>
      <dsp:spPr>
        <a:xfrm>
          <a:off x="1412643" y="1529357"/>
          <a:ext cx="9519351" cy="1223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441" tIns="129441" rIns="129441" bIns="129441" numCol="1" spcCol="1270" anchor="ctr" anchorCtr="0">
          <a:noAutofit/>
        </a:bodyPr>
        <a:lstStyle/>
        <a:p>
          <a:pPr marL="0" lvl="0" indent="0" algn="l" defTabSz="1111250">
            <a:lnSpc>
              <a:spcPct val="100000"/>
            </a:lnSpc>
            <a:spcBef>
              <a:spcPct val="0"/>
            </a:spcBef>
            <a:spcAft>
              <a:spcPct val="35000"/>
            </a:spcAft>
            <a:buNone/>
          </a:pPr>
          <a:r>
            <a:rPr lang="nb-NO" sz="2500" kern="1200">
              <a:latin typeface="Roboto" panose="02000000000000000000" pitchFamily="2" charset="0"/>
              <a:ea typeface="Roboto" panose="02000000000000000000" pitchFamily="2" charset="0"/>
            </a:rPr>
            <a:t>Fysisk tilrettelegging og tekniske hjelpemidler </a:t>
          </a:r>
          <a:endParaRPr lang="en-US" sz="2500" kern="1200">
            <a:latin typeface="Roboto" panose="02000000000000000000" pitchFamily="2" charset="0"/>
            <a:ea typeface="Roboto" panose="02000000000000000000" pitchFamily="2" charset="0"/>
          </a:endParaRPr>
        </a:p>
      </dsp:txBody>
      <dsp:txXfrm>
        <a:off x="1412643" y="1529357"/>
        <a:ext cx="9519351" cy="1223067"/>
      </dsp:txXfrm>
    </dsp:sp>
    <dsp:sp modelId="{FD747EB0-B17D-49B7-9403-592A3D7A024E}">
      <dsp:nvSpPr>
        <dsp:cNvPr id="0" name=""/>
        <dsp:cNvSpPr/>
      </dsp:nvSpPr>
      <dsp:spPr>
        <a:xfrm>
          <a:off x="0" y="3058192"/>
          <a:ext cx="10931995" cy="1223067"/>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F62FDC-42D6-49EC-8140-54CD4B1A78B0}">
      <dsp:nvSpPr>
        <dsp:cNvPr id="0" name=""/>
        <dsp:cNvSpPr/>
      </dsp:nvSpPr>
      <dsp:spPr>
        <a:xfrm>
          <a:off x="369978" y="3333382"/>
          <a:ext cx="672687" cy="6726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409810-6722-45DF-9015-3CA5720D8BCE}">
      <dsp:nvSpPr>
        <dsp:cNvPr id="0" name=""/>
        <dsp:cNvSpPr/>
      </dsp:nvSpPr>
      <dsp:spPr>
        <a:xfrm>
          <a:off x="1412643" y="3058192"/>
          <a:ext cx="9519351" cy="1223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441" tIns="129441" rIns="129441" bIns="129441" numCol="1" spcCol="1270" anchor="ctr" anchorCtr="0">
          <a:noAutofit/>
        </a:bodyPr>
        <a:lstStyle/>
        <a:p>
          <a:pPr marL="0" lvl="0" indent="0" algn="l" defTabSz="1111250">
            <a:lnSpc>
              <a:spcPct val="100000"/>
            </a:lnSpc>
            <a:spcBef>
              <a:spcPct val="0"/>
            </a:spcBef>
            <a:spcAft>
              <a:spcPct val="35000"/>
            </a:spcAft>
            <a:buNone/>
          </a:pPr>
          <a:r>
            <a:rPr lang="nb-NO" sz="2500" kern="1200" dirty="0">
              <a:latin typeface="Roboto" panose="02000000000000000000" pitchFamily="2" charset="0"/>
              <a:ea typeface="Roboto" panose="02000000000000000000" pitchFamily="2" charset="0"/>
            </a:rPr>
            <a:t>Individuelt tilrettelagt opplæring </a:t>
          </a:r>
          <a:endParaRPr lang="en-US" sz="2500" kern="1200" dirty="0">
            <a:latin typeface="Roboto" panose="02000000000000000000" pitchFamily="2" charset="0"/>
            <a:ea typeface="Roboto" panose="02000000000000000000" pitchFamily="2" charset="0"/>
          </a:endParaRPr>
        </a:p>
      </dsp:txBody>
      <dsp:txXfrm>
        <a:off x="1412643" y="3058192"/>
        <a:ext cx="9519351" cy="12230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6812D0-F6D3-4C0F-9EF1-E3F8E6CF6FB4}">
      <dsp:nvSpPr>
        <dsp:cNvPr id="0" name=""/>
        <dsp:cNvSpPr/>
      </dsp:nvSpPr>
      <dsp:spPr>
        <a:xfrm>
          <a:off x="0" y="0"/>
          <a:ext cx="6058427" cy="918342"/>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1D58D5-AE97-4224-BBD7-703BDFDCF4BB}">
      <dsp:nvSpPr>
        <dsp:cNvPr id="0" name=""/>
        <dsp:cNvSpPr/>
      </dsp:nvSpPr>
      <dsp:spPr>
        <a:xfrm>
          <a:off x="296608" y="207019"/>
          <a:ext cx="505088" cy="5050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3F8CB1-5865-4DA1-B0AD-95900C356CDD}">
      <dsp:nvSpPr>
        <dsp:cNvPr id="0" name=""/>
        <dsp:cNvSpPr/>
      </dsp:nvSpPr>
      <dsp:spPr>
        <a:xfrm>
          <a:off x="1060685" y="392"/>
          <a:ext cx="4997741" cy="918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191" tIns="97191" rIns="97191" bIns="97191" numCol="1" spcCol="1270" anchor="ctr" anchorCtr="0">
          <a:noAutofit/>
        </a:bodyPr>
        <a:lstStyle/>
        <a:p>
          <a:pPr marL="0" lvl="0" indent="0" algn="l" defTabSz="1022350">
            <a:lnSpc>
              <a:spcPct val="100000"/>
            </a:lnSpc>
            <a:spcBef>
              <a:spcPct val="0"/>
            </a:spcBef>
            <a:spcAft>
              <a:spcPct val="35000"/>
            </a:spcAft>
            <a:buNone/>
          </a:pPr>
          <a:r>
            <a:rPr lang="nb-NO" sz="2300" kern="1200" dirty="0">
              <a:latin typeface="Roboto" panose="02000000000000000000" pitchFamily="2" charset="0"/>
              <a:ea typeface="Roboto" panose="02000000000000000000" pitchFamily="2" charset="0"/>
            </a:rPr>
            <a:t>Personlig assistanse </a:t>
          </a:r>
          <a:endParaRPr lang="en-US" sz="2300" kern="1200" dirty="0">
            <a:latin typeface="Roboto" panose="02000000000000000000" pitchFamily="2" charset="0"/>
            <a:ea typeface="Roboto" panose="02000000000000000000" pitchFamily="2" charset="0"/>
          </a:endParaRPr>
        </a:p>
      </dsp:txBody>
      <dsp:txXfrm>
        <a:off x="1060685" y="392"/>
        <a:ext cx="4997741" cy="918342"/>
      </dsp:txXfrm>
    </dsp:sp>
    <dsp:sp modelId="{33E6AB5A-F2A6-425E-B19B-4A15ED050DD1}">
      <dsp:nvSpPr>
        <dsp:cNvPr id="0" name=""/>
        <dsp:cNvSpPr/>
      </dsp:nvSpPr>
      <dsp:spPr>
        <a:xfrm>
          <a:off x="0" y="1148320"/>
          <a:ext cx="6058427" cy="918342"/>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7682C5-3E8C-4EC7-8F09-D0589C99370F}">
      <dsp:nvSpPr>
        <dsp:cNvPr id="0" name=""/>
        <dsp:cNvSpPr/>
      </dsp:nvSpPr>
      <dsp:spPr>
        <a:xfrm>
          <a:off x="277798" y="1354947"/>
          <a:ext cx="505088" cy="50508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9DCA06-94B4-4DF0-B70D-F104DC0E6245}">
      <dsp:nvSpPr>
        <dsp:cNvPr id="0" name=""/>
        <dsp:cNvSpPr/>
      </dsp:nvSpPr>
      <dsp:spPr>
        <a:xfrm>
          <a:off x="1060685" y="1148320"/>
          <a:ext cx="4997741" cy="918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191" tIns="97191" rIns="97191" bIns="97191" numCol="1" spcCol="1270" anchor="ctr" anchorCtr="0">
          <a:noAutofit/>
        </a:bodyPr>
        <a:lstStyle/>
        <a:p>
          <a:pPr marL="0" lvl="0" indent="0" algn="l" defTabSz="1022350">
            <a:lnSpc>
              <a:spcPct val="100000"/>
            </a:lnSpc>
            <a:spcBef>
              <a:spcPct val="0"/>
            </a:spcBef>
            <a:spcAft>
              <a:spcPct val="35000"/>
            </a:spcAft>
            <a:buNone/>
          </a:pPr>
          <a:r>
            <a:rPr lang="nb-NO" sz="2300" kern="1200">
              <a:latin typeface="Roboto" panose="02000000000000000000" pitchFamily="2" charset="0"/>
              <a:ea typeface="Roboto" panose="02000000000000000000" pitchFamily="2" charset="0"/>
            </a:rPr>
            <a:t>Fysisk tilrettelegging og tekniske hjelpemidler </a:t>
          </a:r>
          <a:endParaRPr lang="en-US" sz="2300" kern="1200">
            <a:latin typeface="Roboto" panose="02000000000000000000" pitchFamily="2" charset="0"/>
            <a:ea typeface="Roboto" panose="02000000000000000000" pitchFamily="2" charset="0"/>
          </a:endParaRPr>
        </a:p>
      </dsp:txBody>
      <dsp:txXfrm>
        <a:off x="1060685" y="1148320"/>
        <a:ext cx="4997741" cy="918342"/>
      </dsp:txXfrm>
    </dsp:sp>
    <dsp:sp modelId="{FD747EB0-B17D-49B7-9403-592A3D7A024E}">
      <dsp:nvSpPr>
        <dsp:cNvPr id="0" name=""/>
        <dsp:cNvSpPr/>
      </dsp:nvSpPr>
      <dsp:spPr>
        <a:xfrm>
          <a:off x="0" y="2296248"/>
          <a:ext cx="6058427" cy="918342"/>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F62FDC-42D6-49EC-8140-54CD4B1A78B0}">
      <dsp:nvSpPr>
        <dsp:cNvPr id="0" name=""/>
        <dsp:cNvSpPr/>
      </dsp:nvSpPr>
      <dsp:spPr>
        <a:xfrm>
          <a:off x="277798" y="2502875"/>
          <a:ext cx="505088" cy="50508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409810-6722-45DF-9015-3CA5720D8BCE}">
      <dsp:nvSpPr>
        <dsp:cNvPr id="0" name=""/>
        <dsp:cNvSpPr/>
      </dsp:nvSpPr>
      <dsp:spPr>
        <a:xfrm>
          <a:off x="1060685" y="2296248"/>
          <a:ext cx="4997741" cy="918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191" tIns="97191" rIns="97191" bIns="97191" numCol="1" spcCol="1270" anchor="ctr" anchorCtr="0">
          <a:noAutofit/>
        </a:bodyPr>
        <a:lstStyle/>
        <a:p>
          <a:pPr marL="0" lvl="0" indent="0" algn="l" defTabSz="1022350">
            <a:lnSpc>
              <a:spcPct val="100000"/>
            </a:lnSpc>
            <a:spcBef>
              <a:spcPct val="0"/>
            </a:spcBef>
            <a:spcAft>
              <a:spcPct val="35000"/>
            </a:spcAft>
            <a:buNone/>
          </a:pPr>
          <a:r>
            <a:rPr lang="nb-NO" sz="2300" kern="1200" dirty="0">
              <a:latin typeface="Roboto" panose="02000000000000000000" pitchFamily="2" charset="0"/>
              <a:ea typeface="Roboto" panose="02000000000000000000" pitchFamily="2" charset="0"/>
            </a:rPr>
            <a:t>Individuelt tilrettelagt opplæring </a:t>
          </a:r>
          <a:endParaRPr lang="en-US" sz="2300" kern="1200" dirty="0">
            <a:latin typeface="Roboto" panose="02000000000000000000" pitchFamily="2" charset="0"/>
            <a:ea typeface="Roboto" panose="02000000000000000000" pitchFamily="2" charset="0"/>
          </a:endParaRPr>
        </a:p>
      </dsp:txBody>
      <dsp:txXfrm>
        <a:off x="1060685" y="2296248"/>
        <a:ext cx="4997741" cy="9183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6812D0-F6D3-4C0F-9EF1-E3F8E6CF6FB4}">
      <dsp:nvSpPr>
        <dsp:cNvPr id="0" name=""/>
        <dsp:cNvSpPr/>
      </dsp:nvSpPr>
      <dsp:spPr>
        <a:xfrm>
          <a:off x="0" y="0"/>
          <a:ext cx="4858006" cy="697727"/>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1D58D5-AE97-4224-BBD7-703BDFDCF4BB}">
      <dsp:nvSpPr>
        <dsp:cNvPr id="0" name=""/>
        <dsp:cNvSpPr/>
      </dsp:nvSpPr>
      <dsp:spPr>
        <a:xfrm>
          <a:off x="225353" y="157286"/>
          <a:ext cx="383750" cy="3837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3F8CB1-5865-4DA1-B0AD-95900C356CDD}">
      <dsp:nvSpPr>
        <dsp:cNvPr id="0" name=""/>
        <dsp:cNvSpPr/>
      </dsp:nvSpPr>
      <dsp:spPr>
        <a:xfrm>
          <a:off x="805875" y="298"/>
          <a:ext cx="4052131" cy="697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843" tIns="73843" rIns="73843" bIns="73843" numCol="1" spcCol="1270" anchor="ctr" anchorCtr="0">
          <a:noAutofit/>
        </a:bodyPr>
        <a:lstStyle/>
        <a:p>
          <a:pPr marL="0" lvl="0" indent="0" algn="l" defTabSz="800100">
            <a:lnSpc>
              <a:spcPct val="100000"/>
            </a:lnSpc>
            <a:spcBef>
              <a:spcPct val="0"/>
            </a:spcBef>
            <a:spcAft>
              <a:spcPct val="35000"/>
            </a:spcAft>
            <a:buNone/>
          </a:pPr>
          <a:r>
            <a:rPr lang="nb-NO" sz="1800" kern="1200" dirty="0">
              <a:latin typeface="Roboto" panose="02000000000000000000" pitchFamily="2" charset="0"/>
              <a:ea typeface="Roboto" panose="02000000000000000000" pitchFamily="2" charset="0"/>
            </a:rPr>
            <a:t>Personlig assistanse </a:t>
          </a:r>
          <a:endParaRPr lang="en-US" sz="1800" kern="1200" dirty="0">
            <a:latin typeface="Roboto" panose="02000000000000000000" pitchFamily="2" charset="0"/>
            <a:ea typeface="Roboto" panose="02000000000000000000" pitchFamily="2" charset="0"/>
          </a:endParaRPr>
        </a:p>
      </dsp:txBody>
      <dsp:txXfrm>
        <a:off x="805875" y="298"/>
        <a:ext cx="4052131" cy="697727"/>
      </dsp:txXfrm>
    </dsp:sp>
    <dsp:sp modelId="{33E6AB5A-F2A6-425E-B19B-4A15ED050DD1}">
      <dsp:nvSpPr>
        <dsp:cNvPr id="0" name=""/>
        <dsp:cNvSpPr/>
      </dsp:nvSpPr>
      <dsp:spPr>
        <a:xfrm>
          <a:off x="0" y="872457"/>
          <a:ext cx="4858006" cy="697727"/>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7682C5-3E8C-4EC7-8F09-D0589C99370F}">
      <dsp:nvSpPr>
        <dsp:cNvPr id="0" name=""/>
        <dsp:cNvSpPr/>
      </dsp:nvSpPr>
      <dsp:spPr>
        <a:xfrm>
          <a:off x="211062" y="1029446"/>
          <a:ext cx="383750" cy="3837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9DCA06-94B4-4DF0-B70D-F104DC0E6245}">
      <dsp:nvSpPr>
        <dsp:cNvPr id="0" name=""/>
        <dsp:cNvSpPr/>
      </dsp:nvSpPr>
      <dsp:spPr>
        <a:xfrm>
          <a:off x="805875" y="872457"/>
          <a:ext cx="4052131" cy="697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843" tIns="73843" rIns="73843" bIns="73843" numCol="1" spcCol="1270" anchor="ctr" anchorCtr="0">
          <a:noAutofit/>
        </a:bodyPr>
        <a:lstStyle/>
        <a:p>
          <a:pPr marL="0" lvl="0" indent="0" algn="l" defTabSz="800100">
            <a:lnSpc>
              <a:spcPct val="100000"/>
            </a:lnSpc>
            <a:spcBef>
              <a:spcPct val="0"/>
            </a:spcBef>
            <a:spcAft>
              <a:spcPct val="35000"/>
            </a:spcAft>
            <a:buNone/>
          </a:pPr>
          <a:r>
            <a:rPr lang="nb-NO" sz="1800" kern="1200">
              <a:latin typeface="Roboto" panose="02000000000000000000" pitchFamily="2" charset="0"/>
              <a:ea typeface="Roboto" panose="02000000000000000000" pitchFamily="2" charset="0"/>
            </a:rPr>
            <a:t>Fysisk tilrettelegging og tekniske hjelpemidler </a:t>
          </a:r>
          <a:endParaRPr lang="en-US" sz="1800" kern="1200">
            <a:latin typeface="Roboto" panose="02000000000000000000" pitchFamily="2" charset="0"/>
            <a:ea typeface="Roboto" panose="02000000000000000000" pitchFamily="2" charset="0"/>
          </a:endParaRPr>
        </a:p>
      </dsp:txBody>
      <dsp:txXfrm>
        <a:off x="805875" y="872457"/>
        <a:ext cx="4052131" cy="697727"/>
      </dsp:txXfrm>
    </dsp:sp>
    <dsp:sp modelId="{FD747EB0-B17D-49B7-9403-592A3D7A024E}">
      <dsp:nvSpPr>
        <dsp:cNvPr id="0" name=""/>
        <dsp:cNvSpPr/>
      </dsp:nvSpPr>
      <dsp:spPr>
        <a:xfrm>
          <a:off x="0" y="1744617"/>
          <a:ext cx="4858006" cy="697727"/>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F62FDC-42D6-49EC-8140-54CD4B1A78B0}">
      <dsp:nvSpPr>
        <dsp:cNvPr id="0" name=""/>
        <dsp:cNvSpPr/>
      </dsp:nvSpPr>
      <dsp:spPr>
        <a:xfrm>
          <a:off x="211062" y="1901605"/>
          <a:ext cx="383750" cy="3837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rgbClr val="EEE4DA"/>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409810-6722-45DF-9015-3CA5720D8BCE}">
      <dsp:nvSpPr>
        <dsp:cNvPr id="0" name=""/>
        <dsp:cNvSpPr/>
      </dsp:nvSpPr>
      <dsp:spPr>
        <a:xfrm>
          <a:off x="805875" y="1744617"/>
          <a:ext cx="4052131" cy="697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843" tIns="73843" rIns="73843" bIns="73843" numCol="1" spcCol="1270" anchor="ctr" anchorCtr="0">
          <a:noAutofit/>
        </a:bodyPr>
        <a:lstStyle/>
        <a:p>
          <a:pPr marL="0" lvl="0" indent="0" algn="l" defTabSz="800100">
            <a:lnSpc>
              <a:spcPct val="100000"/>
            </a:lnSpc>
            <a:spcBef>
              <a:spcPct val="0"/>
            </a:spcBef>
            <a:spcAft>
              <a:spcPct val="35000"/>
            </a:spcAft>
            <a:buNone/>
          </a:pPr>
          <a:r>
            <a:rPr lang="nb-NO" sz="1800" kern="1200" dirty="0">
              <a:latin typeface="Roboto" panose="02000000000000000000" pitchFamily="2" charset="0"/>
              <a:ea typeface="Roboto" panose="02000000000000000000" pitchFamily="2" charset="0"/>
            </a:rPr>
            <a:t>Individuelt tilrettelagt opplæring </a:t>
          </a:r>
          <a:endParaRPr lang="en-US" sz="1800" kern="1200" dirty="0">
            <a:latin typeface="Roboto" panose="02000000000000000000" pitchFamily="2" charset="0"/>
            <a:ea typeface="Roboto" panose="02000000000000000000" pitchFamily="2" charset="0"/>
          </a:endParaRPr>
        </a:p>
      </dsp:txBody>
      <dsp:txXfrm>
        <a:off x="805875" y="1744617"/>
        <a:ext cx="4052131" cy="69772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25F1A2-4A37-4677-9D94-3E47D724F733}" type="datetimeFigureOut">
              <a:rPr lang="nb-NO" smtClean="0"/>
              <a:t>09.02.2024</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D9C666-13CF-46B4-99B6-91FCF51BC0A7}" type="slidenum">
              <a:rPr lang="nb-NO" smtClean="0"/>
              <a:t>‹#›</a:t>
            </a:fld>
            <a:endParaRPr lang="nb-NO"/>
          </a:p>
        </p:txBody>
      </p:sp>
    </p:spTree>
    <p:extLst>
      <p:ext uri="{BB962C8B-B14F-4D97-AF65-F5344CB8AC3E}">
        <p14:creationId xmlns:p14="http://schemas.microsoft.com/office/powerpoint/2010/main" val="1169624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strike="sngStrike"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1BD9C666-13CF-46B4-99B6-91FCF51BC0A7}" type="slidenum">
              <a:rPr lang="nb-NO" smtClean="0"/>
              <a:t>1</a:t>
            </a:fld>
            <a:endParaRPr lang="nb-NO"/>
          </a:p>
        </p:txBody>
      </p:sp>
    </p:spTree>
    <p:extLst>
      <p:ext uri="{BB962C8B-B14F-4D97-AF65-F5344CB8AC3E}">
        <p14:creationId xmlns:p14="http://schemas.microsoft.com/office/powerpoint/2010/main" val="4123737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strike="noStrike" dirty="0"/>
              <a:t>Personlig assistanse:</a:t>
            </a:r>
            <a:r>
              <a:rPr lang="nb-NO" strike="noStrike" dirty="0"/>
              <a:t> Praktisk hjelp og bistand fra en person som kan følge med og hjelpe eleven i skolehverdagen. Dette kan gjelde ulike situasjoner, og kan ha sider eller grenser mot personlig assistanse etter helse- og omsorgstjenesteloven. Her må det skilles mellom hva som er rettet mot opplæring og hva som går under helse. </a:t>
            </a:r>
          </a:p>
          <a:p>
            <a:endParaRPr lang="nb-NO" strike="noStrike" dirty="0"/>
          </a:p>
          <a:p>
            <a:r>
              <a:rPr lang="nb-NO" b="1" strike="noStrike" dirty="0"/>
              <a:t>Fysisk tilrettelegging og tekniske hjelpemidler:</a:t>
            </a:r>
            <a:r>
              <a:rPr lang="nb-NO" strike="noStrike" dirty="0"/>
              <a:t> Elever som har behov for tilrettelegging av arbeidsplassen eller klasserommet for å få tilfredsstillende utbytte av opplæringen, har rett til fysisk tilrettelegging. Dette er en videreføring av § 5-1, § 2-14 og § 3-10. Bestemmelsen må også sees i sammenheng med retten til fysisk tilrettelegging kapittelet om skolemiljø. </a:t>
            </a:r>
          </a:p>
          <a:p>
            <a:endParaRPr lang="nb-NO" strike="noStrike" dirty="0"/>
          </a:p>
          <a:p>
            <a:r>
              <a:rPr lang="nb-NO" b="1" strike="noStrike" dirty="0"/>
              <a:t>Individuelt tilrettelagt opplæring: </a:t>
            </a:r>
            <a:r>
              <a:rPr lang="nb-NO" strike="noStrike" dirty="0"/>
              <a:t>Ser ganske lik ut som dagens § 5-1. «</a:t>
            </a:r>
            <a:r>
              <a:rPr lang="nn-NO" b="0" i="0" strike="noStrike" dirty="0">
                <a:solidFill>
                  <a:srgbClr val="333333"/>
                </a:solidFill>
                <a:effectLst/>
                <a:latin typeface="Helvetica Neue"/>
              </a:rPr>
              <a:t>Elevar som får spesialundervisning, skal ha det same totale undervisningstimetalet som gjeld andre elevar» er tatt ut fordi dette dekkes av reglene som gjelder for </a:t>
            </a:r>
            <a:r>
              <a:rPr lang="nb-NO" b="0" i="0" strike="noStrike" noProof="0" dirty="0">
                <a:solidFill>
                  <a:srgbClr val="333333"/>
                </a:solidFill>
                <a:effectLst/>
                <a:latin typeface="Helvetica Neue"/>
              </a:rPr>
              <a:t>timetall. Elever </a:t>
            </a:r>
            <a:r>
              <a:rPr lang="nn-NO" b="0" i="0" strike="noStrike" dirty="0">
                <a:solidFill>
                  <a:srgbClr val="333333"/>
                </a:solidFill>
                <a:effectLst/>
                <a:latin typeface="Helvetica Neue"/>
              </a:rPr>
              <a:t>med individuelt tilrettelagt </a:t>
            </a:r>
            <a:r>
              <a:rPr lang="nb-NO" b="0" i="0" strike="noStrike" noProof="0" dirty="0">
                <a:solidFill>
                  <a:srgbClr val="333333"/>
                </a:solidFill>
                <a:effectLst/>
                <a:latin typeface="Helvetica Neue"/>
              </a:rPr>
              <a:t>opplæring er ikke unntatt fra timetallet</a:t>
            </a:r>
            <a:r>
              <a:rPr lang="nn-NO" b="0" i="0" strike="noStrike" dirty="0">
                <a:solidFill>
                  <a:srgbClr val="333333"/>
                </a:solidFill>
                <a:effectLst/>
                <a:latin typeface="Helvetica Neue"/>
              </a:rPr>
              <a:t>. </a:t>
            </a:r>
          </a:p>
          <a:p>
            <a:endParaRPr lang="nn-NO" b="0" i="0" dirty="0">
              <a:solidFill>
                <a:srgbClr val="333333"/>
              </a:solidFill>
              <a:effectLst/>
              <a:latin typeface="Helvetica Neue"/>
            </a:endParaRPr>
          </a:p>
          <a:p>
            <a:endParaRPr lang="nb-NO" dirty="0"/>
          </a:p>
          <a:p>
            <a:endParaRPr lang="nb-NO" dirty="0"/>
          </a:p>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1380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b="1" i="0" strike="noStrike" dirty="0">
                <a:solidFill>
                  <a:srgbClr val="333333"/>
                </a:solidFill>
                <a:effectLst/>
                <a:latin typeface="Helvetica Neue"/>
              </a:rPr>
              <a:t>Kommunen/fylkeskommunen må fatte vedtak:</a:t>
            </a:r>
            <a:r>
              <a:rPr lang="nn-NO" b="0" i="0" strike="noStrike" dirty="0">
                <a:solidFill>
                  <a:srgbClr val="333333"/>
                </a:solidFill>
                <a:effectLst/>
                <a:latin typeface="Helvetica Neue"/>
              </a:rPr>
              <a:t> Dette er tre </a:t>
            </a:r>
            <a:r>
              <a:rPr lang="nb-NO" b="0" i="0" strike="noStrike" noProof="0" dirty="0">
                <a:solidFill>
                  <a:srgbClr val="333333"/>
                </a:solidFill>
                <a:effectLst/>
                <a:latin typeface="Helvetica Neue"/>
              </a:rPr>
              <a:t>individuelle rettigheter, og kommunen må fortsatt </a:t>
            </a:r>
            <a:r>
              <a:rPr lang="nn-NO" b="0" i="0" strike="noStrike" dirty="0">
                <a:solidFill>
                  <a:srgbClr val="333333"/>
                </a:solidFill>
                <a:effectLst/>
                <a:latin typeface="Helvetica Neue"/>
              </a:rPr>
              <a:t>fatte enkeltvedtak for alle tre. </a:t>
            </a:r>
            <a:r>
              <a:rPr lang="nb-NO" b="0" i="0" strike="noStrike" noProof="0" dirty="0">
                <a:solidFill>
                  <a:srgbClr val="333333"/>
                </a:solidFill>
                <a:effectLst/>
                <a:latin typeface="Helvetica Neue"/>
              </a:rPr>
              <a:t>Det er imidlertid ikke lovkrav </a:t>
            </a:r>
            <a:r>
              <a:rPr lang="nn-NO" b="0" i="0" strike="noStrike" dirty="0">
                <a:solidFill>
                  <a:srgbClr val="333333"/>
                </a:solidFill>
                <a:effectLst/>
                <a:latin typeface="Helvetica Neue"/>
              </a:rPr>
              <a:t>om sakkyndig vurdering for </a:t>
            </a:r>
            <a:r>
              <a:rPr lang="nn-NO" b="0" i="0" strike="noStrike" dirty="0" err="1">
                <a:solidFill>
                  <a:srgbClr val="333333"/>
                </a:solidFill>
                <a:effectLst/>
                <a:latin typeface="Helvetica Neue"/>
              </a:rPr>
              <a:t>personlig</a:t>
            </a:r>
            <a:r>
              <a:rPr lang="nn-NO" b="0" i="0" strike="noStrike" dirty="0">
                <a:solidFill>
                  <a:srgbClr val="333333"/>
                </a:solidFill>
                <a:effectLst/>
                <a:latin typeface="Helvetica Neue"/>
              </a:rPr>
              <a:t> assistanse eller fysisk tilrettelegging og </a:t>
            </a:r>
            <a:r>
              <a:rPr lang="nb-NO" b="0" i="0" strike="noStrike" noProof="0" dirty="0">
                <a:solidFill>
                  <a:srgbClr val="333333"/>
                </a:solidFill>
                <a:effectLst/>
                <a:latin typeface="Helvetica Neue"/>
              </a:rPr>
              <a:t>tekniske hjelpemidler. Dette vil omtales senere </a:t>
            </a:r>
            <a:r>
              <a:rPr lang="nn-NO" b="0" i="0" strike="noStrike" dirty="0">
                <a:solidFill>
                  <a:srgbClr val="333333"/>
                </a:solidFill>
                <a:effectLst/>
                <a:latin typeface="Helvetica Neue"/>
              </a:rPr>
              <a:t>i presentasjonen. </a:t>
            </a:r>
            <a:endParaRPr lang="nb-NO" strike="noStrike"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6909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trike="noStrike" dirty="0"/>
              <a:t>Etter ny opplæringslov, er det færre lovkrav om sakkyndig vurdering. Det betyr at det ikke er krav om sakkyndig vurdering før kommunen/fylkeskommunen fatter vedtak om personlig assistanse og fysisk tilrettelegging og tekniske hjelpemidler.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trike="noStrike"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trike="noStrike" dirty="0"/>
              <a:t>Når det fattes vedtak må kommunen/fylkeskommunen også følge reglene i forvaltningsloven. Det vil blant annet si at saken må være godt nok opplyst før det fattes vedtak. Dette følger av </a:t>
            </a:r>
            <a:r>
              <a:rPr lang="nb-NO" strike="noStrike" dirty="0" err="1"/>
              <a:t>fovaltningsloven</a:t>
            </a:r>
            <a:r>
              <a:rPr lang="nb-NO" strike="noStrike" dirty="0"/>
              <a:t> § 17. Det kan medføre at kommunen/fylkeskommunen likevel må innhente sakkyndig vurdering eller informasjon fra andre enn PP-tjenesten før de fatter vedtak i enkelte saker om personlig assistanse og fysisk tilrettelegging og tekniske hjelpemidler.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trike="noStrike"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trike="noStrike" dirty="0"/>
              <a:t>Dersom en elev som har rett på individuelt tilrettelagt opplæring, også har rett på personlig assistanse og/eller fysisk tilrettelegging og tekniske hjelpemidler, må imidlertid PP-tjenesten se på dette helhetlig når de utarbeider en sakkyndig vurdering. </a:t>
            </a:r>
          </a:p>
          <a:p>
            <a:endParaRPr lang="nb-NO" dirty="0"/>
          </a:p>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6932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trike="noStrike" dirty="0"/>
              <a:t>De neste fasene knytter seg til saksbehandlingen for individuelt tilrettelagt opplæring.</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6508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7633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b="1" strike="noStrike" dirty="0"/>
              <a:t>Færre lovkrav om sakkyndig vurdering: </a:t>
            </a:r>
            <a:endParaRPr lang="nb-NO" strike="noStrike"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trike="noStrike" noProof="0" dirty="0"/>
              <a:t>PP-tjenesten</a:t>
            </a:r>
            <a:r>
              <a:rPr lang="nn-NO" strike="noStrike" dirty="0"/>
              <a:t> er pålagt å utarbeide sakkyndig vurdering i saker </a:t>
            </a:r>
            <a:r>
              <a:rPr lang="nb-NO" strike="noStrike" noProof="0" dirty="0"/>
              <a:t>hvor loven krever at kommunen innhenter en </a:t>
            </a:r>
            <a:r>
              <a:rPr lang="nn-NO" strike="noStrike" dirty="0"/>
              <a:t>sakkyndig vurdering. I ny opplæringslov, er det færre </a:t>
            </a:r>
            <a:r>
              <a:rPr lang="nb-NO" strike="noStrike" noProof="0" dirty="0"/>
              <a:t>områder hvor det er </a:t>
            </a:r>
            <a:r>
              <a:rPr lang="nn-NO" strike="noStrike" dirty="0"/>
              <a:t>lovkrav om </a:t>
            </a:r>
            <a:r>
              <a:rPr lang="nb-NO" strike="noStrike" noProof="0" dirty="0"/>
              <a:t>sakkyndig vurdering. Det vil for eksempel ikke være krav om sakkyndig vurdering i saker der elever har rett på personlig assistanse eller fysisk tilrettelegging og tekniske hjelpemidler. Hvis en elev har rett på både individuelt tilrettelagt opplæring og personlig assistanse og/eller fysisk tilrettelegging og tekniske hjelpemidler, må PP-tjenesten likevel ta stilling til dette i en helhetlig vurdering. Kommunen har også en plikt til å opplyse saken etter forvaltningsloven § 17, og kan også i enkelte tilfeller måtte innhente sakkyndig vurdering fra PP-tjenesten i saker der det ikke er krav om en sakkyndig vurdering etter opplæringsloven. </a:t>
            </a:r>
          </a:p>
          <a:p>
            <a:pPr marL="0" indent="0">
              <a:buFont typeface="Arial" panose="020B0604020202020204" pitchFamily="34" charset="0"/>
              <a:buNone/>
            </a:pPr>
            <a:endParaRPr lang="nb-NO" dirty="0"/>
          </a:p>
          <a:p>
            <a:endParaRPr lang="nb-NO" dirty="0"/>
          </a:p>
        </p:txBody>
      </p:sp>
      <p:sp>
        <p:nvSpPr>
          <p:cNvPr id="4" name="Plassholder for lysbildenummer 3"/>
          <p:cNvSpPr>
            <a:spLocks noGrp="1"/>
          </p:cNvSpPr>
          <p:nvPr>
            <p:ph type="sldNum" sz="quarter" idx="5"/>
          </p:nvPr>
        </p:nvSpPr>
        <p:spPr/>
        <p:txBody>
          <a:bodyPr/>
          <a:lstStyle/>
          <a:p>
            <a:fld id="{1BD9C666-13CF-46B4-99B6-91FCF51BC0A7}" type="slidenum">
              <a:rPr lang="nb-NO" smtClean="0"/>
              <a:t>15</a:t>
            </a:fld>
            <a:endParaRPr lang="nb-NO"/>
          </a:p>
        </p:txBody>
      </p:sp>
    </p:spTree>
    <p:extLst>
      <p:ext uri="{BB962C8B-B14F-4D97-AF65-F5344CB8AC3E}">
        <p14:creationId xmlns:p14="http://schemas.microsoft.com/office/powerpoint/2010/main" val="4275702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trike="noStrike" noProof="0" dirty="0"/>
              <a:t>Når skolen har bedt om en vurdering fra PP-tjenesten, skal tjenesten skrive en sakkyndig vurdering. </a:t>
            </a:r>
            <a:r>
              <a:rPr lang="nb-NO" b="0" strike="noStrike" noProof="0" dirty="0"/>
              <a:t>Hva den skal inneholde er i hovedsak videreført i ny opplæringslov. Det vil si at sakkyndig vurdering skal ta stilling til: </a:t>
            </a:r>
            <a:r>
              <a:rPr lang="nb-NO" strike="noStrike" noProof="0" dirty="0"/>
              <a:t>om eleven har behov for individuelt tilrettelagt opplæring, eleven sitt utbytte av opplæringen, hvorfor eleven eventuelt ikke har, eller ikke kan få, tilfredsstillende utbytte av opplæringen, hva som er realistiske opplæringsmål for eleven, og  hvilke tiltak som kan gi eleven et tilfredsstillende utbytte av opplæringen.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trike="noStrike"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trike="noStrike" noProof="0" dirty="0"/>
              <a:t>I tillegg er det tatt inn ett nytt punkt, se § 11-8 bokstav e. . Der står det at sakkyndig vurdering skal også inneholde </a:t>
            </a:r>
            <a:r>
              <a:rPr lang="nb-NO" b="0" i="1" strike="noStrike" noProof="0" dirty="0"/>
              <a:t>kva kompetanse </a:t>
            </a:r>
            <a:r>
              <a:rPr lang="nb-NO" b="0" i="1" strike="noStrike" noProof="0" dirty="0" err="1"/>
              <a:t>dei</a:t>
            </a:r>
            <a:r>
              <a:rPr lang="nb-NO" b="0" i="1" strike="noStrike" noProof="0" dirty="0"/>
              <a:t> som skal gi opplæringa, bør ha, dersom det skal </a:t>
            </a:r>
            <a:r>
              <a:rPr lang="nb-NO" b="0" i="1" strike="noStrike" noProof="0" dirty="0" err="1"/>
              <a:t>gjerast</a:t>
            </a:r>
            <a:r>
              <a:rPr lang="nb-NO" b="0" i="1" strike="noStrike" noProof="0" dirty="0"/>
              <a:t> unntak </a:t>
            </a:r>
            <a:r>
              <a:rPr lang="nb-NO" b="0" i="1" strike="noStrike" noProof="0" dirty="0" err="1"/>
              <a:t>frå</a:t>
            </a:r>
            <a:r>
              <a:rPr lang="nb-NO" b="0" i="1" strike="noStrike" noProof="0" dirty="0"/>
              <a:t> kompetansekrava etter § 11-9 andre eller tredje ledd. </a:t>
            </a:r>
            <a:r>
              <a:rPr lang="nb-NO" strike="noStrike" noProof="0" dirty="0"/>
              <a:t>Dette er fordi det nå er to mulige unntak fra hovedregelen om kompetansekrav. </a:t>
            </a:r>
          </a:p>
          <a:p>
            <a:endParaRPr lang="nb-NO" dirty="0"/>
          </a:p>
        </p:txBody>
      </p:sp>
      <p:sp>
        <p:nvSpPr>
          <p:cNvPr id="4" name="Plassholder for lysbildenummer 3"/>
          <p:cNvSpPr>
            <a:spLocks noGrp="1"/>
          </p:cNvSpPr>
          <p:nvPr>
            <p:ph type="sldNum" sz="quarter" idx="5"/>
          </p:nvPr>
        </p:nvSpPr>
        <p:spPr/>
        <p:txBody>
          <a:bodyPr/>
          <a:lstStyle/>
          <a:p>
            <a:fld id="{1BD9C666-13CF-46B4-99B6-91FCF51BC0A7}" type="slidenum">
              <a:rPr lang="nb-NO" smtClean="0"/>
              <a:t>16</a:t>
            </a:fld>
            <a:endParaRPr lang="nb-NO"/>
          </a:p>
        </p:txBody>
      </p:sp>
    </p:spTree>
    <p:extLst>
      <p:ext uri="{BB962C8B-B14F-4D97-AF65-F5344CB8AC3E}">
        <p14:creationId xmlns:p14="http://schemas.microsoft.com/office/powerpoint/2010/main" val="4054566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strike="noStrike" dirty="0"/>
              <a:t>Ny regel</a:t>
            </a:r>
            <a:r>
              <a:rPr lang="nb-NO" strike="noStrike" dirty="0"/>
              <a:t>: </a:t>
            </a:r>
            <a:r>
              <a:rPr lang="nn-NO" strike="noStrike" dirty="0"/>
              <a:t>Unntaket i andre ledd er ment for </a:t>
            </a:r>
            <a:r>
              <a:rPr lang="nb-NO" strike="noStrike" noProof="0" dirty="0"/>
              <a:t>de som ikke oppfyller kravene for å tilsettes i undervisningsstilling, men som har annen høyere relevant utdanning. Dette kan for eksempel være audiopedagog, logoped, psykolog eller barnevernspedagog. Den som skal gi opplæringen, må være særlig egnet til å ivareta behovene.</a:t>
            </a:r>
            <a:r>
              <a:rPr lang="nb-NO" strike="noStrike" dirty="0"/>
              <a:t> </a:t>
            </a:r>
            <a:endParaRPr lang="nb-NO" strike="noStrike" noProof="0" dirty="0"/>
          </a:p>
          <a:p>
            <a:endParaRPr lang="nb-NO" strike="noStrike" noProof="0" dirty="0"/>
          </a:p>
          <a:p>
            <a:r>
              <a:rPr lang="nb-NO" strike="noStrike" noProof="0" dirty="0"/>
              <a:t>Begge unntakene forutsetter at en konkret vurdering av eleven tilsier det.</a:t>
            </a:r>
            <a:r>
              <a:rPr lang="nb-NO" strike="noStrike" dirty="0"/>
              <a:t> Det er bare dersom hensynet til barnets beste, og dersom eleven får et bedre tilbud, at det kan gjøres unntak fra kompetansekravene. Dette gjelder for begge unntakene.</a:t>
            </a:r>
            <a:endParaRPr lang="nb-NO" strike="noStrike" noProof="0" dirty="0">
              <a:cs typeface="Calibri"/>
            </a:endParaRPr>
          </a:p>
        </p:txBody>
      </p:sp>
      <p:sp>
        <p:nvSpPr>
          <p:cNvPr id="4" name="Plassholder for lysbildenummer 3"/>
          <p:cNvSpPr>
            <a:spLocks noGrp="1"/>
          </p:cNvSpPr>
          <p:nvPr>
            <p:ph type="sldNum" sz="quarter" idx="5"/>
          </p:nvPr>
        </p:nvSpPr>
        <p:spPr/>
        <p:txBody>
          <a:bodyPr/>
          <a:lstStyle/>
          <a:p>
            <a:fld id="{1BD9C666-13CF-46B4-99B6-91FCF51BC0A7}" type="slidenum">
              <a:rPr lang="nb-NO" smtClean="0"/>
              <a:t>17</a:t>
            </a:fld>
            <a:endParaRPr lang="nb-NO"/>
          </a:p>
        </p:txBody>
      </p:sp>
    </p:spTree>
    <p:extLst>
      <p:ext uri="{BB962C8B-B14F-4D97-AF65-F5344CB8AC3E}">
        <p14:creationId xmlns:p14="http://schemas.microsoft.com/office/powerpoint/2010/main" val="2507761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6020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nSpc>
                <a:spcPct val="150000"/>
              </a:lnSpc>
            </a:pPr>
            <a:r>
              <a:rPr lang="nb-NO" sz="1200" strike="noStrike" dirty="0"/>
              <a:t>Krav til innholdet i den sakkyndige vurderingen reguleres i § 11-8. </a:t>
            </a:r>
          </a:p>
          <a:p>
            <a:pPr>
              <a:lnSpc>
                <a:spcPct val="150000"/>
              </a:lnSpc>
            </a:pPr>
            <a:endParaRPr lang="nb-NO" sz="1200" strike="noStrike"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trike="noStrike" dirty="0"/>
              <a:t>Kommunen kan fortsatt bare fravike den sakkyndige vurderingen hvis eleven kan få tilfredsstillende utbytte av opplæringen på en annen måte. Sakkyndig vurdering fra pedagogisk-psykologisk tjeneste er rådgivende, og er derfor ikke bindende for kommunen/fylkeskommunen. Det er fortsatt en særskilt begrunnelsesplikt for kommunen/fylkeskommunen dersom vedtaket avviker fra det som følger av den sakkyndige vurderingen. I vedtaket må det da begrunnes hvorfor kommunen/fylkeskommunen mener at </a:t>
            </a:r>
            <a:r>
              <a:rPr lang="nn-NO" b="0" i="0" strike="noStrike" dirty="0">
                <a:solidFill>
                  <a:srgbClr val="333333"/>
                </a:solidFill>
                <a:effectLst/>
                <a:latin typeface="Helvetica Neue"/>
              </a:rPr>
              <a:t>eleven likevel får tilfredsstillande utbytte av </a:t>
            </a:r>
            <a:r>
              <a:rPr lang="nb-NO" b="0" i="0" strike="noStrike" noProof="0" dirty="0">
                <a:solidFill>
                  <a:srgbClr val="333333"/>
                </a:solidFill>
                <a:effectLst/>
                <a:latin typeface="Helvetica Neue"/>
              </a:rPr>
              <a:t>opplæringen</a:t>
            </a:r>
            <a:r>
              <a:rPr lang="nn-NO" b="0" i="0" strike="noStrike" dirty="0">
                <a:solidFill>
                  <a:srgbClr val="333333"/>
                </a:solidFill>
                <a:effectLst/>
                <a:latin typeface="Helvetica Neue"/>
              </a:rPr>
              <a:t>. </a:t>
            </a:r>
          </a:p>
          <a:p>
            <a:endParaRPr lang="nb-NO" strike="noStrike" dirty="0"/>
          </a:p>
          <a:p>
            <a:r>
              <a:rPr lang="nb-NO" strike="noStrike" dirty="0"/>
              <a:t>Det kan også fortsatt gjøres unntak fra reglene om innholdet og organiseringen av opplæringen. </a:t>
            </a:r>
          </a:p>
          <a:p>
            <a:endParaRPr lang="nb-NO" strike="noStrike" dirty="0"/>
          </a:p>
          <a:p>
            <a:r>
              <a:rPr lang="nb-NO" strike="noStrike" dirty="0"/>
              <a:t>Dagens lovregel om at eleven eller foreldrene til eleven kan kreve at skolen gjør de undersøkelsene som er nødvendige for å finne ut av om eleven trenger spesialundervisning, fjernes. Dette følger likevel av sammenhengen i regelverket at foreldre som mener at barna deres ikke får tilfredsstillende utbytte av opplæringen, kan kreve at kommunen i et enkeltvedtak tar stilling til om eleven har rett til individuell tilrettelegging eller ikke.</a:t>
            </a:r>
          </a:p>
        </p:txBody>
      </p:sp>
      <p:sp>
        <p:nvSpPr>
          <p:cNvPr id="4" name="Plassholder for lysbildenummer 3"/>
          <p:cNvSpPr>
            <a:spLocks noGrp="1"/>
          </p:cNvSpPr>
          <p:nvPr>
            <p:ph type="sldNum" sz="quarter" idx="5"/>
          </p:nvPr>
        </p:nvSpPr>
        <p:spPr/>
        <p:txBody>
          <a:bodyPr/>
          <a:lstStyle/>
          <a:p>
            <a:fld id="{1BD9C666-13CF-46B4-99B6-91FCF51BC0A7}" type="slidenum">
              <a:rPr lang="nb-NO" smtClean="0"/>
              <a:t>19</a:t>
            </a:fld>
            <a:endParaRPr lang="nb-NO"/>
          </a:p>
        </p:txBody>
      </p:sp>
    </p:spTree>
    <p:extLst>
      <p:ext uri="{BB962C8B-B14F-4D97-AF65-F5344CB8AC3E}">
        <p14:creationId xmlns:p14="http://schemas.microsoft.com/office/powerpoint/2010/main" val="4189392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trike="noStrike" dirty="0"/>
              <a:t>Bestemmelsene er flyttet på - fra ett kapittel til et annet, og bestemmelser som tidligere stod i ulike kapitler er nå samlet i samme kapittel. Dette er gjort for å samle reglene som naturlig hører sammen i ett kapittel. </a:t>
            </a:r>
          </a:p>
          <a:p>
            <a:endParaRPr lang="nb-NO" dirty="0"/>
          </a:p>
        </p:txBody>
      </p:sp>
      <p:sp>
        <p:nvSpPr>
          <p:cNvPr id="4" name="Plassholder for lysbildenummer 3"/>
          <p:cNvSpPr>
            <a:spLocks noGrp="1"/>
          </p:cNvSpPr>
          <p:nvPr>
            <p:ph type="sldNum" sz="quarter" idx="5"/>
          </p:nvPr>
        </p:nvSpPr>
        <p:spPr/>
        <p:txBody>
          <a:bodyPr/>
          <a:lstStyle/>
          <a:p>
            <a:fld id="{88B96DC9-3588-4A42-B2B3-38D16E576710}" type="slidenum">
              <a:rPr lang="nb-NO" smtClean="0"/>
              <a:t>2</a:t>
            </a:fld>
            <a:endParaRPr lang="nb-NO"/>
          </a:p>
        </p:txBody>
      </p:sp>
    </p:spTree>
    <p:extLst>
      <p:ext uri="{BB962C8B-B14F-4D97-AF65-F5344CB8AC3E}">
        <p14:creationId xmlns:p14="http://schemas.microsoft.com/office/powerpoint/2010/main" val="38421676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128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trike="noStrike" dirty="0"/>
              <a:t>Skolen blir brukt som subjekt i andre ledd fordi oppfyllelsen av pliktene skjer på skolenivå, men det er fortsatt kommunen og fylkeskommunen som er rettslig ansvarlig for at kravet blir oppfylt. </a:t>
            </a:r>
          </a:p>
          <a:p>
            <a:endParaRPr lang="nb-NO" strike="noStrike" noProof="0" dirty="0"/>
          </a:p>
          <a:p>
            <a:r>
              <a:rPr lang="nb-NO" b="1" strike="noStrike" noProof="0" dirty="0"/>
              <a:t>Krav til innholdet</a:t>
            </a:r>
          </a:p>
          <a:p>
            <a:pPr marL="171450" indent="-171450">
              <a:buFont typeface="Arial" panose="020B0604020202020204" pitchFamily="34" charset="0"/>
              <a:buChar char="•"/>
            </a:pPr>
            <a:r>
              <a:rPr lang="nn-NO" strike="noStrike" dirty="0"/>
              <a:t>Den individuelle opplæringsplanen skal ta utgangspunkt i overordna del av læreplanverket og læreplanen i de </a:t>
            </a:r>
            <a:r>
              <a:rPr lang="nb-NO" strike="noStrike" noProof="0" dirty="0"/>
              <a:t>ulike fagene</a:t>
            </a:r>
          </a:p>
          <a:p>
            <a:pPr marL="171450" indent="-171450">
              <a:buFont typeface="Arial" panose="020B0604020202020204" pitchFamily="34" charset="0"/>
              <a:buChar char="•"/>
            </a:pPr>
            <a:r>
              <a:rPr lang="nb-NO" strike="noStrike" noProof="0" dirty="0"/>
              <a:t>Den individuelle opplæringsplanen må samordnes med planen for klassen slik at den individuelt tilrettelagte opplæringen sees i sammenheng med den opplæringen eleven får totalt</a:t>
            </a:r>
          </a:p>
          <a:p>
            <a:pPr marL="171450" indent="-171450">
              <a:buFont typeface="Arial" panose="020B0604020202020204" pitchFamily="34" charset="0"/>
              <a:buChar char="•"/>
            </a:pPr>
            <a:r>
              <a:rPr lang="nb-NO" strike="noStrike" noProof="0" dirty="0"/>
              <a:t>En individuell opplæringsplan skal bygge på det som er fastsett i enkeltvedtaket om individuelt tilrettelagt opplæring</a:t>
            </a:r>
          </a:p>
          <a:p>
            <a:pPr marL="171450" indent="-171450">
              <a:buFont typeface="Arial" panose="020B0604020202020204" pitchFamily="34" charset="0"/>
              <a:buChar char="•"/>
            </a:pPr>
            <a:r>
              <a:rPr lang="nn-NO" strike="noStrike" dirty="0"/>
              <a:t>Den individuelle opplæringsplanen kan </a:t>
            </a:r>
            <a:r>
              <a:rPr lang="nb-NO" strike="noStrike" noProof="0" dirty="0"/>
              <a:t>ikke fastsette noe som ikke er innenfor </a:t>
            </a:r>
            <a:r>
              <a:rPr lang="nn-NO" strike="noStrike" dirty="0"/>
              <a:t>rammene av enkeltvedtaket om individuelt tilrettelagt opplæring</a:t>
            </a:r>
          </a:p>
          <a:p>
            <a:pPr marL="171450" indent="-171450">
              <a:buFont typeface="Arial" panose="020B0604020202020204" pitchFamily="34" charset="0"/>
              <a:buChar char="•"/>
            </a:pPr>
            <a:r>
              <a:rPr lang="nn-NO" strike="noStrike" dirty="0"/>
              <a:t>Den </a:t>
            </a:r>
            <a:r>
              <a:rPr lang="nb-NO" strike="noStrike" noProof="0" dirty="0"/>
              <a:t>individuelle opplæringsplanen trenger ikke nødvendigvis å være et omfattende dokument</a:t>
            </a:r>
          </a:p>
          <a:p>
            <a:pPr marL="171450" indent="-171450">
              <a:buFont typeface="Arial" panose="020B0604020202020204" pitchFamily="34" charset="0"/>
              <a:buChar char="•"/>
            </a:pPr>
            <a:r>
              <a:rPr lang="nb-NO" strike="noStrike" noProof="0" dirty="0"/>
              <a:t>Formålet med planen er å utvikle praktiske planer til hjelp i planlegging, gjennomføring og evaluering av opplæringen.</a:t>
            </a:r>
          </a:p>
        </p:txBody>
      </p:sp>
      <p:sp>
        <p:nvSpPr>
          <p:cNvPr id="4" name="Plassholder for lysbildenummer 3"/>
          <p:cNvSpPr>
            <a:spLocks noGrp="1"/>
          </p:cNvSpPr>
          <p:nvPr>
            <p:ph type="sldNum" sz="quarter" idx="5"/>
          </p:nvPr>
        </p:nvSpPr>
        <p:spPr/>
        <p:txBody>
          <a:bodyPr/>
          <a:lstStyle/>
          <a:p>
            <a:fld id="{1BD9C666-13CF-46B4-99B6-91FCF51BC0A7}" type="slidenum">
              <a:rPr lang="nb-NO" smtClean="0"/>
              <a:t>21</a:t>
            </a:fld>
            <a:endParaRPr lang="nb-NO"/>
          </a:p>
        </p:txBody>
      </p:sp>
    </p:spTree>
    <p:extLst>
      <p:ext uri="{BB962C8B-B14F-4D97-AF65-F5344CB8AC3E}">
        <p14:creationId xmlns:p14="http://schemas.microsoft.com/office/powerpoint/2010/main" val="511632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trike="noStrike" noProof="0" dirty="0"/>
              <a:t>Utviklingen til eleven skal vurderes ut fra målene som er satt i den individuelle opplæringsplanen til eleven. </a:t>
            </a:r>
          </a:p>
          <a:p>
            <a:endParaRPr lang="nn-NO" strike="noStrike" dirty="0"/>
          </a:p>
          <a:p>
            <a:r>
              <a:rPr lang="nb-NO" strike="noStrike" noProof="0" dirty="0"/>
              <a:t>I tillegg til den årlige evalueringen har elevene rett til individuell vurdering. Det vil si både underveisvurdering og sluttvurdering i fag og orden og oppførsel, jf. § 2-3 andre ledd. </a:t>
            </a:r>
          </a:p>
          <a:p>
            <a:endParaRPr lang="nb-NO" strike="noStrike"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trike="noStrike" dirty="0"/>
              <a:t>Skolen blir brukt som subjekt fordi oppfyllelsen av pliktene skjer på skolenivå, men det er fortsatt kommunen og fylkeskommunen som er rettslig ansvarlig for at kravet blir oppfylt. </a:t>
            </a:r>
          </a:p>
          <a:p>
            <a:endParaRPr lang="nn-NO" dirty="0"/>
          </a:p>
        </p:txBody>
      </p:sp>
      <p:sp>
        <p:nvSpPr>
          <p:cNvPr id="4" name="Plassholder for lysbildenummer 3"/>
          <p:cNvSpPr>
            <a:spLocks noGrp="1"/>
          </p:cNvSpPr>
          <p:nvPr>
            <p:ph type="sldNum" sz="quarter" idx="5"/>
          </p:nvPr>
        </p:nvSpPr>
        <p:spPr/>
        <p:txBody>
          <a:bodyPr/>
          <a:lstStyle/>
          <a:p>
            <a:fld id="{1BD9C666-13CF-46B4-99B6-91FCF51BC0A7}" type="slidenum">
              <a:rPr lang="nb-NO" smtClean="0"/>
              <a:t>22</a:t>
            </a:fld>
            <a:endParaRPr lang="nb-NO"/>
          </a:p>
        </p:txBody>
      </p:sp>
    </p:spTree>
    <p:extLst>
      <p:ext uri="{BB962C8B-B14F-4D97-AF65-F5344CB8AC3E}">
        <p14:creationId xmlns:p14="http://schemas.microsoft.com/office/powerpoint/2010/main" val="32363393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55480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23942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1" strike="noStrike" dirty="0"/>
              <a:t>Det er fortsatt krav om at kommunen og fylkeskommunen skal ha en pedagogisk-psykologisk tjeneste</a:t>
            </a:r>
            <a:r>
              <a:rPr lang="nb-NO" strike="noStrike" dirty="0"/>
              <a:t>. De kan ikke bare basere seg på tjenester utenfra. Etter kommuneloven § 1-1 kan imidlertid </a:t>
            </a:r>
            <a:r>
              <a:rPr lang="nn-NO" strike="noStrike" dirty="0"/>
              <a:t>to eller </a:t>
            </a:r>
            <a:r>
              <a:rPr lang="nb-NO" strike="noStrike" noProof="0" dirty="0"/>
              <a:t>flere kommuner og fylkeskommuner utføre felles oppgaver gjennom et interkommunalt samarbeid. Det innebærer at kommuner kan ha en felles pedagogisk-psykologisk tjeneste.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nn-NO" b="1" strike="noStrike" dirty="0"/>
          </a:p>
          <a:p>
            <a:pPr marL="0" marR="0" lvl="0" indent="0" algn="l" defTabSz="914400" rtl="0" eaLnBrk="1" fontAlgn="auto" latinLnBrk="0" hangingPunct="1">
              <a:lnSpc>
                <a:spcPct val="100000"/>
              </a:lnSpc>
              <a:spcBef>
                <a:spcPts val="0"/>
              </a:spcBef>
              <a:spcAft>
                <a:spcPts val="0"/>
              </a:spcAft>
              <a:buClrTx/>
              <a:buSzTx/>
              <a:buFontTx/>
              <a:buNone/>
              <a:tabLst/>
              <a:defRPr/>
            </a:pPr>
            <a:r>
              <a:rPr lang="nn-NO" b="1" strike="noStrike" dirty="0"/>
              <a:t>Kommunen og fylkeskommunen er </a:t>
            </a:r>
            <a:r>
              <a:rPr lang="nb-NO" b="1" strike="noStrike" noProof="0" dirty="0"/>
              <a:t>fortsatt juridisk og økonomisk ansvarlig for PP-tjenesten</a:t>
            </a:r>
            <a:r>
              <a:rPr lang="nn-NO" strike="noStrike" dirty="0"/>
              <a:t>, og for at denne kan utføre de </a:t>
            </a:r>
            <a:r>
              <a:rPr lang="nb-NO" strike="noStrike" noProof="0" dirty="0"/>
              <a:t>lovpålagte oppgavene sine – herunder at de har nødvendig fagkompetanse og nok ressurser.</a:t>
            </a:r>
            <a:endParaRPr lang="nb-NO" strike="noStrike" noProof="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n-NO" strike="noStrike" dirty="0"/>
          </a:p>
          <a:p>
            <a:r>
              <a:rPr lang="nb-NO" b="1" strike="noStrike" dirty="0"/>
              <a:t>Kommunen/fylkeskommunen kan fortsatt, ved behov i enkelte saker, hente kompetanse utenfra: </a:t>
            </a:r>
            <a:r>
              <a:rPr lang="nb-NO" strike="noStrike" noProof="0" dirty="0"/>
              <a:t>Dersom PP-tjenesten ikke har nok </a:t>
            </a:r>
            <a:r>
              <a:rPr lang="nn-NO" strike="noStrike" dirty="0"/>
              <a:t>fagkompetanse i en sak, </a:t>
            </a:r>
            <a:r>
              <a:rPr lang="nb-NO" strike="noStrike" noProof="0" dirty="0"/>
              <a:t>må det innhentes kompetanse utenfra, for eksempel fra statlig spesialpedagogisk tjeneste (</a:t>
            </a:r>
            <a:r>
              <a:rPr lang="nb-NO" strike="noStrike" noProof="0" dirty="0" err="1"/>
              <a:t>Statped</a:t>
            </a:r>
            <a:r>
              <a:rPr lang="nb-NO" strike="noStrike" noProof="0" dirty="0"/>
              <a:t>), private sakkyndige eller andre kommunale og fylkeskommunale tjenester som for eksempel kommune- og spesialisthelsetjenesten</a:t>
            </a:r>
            <a:endParaRPr lang="nb-NO" strike="noStrike" noProof="0" dirty="0">
              <a:cs typeface="Calibri"/>
            </a:endParaRPr>
          </a:p>
          <a:p>
            <a:endParaRPr lang="nn-NO" strike="noStrike" dirty="0"/>
          </a:p>
          <a:p>
            <a:pPr>
              <a:defRPr/>
            </a:pPr>
            <a:r>
              <a:rPr lang="nb-NO" b="1" strike="noStrike" dirty="0"/>
              <a:t>PP-tjenestens oppgaver knyttet til systematisk og forebyggende arbeid tydeliggjort og presisert:</a:t>
            </a:r>
            <a:endParaRPr lang="nb-NO" strike="noStrike" dirty="0"/>
          </a:p>
          <a:p>
            <a:pPr>
              <a:defRPr/>
            </a:pPr>
            <a:r>
              <a:rPr lang="nb-NO" strike="noStrike" noProof="0" dirty="0"/>
              <a:t>Første ledd bokstav a omhandler hvordan PP-tjenesten skal samarbeide og støtte skolen i det forebyggende arbeidet med å skape et inkluderende opplæringstilbud. Dette innebærer at fellesskapet er den viktigste arenaen når man tenker tilrettelegging, og at tiltak settes inn så tidlig som mulig. Nødvendige rammer, løsninger og tilpasninger rundt enkeltelever må henge sammen med  den ordinære opplæringen</a:t>
            </a:r>
            <a:r>
              <a:rPr lang="nb-NO" strike="noStrike" noProof="0" dirty="0">
                <a:solidFill>
                  <a:srgbClr val="000000"/>
                </a:solidFill>
                <a:latin typeface="Calibri"/>
                <a:cs typeface="Calibri"/>
              </a:rPr>
              <a:t>.</a:t>
            </a:r>
            <a:r>
              <a:rPr lang="nb-NO" strike="noStrike" noProof="0" dirty="0"/>
              <a:t> Det er skolen som har ansvaret for å sette inn tiltak, men PP-tjenesten skal hjelpe skolen med spesialistkompetansen sin der det trengs. For å sikre at elevene får tilfredsstillende utbytte av opplæringen har skolene etter § 11-2 plikt til å følge med, melde fra og følge opp, og PP-tjenesten skal støtte skolene i dette arbeidet ved behov</a:t>
            </a:r>
            <a:r>
              <a:rPr lang="nn-NO" strike="noStrike" dirty="0"/>
              <a:t>.</a:t>
            </a:r>
            <a:endParaRPr lang="nn-NO" strike="noStrike"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n-NO" strike="noStrike" dirty="0"/>
          </a:p>
          <a:p>
            <a:pPr>
              <a:defRPr/>
            </a:pPr>
            <a:r>
              <a:rPr lang="nb-NO" strike="noStrike" noProof="0" dirty="0"/>
              <a:t>Andre ledd bokstav b presiserer at PP-tjenesten skal hjelpe til med kompetanseutvikling og organisasjonsutvikling slik at opplæringstilbudet blir så </a:t>
            </a:r>
            <a:r>
              <a:rPr lang="nb-NO" strike="noStrike" dirty="0"/>
              <a:t>inkluderende</a:t>
            </a:r>
            <a:r>
              <a:rPr lang="nb-NO" strike="noStrike" noProof="0" dirty="0"/>
              <a:t> og godt tilrettelagt som mulig</a:t>
            </a:r>
            <a:r>
              <a:rPr lang="nb-NO" b="0" strike="noStrike" noProof="0" dirty="0"/>
              <a:t>. </a:t>
            </a:r>
            <a:r>
              <a:rPr lang="nb-NO" strike="noStrike" noProof="0" dirty="0"/>
              <a:t>Dette innebærer å gi konkret veiledning på utfordringer skolen har. I tillegg skal PP-tjenesten bidra med kompetanse om tilrettelegging </a:t>
            </a:r>
            <a:r>
              <a:rPr lang="nb-NO" i="1" strike="noStrike" noProof="0" dirty="0"/>
              <a:t>for elever som trenger det</a:t>
            </a:r>
            <a:r>
              <a:rPr lang="nb-NO" strike="noStrike" noProof="0" dirty="0"/>
              <a:t>, og hjelpe skolen med kompetanseheving på hva som bidrar til et inkluderende læringsmiljø og et godt tilbud for </a:t>
            </a:r>
            <a:r>
              <a:rPr lang="nb-NO" i="1" strike="noStrike" noProof="0" dirty="0"/>
              <a:t>alle</a:t>
            </a:r>
            <a:r>
              <a:rPr lang="nb-NO" strike="noStrike" noProof="0" dirty="0"/>
              <a:t>. </a:t>
            </a:r>
            <a:r>
              <a:rPr lang="nn-NO" strike="noStrike" dirty="0"/>
              <a:t>Skolene </a:t>
            </a:r>
            <a:r>
              <a:rPr lang="nb-NO" strike="noStrike" noProof="0" dirty="0"/>
              <a:t>og PP-tjenesten må utvikle felles mål, rutiner og planer for samarbeidet, og sørge for at dette blir evaluert jevnlig. PP-tjenesten skal være en aktiv bidragsyter i det tverrfaglige samarbeidet rundt</a:t>
            </a:r>
            <a:r>
              <a:rPr lang="nn-NO" strike="noStrike" dirty="0"/>
              <a:t> skolen og elever der det er behov.</a:t>
            </a:r>
            <a:endParaRPr lang="nb-NO" strike="noStrike" dirty="0"/>
          </a:p>
          <a:p>
            <a:endParaRPr lang="nn-NO" b="1" strike="noStrike" dirty="0"/>
          </a:p>
          <a:p>
            <a:r>
              <a:rPr lang="nn-NO" b="1" strike="noStrike" dirty="0"/>
              <a:t>Færre lovkrav om sakkyndig vurdering: </a:t>
            </a:r>
            <a:endParaRPr lang="nb-NO" strike="noStrike" dirty="0"/>
          </a:p>
          <a:p>
            <a:r>
              <a:rPr lang="nb-NO" strike="noStrike" noProof="0" dirty="0"/>
              <a:t>PP-tjenesten er pålagt å utarbeide sakkyndig vurdering i saker hvor loven krever at kommunen/fylkeskommunen innhenter en sakkyndig vurdering. I ny opplæringslov, er det færre områder hvor det er lovkrav om sakkyndig vurdering. Det vil for eksempel ikke være krav om sakkyndig vurdering i saker der elever har rett på personlig assistanse eller fysisk tilrettelegging og tekniske hjelpemidler. Hvis en elev har rett på både individuelt tilrettelagt opplæring og personlig assistanse og/eller fysisk tilrettelegging og tekniske hjelpemidler, må PP-tjenesten likevel ta stilling til dette i en helhetlig vurdering. Kommunen har også en plikt til å opplyse saken etter forvaltningsloven § 17, og kan også i enkelte tilfeller måtte innhente sakkyndig vurdering fra PP-tjenesten i saker der det ikke er krav om en sakkyndig vurdering. </a:t>
            </a:r>
            <a:endParaRPr lang="nb-NO" strike="noStrike" noProof="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n-NO" strike="noStrike" dirty="0"/>
          </a:p>
          <a:p>
            <a:pPr>
              <a:defRPr/>
            </a:pPr>
            <a:r>
              <a:rPr lang="nb-NO" strike="noStrike" noProof="0" dirty="0"/>
              <a:t>I ny opplæringslov er det krav om sakkyndig vurdering før det blir gjort vedtak om individuelt tilrettelagd opplæring etter § 11-6, fritak fra opplæringsplikten etter § 2-2, og tidlig eller utsett skolestart etter § 2-4. </a:t>
            </a:r>
            <a:endParaRPr lang="nb-NO" strike="noStrike" noProof="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n-NO" strike="noStrike"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trike="noStrike" noProof="0" dirty="0"/>
              <a:t>Oppgavene til PP-tjenesten i andre og tredje ledd må sees i sammenheng, og er gjensidig avhengige og forsterker og påvirker hverandre. For eksempel vil arbeidet med å utrede løsninger for en enkeltelev virke inn på det helhetlige arbeidet til skolen, og motsatt. Tiltak som vil hjelpe en elev, vil også kunne heve kvaliteten på læringsfellesskapet og dermed komme alle elever til gode.</a:t>
            </a:r>
            <a:endParaRPr lang="nb-NO" strike="noStrike" noProof="0" dirty="0">
              <a:cs typeface="Calibri"/>
            </a:endParaRPr>
          </a:p>
          <a:p>
            <a:pPr>
              <a:defRPr/>
            </a:pPr>
            <a:r>
              <a:rPr lang="nn-NO" strike="noStrike" dirty="0"/>
              <a:t> </a:t>
            </a:r>
            <a:endParaRPr lang="nn-NO" strike="noStrike" dirty="0">
              <a:cs typeface="Calibri"/>
            </a:endParaRPr>
          </a:p>
          <a:p>
            <a:pPr>
              <a:defRPr/>
            </a:pPr>
            <a:r>
              <a:rPr lang="nb-NO" b="1" strike="noStrike" noProof="0" dirty="0"/>
              <a:t>Endringen i loven kan omfatte endringer for PP-tjenester</a:t>
            </a:r>
            <a:r>
              <a:rPr lang="nb-NO" strike="noStrike" noProof="0" dirty="0"/>
              <a:t>: Hvor store endringer det blir for PP-tjenesten etter ny lov, avhenger av hvordan den enkelte PP-tjenesten har arbeidet fra før. Etter tidligere opplæringslov har PP-tjenesten også hatt oppgaver knyttet til forebyggende arbeid, men i ny lov er disse oppgavene tydeliggjort og presisert. I tillegg er det færre lovkrav om sakkyndig vurdering. Departementet understreker i forarbeidene at forslagene til ny lov til sammen innebærer at PP-tjenesten skal bruke ressursene sine på en annen måte enn i dag, ved å være tettere på og komme raskere inn i det forebyggende arbeidet rundt barn og elever.</a:t>
            </a:r>
            <a:r>
              <a:rPr lang="nb-NO" strike="noStrike" dirty="0"/>
              <a:t> At PP-tjenesten skal bistå med organisasjons- og kompetanseutvikling har blitt tydeligere presisert, noe som også vil være med på å endre PP-tjenestens måte å arbeide forebyggende på.</a:t>
            </a:r>
            <a:endParaRPr lang="nb-NO" strike="noStrike" noProof="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cs typeface="Calibri" panose="020F0502020204030204"/>
            </a:endParaRPr>
          </a:p>
        </p:txBody>
      </p:sp>
      <p:sp>
        <p:nvSpPr>
          <p:cNvPr id="4" name="Plassholder for lysbildenummer 3"/>
          <p:cNvSpPr>
            <a:spLocks noGrp="1"/>
          </p:cNvSpPr>
          <p:nvPr>
            <p:ph type="sldNum" sz="quarter" idx="5"/>
          </p:nvPr>
        </p:nvSpPr>
        <p:spPr/>
        <p:txBody>
          <a:bodyPr/>
          <a:lstStyle/>
          <a:p>
            <a:fld id="{1BD9C666-13CF-46B4-99B6-91FCF51BC0A7}" type="slidenum">
              <a:rPr lang="nb-NO" smtClean="0"/>
              <a:t>25</a:t>
            </a:fld>
            <a:endParaRPr lang="nb-NO"/>
          </a:p>
        </p:txBody>
      </p:sp>
    </p:spTree>
    <p:extLst>
      <p:ext uri="{BB962C8B-B14F-4D97-AF65-F5344CB8AC3E}">
        <p14:creationId xmlns:p14="http://schemas.microsoft.com/office/powerpoint/2010/main" val="6610383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trike="noStrike" dirty="0"/>
              <a:t>Bestemmelsen om alternativ og supplerende kommunikasjon gir ikke en selvstendig rett for elevene, men presiserer det som allerede følger av reglene om tilpasset opplæring, retten til individuelt tilrettelagt opplæring, fysisk tilrettelegging og tekniske hjelpemidler og personlig assistanse. </a:t>
            </a:r>
          </a:p>
          <a:p>
            <a:endParaRPr lang="nb-NO" strike="noStrike" dirty="0"/>
          </a:p>
          <a:p>
            <a:r>
              <a:rPr lang="nb-NO" strike="noStrike" dirty="0"/>
              <a:t>Hva som er best kommunikasjonsform og kommunikasjonsmiddel, varierer ut fra situasjon, alder og utvikling. Det kan være håndtegn, bilder, grafiske symbol og kroppslige uttrykk. Det kan også være enkle og papirbaserte kommunikasjonsmiddel, eller avanserte og stemmebaserte. Eleven kan kommunisere selv gjennom disse, eller få hjelp av andre. </a:t>
            </a:r>
          </a:p>
          <a:p>
            <a:endParaRPr lang="nb-NO" strike="noStrike"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trike="noStrike" dirty="0"/>
              <a:t>Elever og lærekandidater har rett til opplæring i ASK. Det har ikke andre som har læretid i bedrift. </a:t>
            </a:r>
            <a:r>
              <a:rPr lang="nb-NO" sz="1200" strike="noStrike" dirty="0"/>
              <a:t>Opplæringen i ASK må være nødvendig for at eleven eller lærekandidaten skal være i stand til å nyttiggjøre seg av retten og plikten til grunnskoleopplæring.</a:t>
            </a:r>
            <a:endParaRPr lang="nb-NO" strike="noStrik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strike="noStrike"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strike="noStrike" noProof="0" dirty="0">
                <a:effectLst/>
                <a:latin typeface="Roboto" panose="02000000000000000000" pitchFamily="2" charset="0"/>
                <a:ea typeface="Calibri" panose="020F0502020204030204" pitchFamily="34" charset="0"/>
                <a:cs typeface="Times New Roman" panose="02020603050405020304" pitchFamily="18" charset="0"/>
              </a:rPr>
              <a:t>Elever og lærekandidater med behov for ASK vil ikke automatisk ha behov for individuelt tilrettelagt opplæring. Opplæring i ASK kan gis både når eleven eller lærekandidaten har vedtak om individuelt tilrettelagt opplæring, og når de ikke får slik tilrettelegging. Opplæringen kan integreres i fag der det er hensiktsmessig.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strike="noStrike" noProof="0" dirty="0">
              <a:effectLst/>
              <a:latin typeface="Roboto" panose="02000000000000000000" pitchFamily="2"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strike="noStrike" noProof="0" dirty="0">
                <a:effectLst/>
                <a:latin typeface="Roboto" panose="02000000000000000000" pitchFamily="2" charset="0"/>
                <a:ea typeface="Calibri" panose="020F0502020204030204" pitchFamily="34" charset="0"/>
                <a:cs typeface="Times New Roman" panose="02020603050405020304" pitchFamily="18" charset="0"/>
              </a:rPr>
              <a:t>Andre ledd andre punktum viser til at opplæringen også kan inngå som en del av den individuelle tilretteleggingen </a:t>
            </a:r>
            <a:r>
              <a:rPr lang="nn-NO" sz="1200" strike="noStrike" dirty="0">
                <a:effectLst/>
                <a:latin typeface="Roboto" panose="02000000000000000000" pitchFamily="2" charset="0"/>
                <a:ea typeface="Calibri" panose="020F0502020204030204" pitchFamily="34" charset="0"/>
                <a:cs typeface="Times New Roman" panose="02020603050405020304" pitchFamily="18" charset="0"/>
              </a:rPr>
              <a:t>dersom eleven eller lærekandidaten har rett til individuelt tilrettelagt opplæring. Innholdet i og </a:t>
            </a:r>
            <a:r>
              <a:rPr lang="nb-NO" sz="1200" strike="noStrike" noProof="0" dirty="0">
                <a:effectLst/>
                <a:latin typeface="Roboto" panose="02000000000000000000" pitchFamily="2" charset="0"/>
                <a:ea typeface="Calibri" panose="020F0502020204030204" pitchFamily="34" charset="0"/>
                <a:cs typeface="Times New Roman" panose="02020603050405020304" pitchFamily="18" charset="0"/>
              </a:rPr>
              <a:t>timetallet må i så fall fastsettes ut fra det behovet den enkelte har, og på bakgrunn av den sakkyndige</a:t>
            </a:r>
            <a:r>
              <a:rPr lang="nn-NO" sz="1200" strike="noStrike" dirty="0">
                <a:effectLst/>
                <a:latin typeface="Roboto" panose="02000000000000000000" pitchFamily="2" charset="0"/>
                <a:ea typeface="Calibri" panose="020F0502020204030204" pitchFamily="34" charset="0"/>
                <a:cs typeface="Times New Roman" panose="02020603050405020304" pitchFamily="18" charset="0"/>
              </a:rPr>
              <a:t> </a:t>
            </a:r>
            <a:r>
              <a:rPr lang="nb-NO" sz="1200" strike="noStrike" noProof="0" dirty="0">
                <a:effectLst/>
                <a:latin typeface="Roboto" panose="02000000000000000000" pitchFamily="2" charset="0"/>
                <a:ea typeface="Calibri" panose="020F0502020204030204" pitchFamily="34" charset="0"/>
                <a:cs typeface="Times New Roman" panose="02020603050405020304" pitchFamily="18" charset="0"/>
              </a:rPr>
              <a:t>vurderingen</a:t>
            </a:r>
            <a:r>
              <a:rPr lang="nn-NO" sz="1200" strike="noStrike" dirty="0">
                <a:effectLst/>
                <a:latin typeface="Roboto" panose="02000000000000000000" pitchFamily="2" charset="0"/>
                <a:ea typeface="Calibri" panose="020F0502020204030204" pitchFamily="34" charset="0"/>
                <a:cs typeface="Times New Roman" panose="02020603050405020304" pitchFamily="18" charset="0"/>
              </a:rPr>
              <a:t>.</a:t>
            </a:r>
            <a:endParaRPr lang="nb-NO" sz="1200" strike="noStrike" dirty="0">
              <a:effectLst/>
              <a:latin typeface="Roboto" panose="02000000000000000000" pitchFamily="2"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endParaRPr lang="nb-NO" dirty="0"/>
          </a:p>
        </p:txBody>
      </p:sp>
      <p:sp>
        <p:nvSpPr>
          <p:cNvPr id="4" name="Plassholder for lysbildenummer 3"/>
          <p:cNvSpPr>
            <a:spLocks noGrp="1"/>
          </p:cNvSpPr>
          <p:nvPr>
            <p:ph type="sldNum" sz="quarter" idx="5"/>
          </p:nvPr>
        </p:nvSpPr>
        <p:spPr/>
        <p:txBody>
          <a:bodyPr/>
          <a:lstStyle/>
          <a:p>
            <a:fld id="{1BD9C666-13CF-46B4-99B6-91FCF51BC0A7}" type="slidenum">
              <a:rPr lang="nb-NO" smtClean="0"/>
              <a:t>26</a:t>
            </a:fld>
            <a:endParaRPr lang="nb-NO"/>
          </a:p>
        </p:txBody>
      </p:sp>
    </p:spTree>
    <p:extLst>
      <p:ext uri="{BB962C8B-B14F-4D97-AF65-F5344CB8AC3E}">
        <p14:creationId xmlns:p14="http://schemas.microsoft.com/office/powerpoint/2010/main" val="7656031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1BD9C666-13CF-46B4-99B6-91FCF51BC0A7}" type="slidenum">
              <a:rPr lang="nb-NO" smtClean="0"/>
              <a:t>27</a:t>
            </a:fld>
            <a:endParaRPr lang="nb-NO"/>
          </a:p>
        </p:txBody>
      </p:sp>
    </p:spTree>
    <p:extLst>
      <p:ext uri="{BB962C8B-B14F-4D97-AF65-F5344CB8AC3E}">
        <p14:creationId xmlns:p14="http://schemas.microsoft.com/office/powerpoint/2010/main" val="2137788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trike="noStrike" dirty="0"/>
              <a:t>Denne figuren er ment å illustrere saksgangen for tilrettelegging. Første fasen handler om plikten til å følge med på elevene og deres utvikling, den andre fasen handler om tilpasninger innenfor ordinær opplæring og siste fasen gjelder saksgangen i de tilfellene eleven ikke får tilfredsstillende utbytte av opplæringen. </a:t>
            </a:r>
          </a:p>
          <a:p>
            <a:endParaRPr lang="nb-NO" strike="noStrike" dirty="0"/>
          </a:p>
          <a:p>
            <a:r>
              <a:rPr lang="nb-NO" strike="noStrike" dirty="0"/>
              <a:t>Videre vil hver enkelt fase gjennomgås nærmere. </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6917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4606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trike="noStrike" dirty="0"/>
              <a:t>Bestemmelsen viderefører i hovedsak pliktene til skolen, men systematiseringen i loven</a:t>
            </a:r>
          </a:p>
          <a:p>
            <a:r>
              <a:rPr lang="nb-NO" strike="noStrike" dirty="0"/>
              <a:t> gjør at pliktene blir tydeligere og at de nå er samlet. Det skal dermed også bli tydeligere for skolen hva de skal gjøre for å sikre at elevene får tilfredsstillende utbytte av opplæringen.</a:t>
            </a:r>
          </a:p>
          <a:p>
            <a:endParaRPr lang="nb-NO" strike="noStrike" dirty="0"/>
          </a:p>
          <a:p>
            <a:r>
              <a:rPr lang="nb-NO" strike="noStrike" dirty="0"/>
              <a:t>Skolen blir brukt som subjekt i andre ledd fordi oppfyllelsen av pliktene skjer på skolenivå, men det er fortsatt kommunen og fylkeskommunen som er rettslig ansvarlig for at kravet faktisk blir oppfylt. </a:t>
            </a:r>
          </a:p>
          <a:p>
            <a:endParaRPr lang="nb-NO" strike="noStrike"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strike="noStrike" dirty="0"/>
              <a:t>PP-tjenestens rolle i de tidlige fasene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b="0" i="0" strike="noStrike" noProof="0" dirty="0">
                <a:solidFill>
                  <a:srgbClr val="6A6868"/>
                </a:solidFill>
                <a:effectLst/>
                <a:latin typeface="Arial" panose="020B0604020202020204" pitchFamily="34" charset="0"/>
              </a:rPr>
              <a:t>Det er viktig at PP-tjenesten blir beholdt </a:t>
            </a:r>
            <a:r>
              <a:rPr lang="nn-NO" b="0" i="0" strike="noStrike" dirty="0">
                <a:solidFill>
                  <a:srgbClr val="6A6868"/>
                </a:solidFill>
                <a:effectLst/>
                <a:latin typeface="Arial" panose="020B0604020202020204" pitchFamily="34" charset="0"/>
              </a:rPr>
              <a:t>som et spesialistorgan, og at </a:t>
            </a:r>
            <a:r>
              <a:rPr lang="nb-NO" b="0" i="0" strike="noStrike" noProof="0" dirty="0">
                <a:solidFill>
                  <a:srgbClr val="6A6868"/>
                </a:solidFill>
                <a:effectLst/>
                <a:latin typeface="Arial" panose="020B0604020202020204" pitchFamily="34" charset="0"/>
              </a:rPr>
              <a:t>skolen selv er forventet å ha en bred </a:t>
            </a:r>
            <a:r>
              <a:rPr lang="nn-NO" b="0" i="0" strike="noStrike" dirty="0">
                <a:solidFill>
                  <a:srgbClr val="6A6868"/>
                </a:solidFill>
                <a:effectLst/>
                <a:latin typeface="Arial" panose="020B0604020202020204" pitchFamily="34" charset="0"/>
              </a:rPr>
              <a:t>og sterk generalistkompetanse. </a:t>
            </a:r>
            <a:r>
              <a:rPr lang="nb-NO" b="0" i="0" strike="noStrike" noProof="0" dirty="0">
                <a:solidFill>
                  <a:srgbClr val="6A6868"/>
                </a:solidFill>
                <a:effectLst/>
                <a:latin typeface="Arial" panose="020B0604020202020204" pitchFamily="34" charset="0"/>
              </a:rPr>
              <a:t>Innenfor den allmennpedagogiske kompetansen som skoleledere </a:t>
            </a:r>
            <a:r>
              <a:rPr lang="nn-NO" b="0" i="0" strike="noStrike" dirty="0">
                <a:solidFill>
                  <a:srgbClr val="6A6868"/>
                </a:solidFill>
                <a:effectLst/>
                <a:latin typeface="Arial" panose="020B0604020202020204" pitchFamily="34" charset="0"/>
              </a:rPr>
              <a:t>og </a:t>
            </a:r>
            <a:r>
              <a:rPr lang="nb-NO" b="0" i="0" strike="noStrike" noProof="0" dirty="0">
                <a:solidFill>
                  <a:srgbClr val="6A6868"/>
                </a:solidFill>
                <a:effectLst/>
                <a:latin typeface="Arial" panose="020B0604020202020204" pitchFamily="34" charset="0"/>
              </a:rPr>
              <a:t>lærere skal ha, skal skolen </a:t>
            </a:r>
            <a:r>
              <a:rPr lang="nn-NO" b="0" i="0" strike="noStrike" dirty="0">
                <a:solidFill>
                  <a:srgbClr val="6A6868"/>
                </a:solidFill>
                <a:effectLst/>
                <a:latin typeface="Arial" panose="020B0604020202020204" pitchFamily="34" charset="0"/>
              </a:rPr>
              <a:t>drive opplæring, </a:t>
            </a:r>
            <a:r>
              <a:rPr lang="nb-NO" b="0" i="0" strike="noStrike" noProof="0" dirty="0">
                <a:solidFill>
                  <a:srgbClr val="6A6868"/>
                </a:solidFill>
                <a:effectLst/>
                <a:latin typeface="Arial" panose="020B0604020202020204" pitchFamily="34" charset="0"/>
              </a:rPr>
              <a:t>tilrettelegging, forebygging og tidlig innsats rettet </a:t>
            </a:r>
            <a:r>
              <a:rPr lang="nn-NO" b="0" i="0" strike="noStrike" dirty="0">
                <a:solidFill>
                  <a:srgbClr val="6A6868"/>
                </a:solidFill>
                <a:effectLst/>
                <a:latin typeface="Arial" panose="020B0604020202020204" pitchFamily="34" charset="0"/>
              </a:rPr>
              <a:t>mot hele elevmassen, </a:t>
            </a:r>
            <a:r>
              <a:rPr lang="nb-NO" b="0" i="0" strike="noStrike" noProof="0" dirty="0">
                <a:solidFill>
                  <a:srgbClr val="6A6868"/>
                </a:solidFill>
                <a:effectLst/>
                <a:latin typeface="Arial" panose="020B0604020202020204" pitchFamily="34" charset="0"/>
              </a:rPr>
              <a:t>men PP-tjenesten skal (jf. § 11-13</a:t>
            </a:r>
            <a:r>
              <a:rPr lang="nn-NO" b="0" i="0" strike="noStrike" dirty="0">
                <a:solidFill>
                  <a:srgbClr val="6A6868"/>
                </a:solidFill>
                <a:effectLst/>
                <a:latin typeface="Arial" panose="020B0604020202020204" pitchFamily="34" charset="0"/>
              </a:rPr>
              <a:t>) samarbeide med- og støtte </a:t>
            </a:r>
            <a:r>
              <a:rPr lang="nb-NO" b="0" i="0" strike="noStrike" noProof="0" dirty="0">
                <a:solidFill>
                  <a:srgbClr val="6A6868"/>
                </a:solidFill>
                <a:effectLst/>
                <a:latin typeface="Arial" panose="020B0604020202020204" pitchFamily="34" charset="0"/>
              </a:rPr>
              <a:t>skolen i det forebyggende </a:t>
            </a:r>
            <a:r>
              <a:rPr lang="nn-NO" b="0" i="0" strike="noStrike" dirty="0">
                <a:solidFill>
                  <a:srgbClr val="6A6868"/>
                </a:solidFill>
                <a:effectLst/>
                <a:latin typeface="Arial" panose="020B0604020202020204" pitchFamily="34" charset="0"/>
              </a:rPr>
              <a:t>arbeidet </a:t>
            </a:r>
          </a:p>
          <a:p>
            <a:pPr marL="171450" indent="-171450">
              <a:buFont typeface="Arial" panose="020B0604020202020204" pitchFamily="34" charset="0"/>
              <a:buChar char="•"/>
            </a:pPr>
            <a:r>
              <a:rPr lang="nb-NO" b="0" i="0" strike="noStrike" noProof="0" dirty="0">
                <a:solidFill>
                  <a:srgbClr val="6A6868"/>
                </a:solidFill>
                <a:effectLst/>
                <a:latin typeface="Arial" panose="020B0604020202020204" pitchFamily="34" charset="0"/>
              </a:rPr>
              <a:t>Rollen til PP-tjenesten skal være å støtte og veilede skolene der spesialistkompetansen til tjenesten er relevant og et nødvendig supplement til skolene sin egen kompetanse. På denne måten kan de støtte lærerne både når det </a:t>
            </a:r>
            <a:r>
              <a:rPr lang="nn-NO" b="0" i="0" strike="noStrike" dirty="0">
                <a:solidFill>
                  <a:srgbClr val="6A6868"/>
                </a:solidFill>
                <a:effectLst/>
                <a:latin typeface="Arial" panose="020B0604020202020204" pitchFamily="34" charset="0"/>
              </a:rPr>
              <a:t>gjelder </a:t>
            </a:r>
            <a:r>
              <a:rPr lang="nb-NO" b="0" i="0" strike="noStrike" noProof="0" dirty="0">
                <a:solidFill>
                  <a:srgbClr val="6A6868"/>
                </a:solidFill>
                <a:effectLst/>
                <a:latin typeface="Arial" panose="020B0604020202020204" pitchFamily="34" charset="0"/>
              </a:rPr>
              <a:t>hvordan en legger til rette for et godt og inkluderende tilbud før eventuelle utfordringer blir tydelige, og der </a:t>
            </a:r>
            <a:r>
              <a:rPr lang="nn-NO" b="0" i="0" strike="noStrike" dirty="0">
                <a:solidFill>
                  <a:srgbClr val="6A6868"/>
                </a:solidFill>
                <a:effectLst/>
                <a:latin typeface="Arial" panose="020B0604020202020204" pitchFamily="34" charset="0"/>
              </a:rPr>
              <a:t>det er enkeltbarn det </a:t>
            </a:r>
            <a:r>
              <a:rPr lang="nb-NO" b="0" i="0" strike="noStrike" noProof="0" dirty="0">
                <a:solidFill>
                  <a:srgbClr val="6A6868"/>
                </a:solidFill>
                <a:effectLst/>
                <a:latin typeface="Arial" panose="020B0604020202020204" pitchFamily="34" charset="0"/>
              </a:rPr>
              <a:t>er begynnende bekymringer for</a:t>
            </a:r>
            <a:r>
              <a:rPr lang="nn-NO" b="0" i="0" strike="noStrike" dirty="0">
                <a:solidFill>
                  <a:srgbClr val="6A6868"/>
                </a:solidFill>
                <a:effectLst/>
                <a:latin typeface="Arial" panose="020B0604020202020204" pitchFamily="34" charset="0"/>
              </a:rPr>
              <a:t>.</a:t>
            </a:r>
            <a:endParaRPr lang="nb-NO" strike="noStrike" dirty="0"/>
          </a:p>
          <a:p>
            <a:endParaRPr lang="nb-NO" dirty="0"/>
          </a:p>
          <a:p>
            <a:endParaRPr lang="nb-NO" dirty="0"/>
          </a:p>
        </p:txBody>
      </p:sp>
      <p:sp>
        <p:nvSpPr>
          <p:cNvPr id="4" name="Plassholder for lysbildenummer 3"/>
          <p:cNvSpPr>
            <a:spLocks noGrp="1"/>
          </p:cNvSpPr>
          <p:nvPr>
            <p:ph type="sldNum" sz="quarter" idx="5"/>
          </p:nvPr>
        </p:nvSpPr>
        <p:spPr/>
        <p:txBody>
          <a:bodyPr/>
          <a:lstStyle/>
          <a:p>
            <a:fld id="{88B96DC9-3588-4A42-B2B3-38D16E576710}" type="slidenum">
              <a:rPr lang="nb-NO" smtClean="0"/>
              <a:t>5</a:t>
            </a:fld>
            <a:endParaRPr lang="nb-NO"/>
          </a:p>
        </p:txBody>
      </p:sp>
    </p:spTree>
    <p:extLst>
      <p:ext uri="{BB962C8B-B14F-4D97-AF65-F5344CB8AC3E}">
        <p14:creationId xmlns:p14="http://schemas.microsoft.com/office/powerpoint/2010/main" val="4011897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trike="noStrike" dirty="0"/>
              <a:t>Vi har tatt med bestemmelsen i gjeldende opplæringslov og ny opplæringslov for å vise eksempler på hvilke endringer som er gjort. </a:t>
            </a:r>
          </a:p>
          <a:p>
            <a:endParaRPr lang="nb-NO" strike="noStrike" dirty="0"/>
          </a:p>
          <a:p>
            <a:r>
              <a:rPr lang="nb-NO" strike="noStrike" dirty="0"/>
              <a:t>Det er gjort en presisering av innholdet i bestemmelsen der det er presisert hva det vil si at opplæringen skal være tilpasset.  </a:t>
            </a:r>
          </a:p>
          <a:p>
            <a:endParaRPr lang="nb-NO" dirty="0"/>
          </a:p>
          <a:p>
            <a:r>
              <a:rPr lang="nb-NO" strike="noStrike" dirty="0"/>
              <a:t>Det er også tydeliggjort at det er kommunen og fylkeskommunen som har det overordnede ansvaret. Det kommer derimot ikke frem av dagens bestemmelse. </a:t>
            </a:r>
          </a:p>
          <a:p>
            <a:endParaRPr lang="nb-NO" strike="noStrike" dirty="0"/>
          </a:p>
          <a:p>
            <a:r>
              <a:rPr lang="nb-NO" strike="noStrike" dirty="0"/>
              <a:t>I tillegg er det gjort en språklig justering. Det står i den nye bestemmelsen at «Alle skal få utnytta og utvikla evnene sine». Denne presiseringen er blant annet ment å gjøre det tydeligere at tilpasset opplæring også gjelder for elever med stort læringspotensial. </a:t>
            </a:r>
          </a:p>
          <a:p>
            <a:endParaRPr lang="nb-NO" strike="noStrike" dirty="0"/>
          </a:p>
          <a:p>
            <a:r>
              <a:rPr lang="nb-NO" b="1" strike="noStrike" dirty="0"/>
              <a:t>Ingen av endringene er ment å være realitetsendringer.</a:t>
            </a:r>
          </a:p>
          <a:p>
            <a:endParaRPr lang="nb-NO" dirty="0"/>
          </a:p>
        </p:txBody>
      </p:sp>
      <p:sp>
        <p:nvSpPr>
          <p:cNvPr id="4" name="Plassholder for lysbildenummer 3"/>
          <p:cNvSpPr>
            <a:spLocks noGrp="1"/>
          </p:cNvSpPr>
          <p:nvPr>
            <p:ph type="sldNum" sz="quarter" idx="5"/>
          </p:nvPr>
        </p:nvSpPr>
        <p:spPr/>
        <p:txBody>
          <a:bodyPr/>
          <a:lstStyle/>
          <a:p>
            <a:fld id="{1BD9C666-13CF-46B4-99B6-91FCF51BC0A7}" type="slidenum">
              <a:rPr lang="nb-NO" smtClean="0"/>
              <a:t>6</a:t>
            </a:fld>
            <a:endParaRPr lang="nb-NO"/>
          </a:p>
        </p:txBody>
      </p:sp>
    </p:spTree>
    <p:extLst>
      <p:ext uri="{BB962C8B-B14F-4D97-AF65-F5344CB8AC3E}">
        <p14:creationId xmlns:p14="http://schemas.microsoft.com/office/powerpoint/2010/main" val="468700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trike="noStrike" dirty="0">
                <a:effectLst/>
              </a:rPr>
              <a:t>Vi har tatt med bestemmelsen i gjeldende opplæringslov og ny opplæringslov for å vise eksempler på hvilke endringer som er gjort. </a:t>
            </a:r>
          </a:p>
          <a:p>
            <a:endParaRPr lang="nb-NO" strike="noStrike" dirty="0">
              <a:effectLst/>
            </a:endParaRPr>
          </a:p>
          <a:p>
            <a:r>
              <a:rPr lang="nb-NO" strike="noStrike" dirty="0">
                <a:effectLst/>
              </a:rPr>
              <a:t>Bestemmelsen som i dag heter tidlig innsats på 1.-4. trinn får i ny lov nytt navn, Intensiv opplæring fra 1.-4. trinn. Grunnen til navneendringen, er at intensiv opplæring er en mer riktig betegnelse på hva denne bestemmelsen faktisk innebærer. </a:t>
            </a:r>
          </a:p>
          <a:p>
            <a:endParaRPr lang="nb-NO" strike="noStrike" dirty="0">
              <a:effectLst/>
            </a:endParaRPr>
          </a:p>
          <a:p>
            <a:r>
              <a:rPr lang="nb-NO" strike="noStrike" dirty="0">
                <a:effectLst/>
              </a:rPr>
              <a:t>Det er gjort en språklig endring i den nye bestemmelsen. Der står det: «står i fare for ikkje å ha forventa progresjon i lesing, skriving eller rekning, raskt får eigna intensiv opplæring». Denne justeringen er gjort fordi alle elever starter på skolen med ulike forutsetninger.</a:t>
            </a:r>
          </a:p>
          <a:p>
            <a:endParaRPr lang="nb-NO" dirty="0"/>
          </a:p>
        </p:txBody>
      </p:sp>
      <p:sp>
        <p:nvSpPr>
          <p:cNvPr id="4" name="Plassholder for lysbildenummer 3"/>
          <p:cNvSpPr>
            <a:spLocks noGrp="1"/>
          </p:cNvSpPr>
          <p:nvPr>
            <p:ph type="sldNum" sz="quarter" idx="5"/>
          </p:nvPr>
        </p:nvSpPr>
        <p:spPr/>
        <p:txBody>
          <a:bodyPr/>
          <a:lstStyle/>
          <a:p>
            <a:fld id="{1BD9C666-13CF-46B4-99B6-91FCF51BC0A7}" type="slidenum">
              <a:rPr lang="nb-NO" smtClean="0"/>
              <a:t>7</a:t>
            </a:fld>
            <a:endParaRPr lang="nb-NO"/>
          </a:p>
        </p:txBody>
      </p:sp>
    </p:spTree>
    <p:extLst>
      <p:ext uri="{BB962C8B-B14F-4D97-AF65-F5344CB8AC3E}">
        <p14:creationId xmlns:p14="http://schemas.microsoft.com/office/powerpoint/2010/main" val="3609691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800" strike="noStrike" dirty="0">
                <a:effectLst/>
                <a:latin typeface="Segoe UI"/>
                <a:cs typeface="Segoe UI"/>
              </a:rPr>
              <a:t>Skolene skal ha vurdert tiltak innenfor tilpasset opplæring og evaluere disse tiltakene før de henviser eleven til PP-tjenesten. Ved gode og gjentatte tilpasninger innenfor den ordinære opplæringen, kan behovet for individuelt tilrettelagt</a:t>
            </a:r>
            <a:r>
              <a:rPr lang="nb-NO" sz="1800" strike="noStrike" dirty="0">
                <a:latin typeface="Segoe UI"/>
                <a:cs typeface="Segoe UI"/>
              </a:rPr>
              <a:t> opplæring </a:t>
            </a:r>
            <a:r>
              <a:rPr lang="nb-NO" sz="1800" strike="noStrike" dirty="0">
                <a:effectLst/>
                <a:latin typeface="Segoe UI"/>
                <a:cs typeface="Segoe UI"/>
              </a:rPr>
              <a:t>reduseres.</a:t>
            </a:r>
            <a:r>
              <a:rPr lang="nb-NO" sz="1800" strike="noStrike" dirty="0">
                <a:latin typeface="Segoe UI"/>
                <a:cs typeface="Segoe UI"/>
              </a:rPr>
              <a:t> Tilrettelegging innenfor tilpasset opplæring kan/bør drøftes med PP-tjenesten i et forebyggende perspektiv. </a:t>
            </a:r>
            <a:endParaRPr lang="nb-NO" strike="noStrike"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6576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trike="noStrike" dirty="0"/>
              <a:t>Det som i dag heter spesialundervisning, blir i ny lov delt i tre separate rettigheter. </a:t>
            </a:r>
          </a:p>
          <a:p>
            <a:endParaRPr lang="nb-NO" strike="noStrike" dirty="0"/>
          </a:p>
          <a:p>
            <a:r>
              <a:rPr lang="nb-NO" b="1" strike="noStrike" dirty="0"/>
              <a:t>Strukturell endring</a:t>
            </a:r>
          </a:p>
          <a:p>
            <a:r>
              <a:rPr lang="nb-NO" strike="noStrike" dirty="0"/>
              <a:t>I ny lov, er spesialundervisning delt inn i individuelt tilrettelagt opplæring, personlig assistanse og fysisk tilrettelegging, og reguleres i tre ulike bestemmelser. </a:t>
            </a:r>
          </a:p>
          <a:p>
            <a:endParaRPr lang="nb-NO" strike="noStrike" dirty="0"/>
          </a:p>
          <a:p>
            <a:r>
              <a:rPr lang="nb-NO" strike="noStrike" dirty="0"/>
              <a:t>Bakgrunn: </a:t>
            </a:r>
          </a:p>
          <a:p>
            <a:pPr marL="171450" indent="-171450">
              <a:buFontTx/>
              <a:buChar char="-"/>
            </a:pPr>
            <a:r>
              <a:rPr lang="nb-NO" strike="noStrike" dirty="0"/>
              <a:t>Individuelt tilrettelagt opplæring knytter seg direkte til opplæring i fag og den overordna delen av læreplanverket. </a:t>
            </a:r>
          </a:p>
          <a:p>
            <a:pPr marL="171450" indent="-171450">
              <a:buFontTx/>
              <a:buChar char="-"/>
            </a:pPr>
            <a:r>
              <a:rPr lang="nb-NO" strike="noStrike" dirty="0"/>
              <a:t>Personlig assistanse, fysisk tilrettelegging og tekniske hjelpemidler knytter seg i utgangspunktet ikke direkte til opplæring i fag, men er en forutsetning for at elevene skal få utbytte av opplæringen.</a:t>
            </a:r>
          </a:p>
          <a:p>
            <a:pPr marL="171450" indent="-171450">
              <a:buFontTx/>
              <a:buChar char="-"/>
            </a:pPr>
            <a:r>
              <a:rPr lang="nb-NO" strike="noStrike" dirty="0"/>
              <a:t>En deling vil gjøre det enklere for skolene å oppfylle kompetansekrav – tydeligere hvor det kreves lærerkompetanse, og oppgaver andre enn lærere kan gjøre.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b-NO" strike="noStrike" dirty="0"/>
              <a:t>Tydeligere skille mellom det som knytter seg til målene for opplæringen og det som ikke gjør det.</a:t>
            </a:r>
          </a:p>
          <a:p>
            <a:endParaRPr lang="nb-NO" strike="noStrike" dirty="0"/>
          </a:p>
          <a:p>
            <a:r>
              <a:rPr lang="nb-NO" b="1" strike="noStrike" dirty="0"/>
              <a:t>Alle rettighetene får nye navn </a:t>
            </a:r>
            <a:endParaRPr lang="nb-NO" strike="noStrike"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b-NO" strike="noStrike" dirty="0"/>
              <a:t>Personlig assistanse, fysisk tilrettelegging og tekniske hjelpemidler står ikke direkte i lovteksten nå, men er en del av spesialundervisningen i § 5-1 og </a:t>
            </a:r>
            <a:r>
              <a:rPr lang="nb-NO" sz="1200" strike="noStrike" dirty="0"/>
              <a:t>inngår som et tiltak i vedtak om spesialundervisning </a:t>
            </a:r>
          </a:p>
          <a:p>
            <a:pPr marL="171450" indent="-171450">
              <a:buFontTx/>
              <a:buChar char="-"/>
            </a:pPr>
            <a:endParaRPr lang="nb-NO" strike="noStrike" dirty="0"/>
          </a:p>
          <a:p>
            <a:pPr marL="171450" indent="-171450">
              <a:buFontTx/>
              <a:buChar char="-"/>
            </a:pPr>
            <a:r>
              <a:rPr lang="nb-NO" strike="noStrike" dirty="0"/>
              <a:t>Spesialundervisning blir til individuelt tilrettelagt opplæring </a:t>
            </a:r>
          </a:p>
          <a:p>
            <a:pPr marL="628650" lvl="1" indent="-171450">
              <a:buFontTx/>
              <a:buChar char="-"/>
            </a:pPr>
            <a:r>
              <a:rPr lang="nb-NO" strike="noStrike" dirty="0"/>
              <a:t>mener at begrepet «spesialundervisning» </a:t>
            </a:r>
            <a:r>
              <a:rPr lang="nn-NO" strike="noStrike" dirty="0"/>
              <a:t>kan </a:t>
            </a:r>
            <a:r>
              <a:rPr lang="nb-NO" strike="noStrike" noProof="0" dirty="0"/>
              <a:t>oppleves stigmatiserende </a:t>
            </a:r>
            <a:r>
              <a:rPr lang="nn-NO" strike="noStrike" dirty="0"/>
              <a:t>og bidra til ekskludering. </a:t>
            </a:r>
          </a:p>
          <a:p>
            <a:pPr marL="628650" lvl="1" indent="-171450">
              <a:buFontTx/>
              <a:buChar char="-"/>
            </a:pPr>
            <a:r>
              <a:rPr lang="nb-NO" strike="noStrike" dirty="0"/>
              <a:t>ligger også nærmere begrepene i likestillings- og diskrimineringsloven, som kan overlappe noe</a:t>
            </a:r>
          </a:p>
          <a:p>
            <a:pPr marL="0" lvl="0" indent="0">
              <a:buFontTx/>
              <a:buNone/>
            </a:pPr>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6DC9-3588-4A42-B2B3-38D16E57671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6976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A65B9EA-998D-6BAF-6CA2-EE38EF03F15E}"/>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7B5A643A-1917-37B7-200B-E199C6F4F1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F5BD2A6-5E17-3419-2829-F1D8755C6B36}"/>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5" name="Plassholder for bunntekst 4">
            <a:extLst>
              <a:ext uri="{FF2B5EF4-FFF2-40B4-BE49-F238E27FC236}">
                <a16:creationId xmlns:a16="http://schemas.microsoft.com/office/drawing/2014/main" id="{2ECE3510-B97C-52D3-0D71-3F332407635B}"/>
              </a:ext>
            </a:extLst>
          </p:cNvPr>
          <p:cNvSpPr>
            <a:spLocks noGrp="1"/>
          </p:cNvSpPr>
          <p:nvPr>
            <p:ph type="ftr" sz="quarter" idx="11"/>
          </p:nvPr>
        </p:nvSpPr>
        <p:spPr/>
        <p:txBody>
          <a:bodyPr/>
          <a:lstStyle/>
          <a:p>
            <a:endParaRPr lang="en-US"/>
          </a:p>
        </p:txBody>
      </p:sp>
      <p:sp>
        <p:nvSpPr>
          <p:cNvPr id="6" name="Plassholder for lysbildenummer 5">
            <a:extLst>
              <a:ext uri="{FF2B5EF4-FFF2-40B4-BE49-F238E27FC236}">
                <a16:creationId xmlns:a16="http://schemas.microsoft.com/office/drawing/2014/main" id="{2F8241A9-B730-D192-6020-24A7B67BAF04}"/>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1073207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7E3D0AF-66AE-B326-83FE-647D8408FD4D}"/>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4036163B-DB62-72B7-851B-7CFCEB0E0B82}"/>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1EE32D5-EB25-C89F-4AF4-08CF617A93ED}"/>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5" name="Plassholder for bunntekst 4">
            <a:extLst>
              <a:ext uri="{FF2B5EF4-FFF2-40B4-BE49-F238E27FC236}">
                <a16:creationId xmlns:a16="http://schemas.microsoft.com/office/drawing/2014/main" id="{A3D7889F-44BE-BBF4-04CD-FEEE92A21A4A}"/>
              </a:ext>
            </a:extLst>
          </p:cNvPr>
          <p:cNvSpPr>
            <a:spLocks noGrp="1"/>
          </p:cNvSpPr>
          <p:nvPr>
            <p:ph type="ftr" sz="quarter" idx="11"/>
          </p:nvPr>
        </p:nvSpPr>
        <p:spPr/>
        <p:txBody>
          <a:bodyPr/>
          <a:lstStyle/>
          <a:p>
            <a:endParaRPr lang="en-US"/>
          </a:p>
        </p:txBody>
      </p:sp>
      <p:sp>
        <p:nvSpPr>
          <p:cNvPr id="6" name="Plassholder for lysbildenummer 5">
            <a:extLst>
              <a:ext uri="{FF2B5EF4-FFF2-40B4-BE49-F238E27FC236}">
                <a16:creationId xmlns:a16="http://schemas.microsoft.com/office/drawing/2014/main" id="{7F70E41B-E2E1-975E-F05F-B825004E8EFD}"/>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206988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74217DE0-D2CB-CFBB-0EC3-B6658D1774AA}"/>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165ABE83-AAC9-378B-CF64-83770A5014EE}"/>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8F60047-BE00-3DA3-A96D-2E677A28CF1E}"/>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5" name="Plassholder for bunntekst 4">
            <a:extLst>
              <a:ext uri="{FF2B5EF4-FFF2-40B4-BE49-F238E27FC236}">
                <a16:creationId xmlns:a16="http://schemas.microsoft.com/office/drawing/2014/main" id="{64725B3A-842E-0130-9576-6B37DB4B2C01}"/>
              </a:ext>
            </a:extLst>
          </p:cNvPr>
          <p:cNvSpPr>
            <a:spLocks noGrp="1"/>
          </p:cNvSpPr>
          <p:nvPr>
            <p:ph type="ftr" sz="quarter" idx="11"/>
          </p:nvPr>
        </p:nvSpPr>
        <p:spPr/>
        <p:txBody>
          <a:bodyPr/>
          <a:lstStyle/>
          <a:p>
            <a:endParaRPr lang="en-US"/>
          </a:p>
        </p:txBody>
      </p:sp>
      <p:sp>
        <p:nvSpPr>
          <p:cNvPr id="6" name="Plassholder for lysbildenummer 5">
            <a:extLst>
              <a:ext uri="{FF2B5EF4-FFF2-40B4-BE49-F238E27FC236}">
                <a16:creationId xmlns:a16="http://schemas.microsoft.com/office/drawing/2014/main" id="{0BB46049-D11B-2A05-4DBA-B6079E337013}"/>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936296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ullskjerm bild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6F10FF6-F814-604F-867A-47F9A2749239}"/>
              </a:ext>
            </a:extLst>
          </p:cNvPr>
          <p:cNvSpPr>
            <a:spLocks noGrp="1"/>
          </p:cNvSpPr>
          <p:nvPr>
            <p:ph type="dt" sz="half" idx="10"/>
          </p:nvPr>
        </p:nvSpPr>
        <p:spPr/>
        <p:txBody>
          <a:bodyPr/>
          <a:lstStyle/>
          <a:p>
            <a:fld id="{C33FAB1E-9CDD-B047-95EF-1C28D50BDB6A}" type="datetimeFigureOut">
              <a:rPr lang="nb-NO" smtClean="0"/>
              <a:t>09.02.2024</a:t>
            </a:fld>
            <a:endParaRPr lang="nb-NO"/>
          </a:p>
        </p:txBody>
      </p:sp>
      <p:sp>
        <p:nvSpPr>
          <p:cNvPr id="4" name="Footer Placeholder 3">
            <a:extLst>
              <a:ext uri="{FF2B5EF4-FFF2-40B4-BE49-F238E27FC236}">
                <a16:creationId xmlns:a16="http://schemas.microsoft.com/office/drawing/2014/main" id="{E6CA1332-28B3-9543-B042-F83589069B51}"/>
              </a:ext>
            </a:extLst>
          </p:cNvPr>
          <p:cNvSpPr>
            <a:spLocks noGrp="1"/>
          </p:cNvSpPr>
          <p:nvPr>
            <p:ph type="ftr" sz="quarter" idx="11"/>
          </p:nvPr>
        </p:nvSpPr>
        <p:spPr/>
        <p:txBody>
          <a:bodyPr/>
          <a:lstStyle/>
          <a:p>
            <a:endParaRPr lang="nb-NO"/>
          </a:p>
        </p:txBody>
      </p:sp>
      <p:sp>
        <p:nvSpPr>
          <p:cNvPr id="5" name="Slide Number Placeholder 4">
            <a:extLst>
              <a:ext uri="{FF2B5EF4-FFF2-40B4-BE49-F238E27FC236}">
                <a16:creationId xmlns:a16="http://schemas.microsoft.com/office/drawing/2014/main" id="{B02CE51F-E6C1-2046-8D9D-ACF4CB92D629}"/>
              </a:ext>
            </a:extLst>
          </p:cNvPr>
          <p:cNvSpPr>
            <a:spLocks noGrp="1"/>
          </p:cNvSpPr>
          <p:nvPr>
            <p:ph type="sldNum" sz="quarter" idx="12"/>
          </p:nvPr>
        </p:nvSpPr>
        <p:spPr/>
        <p:txBody>
          <a:bodyPr/>
          <a:lstStyle/>
          <a:p>
            <a:fld id="{14EA98E1-6AE9-0C49-ACBE-BBA3DE9B3EDB}" type="slidenum">
              <a:rPr lang="nb-NO" smtClean="0"/>
              <a:t>‹#›</a:t>
            </a:fld>
            <a:endParaRPr lang="nb-NO"/>
          </a:p>
        </p:txBody>
      </p:sp>
      <p:sp>
        <p:nvSpPr>
          <p:cNvPr id="6" name="Picture Placeholder 7">
            <a:extLst>
              <a:ext uri="{FF2B5EF4-FFF2-40B4-BE49-F238E27FC236}">
                <a16:creationId xmlns:a16="http://schemas.microsoft.com/office/drawing/2014/main" id="{1AD6B5E3-EB0A-254A-BC3E-A18A8555EAC4}"/>
              </a:ext>
            </a:extLst>
          </p:cNvPr>
          <p:cNvSpPr>
            <a:spLocks noGrp="1"/>
          </p:cNvSpPr>
          <p:nvPr>
            <p:ph type="pic" sz="quarter" idx="13"/>
          </p:nvPr>
        </p:nvSpPr>
        <p:spPr>
          <a:xfrm>
            <a:off x="0" y="0"/>
            <a:ext cx="12192000" cy="6858000"/>
          </a:xfrm>
          <a:noFill/>
        </p:spPr>
        <p:txBody>
          <a:bodyPr/>
          <a:lstStyle/>
          <a:p>
            <a:r>
              <a:rPr lang="nb-NO"/>
              <a:t>Klikk på ikonet for å legge til et bilde</a:t>
            </a:r>
          </a:p>
        </p:txBody>
      </p:sp>
      <p:sp>
        <p:nvSpPr>
          <p:cNvPr id="2" name="Plassholder for tekst 1">
            <a:extLst>
              <a:ext uri="{FF2B5EF4-FFF2-40B4-BE49-F238E27FC236}">
                <a16:creationId xmlns:a16="http://schemas.microsoft.com/office/drawing/2014/main" id="{5CA0EC93-26C8-4762-8A65-5FA834FE38C5}"/>
              </a:ext>
            </a:extLst>
          </p:cNvPr>
          <p:cNvSpPr>
            <a:spLocks noGrp="1"/>
          </p:cNvSpPr>
          <p:nvPr>
            <p:ph type="body" sz="quarter" idx="14" hasCustomPrompt="1"/>
          </p:nvPr>
        </p:nvSpPr>
        <p:spPr>
          <a:xfrm>
            <a:off x="270001" y="6228000"/>
            <a:ext cx="360000" cy="360000"/>
          </a:xfrm>
          <a:prstGeom prst="rect">
            <a:avLst/>
          </a:prstGeom>
          <a:blipFill>
            <a:blip r:embed="rId2"/>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3941492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7B3EE7C-DB96-FA9C-A635-64C705C1EDA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E9BBDB2-B346-420A-BE53-C7FB2F259958}"/>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47CF546-7958-1E40-4DFC-EC413BA1EE5A}"/>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5" name="Plassholder for bunntekst 4">
            <a:extLst>
              <a:ext uri="{FF2B5EF4-FFF2-40B4-BE49-F238E27FC236}">
                <a16:creationId xmlns:a16="http://schemas.microsoft.com/office/drawing/2014/main" id="{5A9A4639-A612-E6A1-22B2-B81BE6344E2A}"/>
              </a:ext>
            </a:extLst>
          </p:cNvPr>
          <p:cNvSpPr>
            <a:spLocks noGrp="1"/>
          </p:cNvSpPr>
          <p:nvPr>
            <p:ph type="ftr" sz="quarter" idx="11"/>
          </p:nvPr>
        </p:nvSpPr>
        <p:spPr/>
        <p:txBody>
          <a:bodyPr/>
          <a:lstStyle/>
          <a:p>
            <a:endParaRPr lang="en-US"/>
          </a:p>
        </p:txBody>
      </p:sp>
      <p:sp>
        <p:nvSpPr>
          <p:cNvPr id="6" name="Plassholder for lysbildenummer 5">
            <a:extLst>
              <a:ext uri="{FF2B5EF4-FFF2-40B4-BE49-F238E27FC236}">
                <a16:creationId xmlns:a16="http://schemas.microsoft.com/office/drawing/2014/main" id="{CBC13F07-488A-EDEA-FCF7-2C95FA7EA48A}"/>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1809053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BB791BA-1A63-805D-51E5-27162FD458EA}"/>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5489EC63-883A-4591-3B95-6094B93162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EA006818-B899-1040-8C1F-7CC0463D519B}"/>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5" name="Plassholder for bunntekst 4">
            <a:extLst>
              <a:ext uri="{FF2B5EF4-FFF2-40B4-BE49-F238E27FC236}">
                <a16:creationId xmlns:a16="http://schemas.microsoft.com/office/drawing/2014/main" id="{17717DA4-BA63-09FD-EDD3-3E383799D269}"/>
              </a:ext>
            </a:extLst>
          </p:cNvPr>
          <p:cNvSpPr>
            <a:spLocks noGrp="1"/>
          </p:cNvSpPr>
          <p:nvPr>
            <p:ph type="ftr" sz="quarter" idx="11"/>
          </p:nvPr>
        </p:nvSpPr>
        <p:spPr/>
        <p:txBody>
          <a:bodyPr/>
          <a:lstStyle/>
          <a:p>
            <a:endParaRPr lang="en-US"/>
          </a:p>
        </p:txBody>
      </p:sp>
      <p:sp>
        <p:nvSpPr>
          <p:cNvPr id="6" name="Plassholder for lysbildenummer 5">
            <a:extLst>
              <a:ext uri="{FF2B5EF4-FFF2-40B4-BE49-F238E27FC236}">
                <a16:creationId xmlns:a16="http://schemas.microsoft.com/office/drawing/2014/main" id="{B44594F2-8AA3-82D8-8222-A64912EC3D65}"/>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1540169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A7F99C-232F-DECA-A82D-2FF2DDEA7E22}"/>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23DFE9E1-EF0C-DE7E-F3E2-E19A619C3A54}"/>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4E210F2A-C585-FB09-5057-66BCFDAEBF04}"/>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383D20FD-F5E0-CE2B-951B-5FBCB6DF70F9}"/>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6" name="Plassholder for bunntekst 5">
            <a:extLst>
              <a:ext uri="{FF2B5EF4-FFF2-40B4-BE49-F238E27FC236}">
                <a16:creationId xmlns:a16="http://schemas.microsoft.com/office/drawing/2014/main" id="{9D80BD17-C4F0-ACF6-123A-B1C85D84435A}"/>
              </a:ext>
            </a:extLst>
          </p:cNvPr>
          <p:cNvSpPr>
            <a:spLocks noGrp="1"/>
          </p:cNvSpPr>
          <p:nvPr>
            <p:ph type="ftr" sz="quarter" idx="11"/>
          </p:nvPr>
        </p:nvSpPr>
        <p:spPr/>
        <p:txBody>
          <a:bodyPr/>
          <a:lstStyle/>
          <a:p>
            <a:endParaRPr lang="en-US"/>
          </a:p>
        </p:txBody>
      </p:sp>
      <p:sp>
        <p:nvSpPr>
          <p:cNvPr id="7" name="Plassholder for lysbildenummer 6">
            <a:extLst>
              <a:ext uri="{FF2B5EF4-FFF2-40B4-BE49-F238E27FC236}">
                <a16:creationId xmlns:a16="http://schemas.microsoft.com/office/drawing/2014/main" id="{D6CDE26C-3775-AD19-9208-8845ECDB0E07}"/>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1801247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68A8BCD-14B2-7744-1827-E88CD2FAD6F5}"/>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5BB56CFC-8035-B2A7-B534-FB692B888C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29942CFB-E7E3-5A0C-10D8-C55B173CE1F9}"/>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61CCCF03-0496-9ECC-7CD1-F02FD1FF29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7C8292FF-9795-E17E-A2A0-DE4A2CD40D5F}"/>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E99FD6C7-E1A0-F4A5-0184-DD296F8A11D3}"/>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8" name="Plassholder for bunntekst 7">
            <a:extLst>
              <a:ext uri="{FF2B5EF4-FFF2-40B4-BE49-F238E27FC236}">
                <a16:creationId xmlns:a16="http://schemas.microsoft.com/office/drawing/2014/main" id="{B4C49DB8-292D-44AC-F981-BF89C4CC29D5}"/>
              </a:ext>
            </a:extLst>
          </p:cNvPr>
          <p:cNvSpPr>
            <a:spLocks noGrp="1"/>
          </p:cNvSpPr>
          <p:nvPr>
            <p:ph type="ftr" sz="quarter" idx="11"/>
          </p:nvPr>
        </p:nvSpPr>
        <p:spPr/>
        <p:txBody>
          <a:bodyPr/>
          <a:lstStyle/>
          <a:p>
            <a:endParaRPr lang="en-US"/>
          </a:p>
        </p:txBody>
      </p:sp>
      <p:sp>
        <p:nvSpPr>
          <p:cNvPr id="9" name="Plassholder for lysbildenummer 8">
            <a:extLst>
              <a:ext uri="{FF2B5EF4-FFF2-40B4-BE49-F238E27FC236}">
                <a16:creationId xmlns:a16="http://schemas.microsoft.com/office/drawing/2014/main" id="{C5CA796E-89FE-59E9-2028-31E3801E89AC}"/>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401835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D909B88-050A-DAC6-10D1-2CC0B50B70AD}"/>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7EC03378-CAAC-E173-B241-84A875B65F00}"/>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4" name="Plassholder for bunntekst 3">
            <a:extLst>
              <a:ext uri="{FF2B5EF4-FFF2-40B4-BE49-F238E27FC236}">
                <a16:creationId xmlns:a16="http://schemas.microsoft.com/office/drawing/2014/main" id="{E3ECB01E-DB93-39F7-2D7E-E13757045660}"/>
              </a:ext>
            </a:extLst>
          </p:cNvPr>
          <p:cNvSpPr>
            <a:spLocks noGrp="1"/>
          </p:cNvSpPr>
          <p:nvPr>
            <p:ph type="ftr" sz="quarter" idx="11"/>
          </p:nvPr>
        </p:nvSpPr>
        <p:spPr/>
        <p:txBody>
          <a:bodyPr/>
          <a:lstStyle/>
          <a:p>
            <a:endParaRPr lang="en-US"/>
          </a:p>
        </p:txBody>
      </p:sp>
      <p:sp>
        <p:nvSpPr>
          <p:cNvPr id="5" name="Plassholder for lysbildenummer 4">
            <a:extLst>
              <a:ext uri="{FF2B5EF4-FFF2-40B4-BE49-F238E27FC236}">
                <a16:creationId xmlns:a16="http://schemas.microsoft.com/office/drawing/2014/main" id="{3C7494A6-E841-FBD9-2E1C-012F54A598D5}"/>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1492057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AE1327DA-4B41-C611-B4D3-8BA3B14449AC}"/>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3" name="Plassholder for bunntekst 2">
            <a:extLst>
              <a:ext uri="{FF2B5EF4-FFF2-40B4-BE49-F238E27FC236}">
                <a16:creationId xmlns:a16="http://schemas.microsoft.com/office/drawing/2014/main" id="{30C3C496-BE60-5073-BB07-E1A7F4AC8CCE}"/>
              </a:ext>
            </a:extLst>
          </p:cNvPr>
          <p:cNvSpPr>
            <a:spLocks noGrp="1"/>
          </p:cNvSpPr>
          <p:nvPr>
            <p:ph type="ftr" sz="quarter" idx="11"/>
          </p:nvPr>
        </p:nvSpPr>
        <p:spPr/>
        <p:txBody>
          <a:bodyPr/>
          <a:lstStyle/>
          <a:p>
            <a:endParaRPr lang="en-US"/>
          </a:p>
        </p:txBody>
      </p:sp>
      <p:sp>
        <p:nvSpPr>
          <p:cNvPr id="4" name="Plassholder for lysbildenummer 3">
            <a:extLst>
              <a:ext uri="{FF2B5EF4-FFF2-40B4-BE49-F238E27FC236}">
                <a16:creationId xmlns:a16="http://schemas.microsoft.com/office/drawing/2014/main" id="{D04804CE-59B7-09D8-20B8-DC98A0519669}"/>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2778252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299279-1888-EECE-E187-EE4897546B57}"/>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138238AE-21C1-914F-73F5-6968824FE5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3B1EEB58-D1D4-E826-0B30-A3D8297F9F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CE886238-D98C-3FFE-DF0B-B9B8CCBE7AF9}"/>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6" name="Plassholder for bunntekst 5">
            <a:extLst>
              <a:ext uri="{FF2B5EF4-FFF2-40B4-BE49-F238E27FC236}">
                <a16:creationId xmlns:a16="http://schemas.microsoft.com/office/drawing/2014/main" id="{F625D481-940A-E131-D9E9-3AA2285DB2EF}"/>
              </a:ext>
            </a:extLst>
          </p:cNvPr>
          <p:cNvSpPr>
            <a:spLocks noGrp="1"/>
          </p:cNvSpPr>
          <p:nvPr>
            <p:ph type="ftr" sz="quarter" idx="11"/>
          </p:nvPr>
        </p:nvSpPr>
        <p:spPr/>
        <p:txBody>
          <a:bodyPr/>
          <a:lstStyle/>
          <a:p>
            <a:endParaRPr lang="en-US"/>
          </a:p>
        </p:txBody>
      </p:sp>
      <p:sp>
        <p:nvSpPr>
          <p:cNvPr id="7" name="Plassholder for lysbildenummer 6">
            <a:extLst>
              <a:ext uri="{FF2B5EF4-FFF2-40B4-BE49-F238E27FC236}">
                <a16:creationId xmlns:a16="http://schemas.microsoft.com/office/drawing/2014/main" id="{0E6ABC81-5F95-734F-152B-F868CFA6B7FE}"/>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462669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029E38B-76CE-1E38-E832-01CD0881A05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2E312F01-C9EC-40A4-5EEC-0485D093D8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04074DFD-3589-9E7D-D94E-5103D8E357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D2A7AFFF-57BC-F910-1DB0-48C91E9088D9}"/>
              </a:ext>
            </a:extLst>
          </p:cNvPr>
          <p:cNvSpPr>
            <a:spLocks noGrp="1"/>
          </p:cNvSpPr>
          <p:nvPr>
            <p:ph type="dt" sz="half" idx="10"/>
          </p:nvPr>
        </p:nvSpPr>
        <p:spPr/>
        <p:txBody>
          <a:bodyPr/>
          <a:lstStyle/>
          <a:p>
            <a:fld id="{8F72BA41-EC5B-4197-BCC8-0FD2E523CD7A}" type="datetimeFigureOut">
              <a:rPr lang="en-US" smtClean="0"/>
              <a:pPr/>
              <a:t>2/9/2024</a:t>
            </a:fld>
            <a:endParaRPr lang="en-US"/>
          </a:p>
        </p:txBody>
      </p:sp>
      <p:sp>
        <p:nvSpPr>
          <p:cNvPr id="6" name="Plassholder for bunntekst 5">
            <a:extLst>
              <a:ext uri="{FF2B5EF4-FFF2-40B4-BE49-F238E27FC236}">
                <a16:creationId xmlns:a16="http://schemas.microsoft.com/office/drawing/2014/main" id="{B2F2462E-F835-5B06-9F95-8C3976775391}"/>
              </a:ext>
            </a:extLst>
          </p:cNvPr>
          <p:cNvSpPr>
            <a:spLocks noGrp="1"/>
          </p:cNvSpPr>
          <p:nvPr>
            <p:ph type="ftr" sz="quarter" idx="11"/>
          </p:nvPr>
        </p:nvSpPr>
        <p:spPr/>
        <p:txBody>
          <a:bodyPr/>
          <a:lstStyle/>
          <a:p>
            <a:endParaRPr lang="en-US"/>
          </a:p>
        </p:txBody>
      </p:sp>
      <p:sp>
        <p:nvSpPr>
          <p:cNvPr id="7" name="Plassholder for lysbildenummer 6">
            <a:extLst>
              <a:ext uri="{FF2B5EF4-FFF2-40B4-BE49-F238E27FC236}">
                <a16:creationId xmlns:a16="http://schemas.microsoft.com/office/drawing/2014/main" id="{E1289342-7B71-8341-62C9-11F3370EB422}"/>
              </a:ext>
            </a:extLst>
          </p:cNvPr>
          <p:cNvSpPr>
            <a:spLocks noGrp="1"/>
          </p:cNvSpPr>
          <p:nvPr>
            <p:ph type="sldNum" sz="quarter" idx="12"/>
          </p:nvPr>
        </p:nvSpPr>
        <p:spPr/>
        <p:txBody>
          <a:bodyPr/>
          <a:lstStyle/>
          <a:p>
            <a:fld id="{BE15108C-154A-4A5A-9C05-91A49A422BA7}" type="slidenum">
              <a:rPr lang="en-US" smtClean="0"/>
              <a:pPr/>
              <a:t>‹#›</a:t>
            </a:fld>
            <a:endParaRPr lang="en-US"/>
          </a:p>
        </p:txBody>
      </p:sp>
    </p:spTree>
    <p:extLst>
      <p:ext uri="{BB962C8B-B14F-4D97-AF65-F5344CB8AC3E}">
        <p14:creationId xmlns:p14="http://schemas.microsoft.com/office/powerpoint/2010/main" val="4010785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8A941E0B-E39D-F2B6-5B77-7E7FBC0A5E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2FD4496C-A8F3-7BEA-9F06-15DE63DA28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CF4177B-28CB-00FA-BF4F-5DFC964270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2BA41-EC5B-4197-BCC8-0FD2E523CD7A}" type="datetimeFigureOut">
              <a:rPr lang="en-US" smtClean="0"/>
              <a:pPr/>
              <a:t>2/9/2024</a:t>
            </a:fld>
            <a:endParaRPr lang="en-US"/>
          </a:p>
        </p:txBody>
      </p:sp>
      <p:sp>
        <p:nvSpPr>
          <p:cNvPr id="5" name="Plassholder for bunntekst 4">
            <a:extLst>
              <a:ext uri="{FF2B5EF4-FFF2-40B4-BE49-F238E27FC236}">
                <a16:creationId xmlns:a16="http://schemas.microsoft.com/office/drawing/2014/main" id="{C46EF988-0C97-A8F6-727A-E3B2E860B2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ssholder for lysbildenummer 5">
            <a:extLst>
              <a:ext uri="{FF2B5EF4-FFF2-40B4-BE49-F238E27FC236}">
                <a16:creationId xmlns:a16="http://schemas.microsoft.com/office/drawing/2014/main" id="{EED88A71-ED7B-6627-8BCE-D22B412D39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5108C-154A-4A5A-9C05-91A49A422BA7}" type="slidenum">
              <a:rPr lang="en-US" smtClean="0"/>
              <a:pPr/>
              <a:t>‹#›</a:t>
            </a:fld>
            <a:endParaRPr lang="en-US"/>
          </a:p>
        </p:txBody>
      </p:sp>
    </p:spTree>
    <p:extLst>
      <p:ext uri="{BB962C8B-B14F-4D97-AF65-F5344CB8AC3E}">
        <p14:creationId xmlns:p14="http://schemas.microsoft.com/office/powerpoint/2010/main" val="104293006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lovdata.no/pro/#reference/lov/2023-06-09-30/%C2%A711-4"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lovdata.no/pro/#reference/lov/2023-06-09-30/%C2%A711-5"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lovdata.no/pro/#reference/lov/2023-06-09-30/%C2%A717-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lovdata.no/pro/#reference/lov/2023-06-09-30/%C2%A717-4"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lovdata.no/pro/#reference/lov/2023-06-09-30/%C2%A711-6"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C2E99E9F-1F19-7411-676F-4054CECADF89}"/>
              </a:ext>
            </a:extLst>
          </p:cNvPr>
          <p:cNvSpPr/>
          <p:nvPr/>
        </p:nvSpPr>
        <p:spPr>
          <a:xfrm>
            <a:off x="1069101" y="1122415"/>
            <a:ext cx="10053797" cy="4263081"/>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FE3E3F88-E464-B8B6-C14E-9A85E350C576}"/>
              </a:ext>
            </a:extLst>
          </p:cNvPr>
          <p:cNvSpPr>
            <a:spLocks noGrp="1"/>
          </p:cNvSpPr>
          <p:nvPr>
            <p:ph type="ctrTitle"/>
          </p:nvPr>
        </p:nvSpPr>
        <p:spPr>
          <a:xfrm>
            <a:off x="1285345" y="1417698"/>
            <a:ext cx="9621310" cy="1836258"/>
          </a:xfrm>
        </p:spPr>
        <p:txBody>
          <a:bodyPr>
            <a:normAutofit/>
          </a:bodyPr>
          <a:lstStyle/>
          <a:p>
            <a:pPr>
              <a:lnSpc>
                <a:spcPct val="90000"/>
              </a:lnSpc>
            </a:pPr>
            <a:r>
              <a:rPr lang="nb-NO" sz="3200" b="1" dirty="0">
                <a:effectLst>
                  <a:outerShdw blurRad="38100" dist="38100" dir="2700000" algn="tl">
                    <a:srgbClr val="000000">
                      <a:alpha val="43137"/>
                    </a:srgbClr>
                  </a:outerShdw>
                </a:effectLst>
                <a:latin typeface="Roboto" panose="02000000000000000000" pitchFamily="2" charset="0"/>
                <a:ea typeface="Roboto" panose="02000000000000000000" pitchFamily="2" charset="0"/>
              </a:rPr>
              <a:t>Kapittel 11 </a:t>
            </a:r>
            <a:br>
              <a:rPr lang="nb-NO" sz="3200" b="1" dirty="0">
                <a:effectLst>
                  <a:outerShdw blurRad="38100" dist="38100" dir="2700000" algn="tl">
                    <a:srgbClr val="000000">
                      <a:alpha val="43137"/>
                    </a:srgbClr>
                  </a:outerShdw>
                </a:effectLst>
                <a:latin typeface="Roboto" panose="02000000000000000000" pitchFamily="2" charset="0"/>
                <a:ea typeface="Roboto" panose="02000000000000000000" pitchFamily="2" charset="0"/>
              </a:rPr>
            </a:br>
            <a:r>
              <a:rPr lang="nb-NO" sz="3200" b="1" dirty="0">
                <a:effectLst>
                  <a:outerShdw blurRad="38100" dist="38100" dir="2700000" algn="tl">
                    <a:srgbClr val="000000">
                      <a:alpha val="43137"/>
                    </a:srgbClr>
                  </a:outerShdw>
                </a:effectLst>
                <a:latin typeface="Roboto" panose="02000000000000000000" pitchFamily="2" charset="0"/>
                <a:ea typeface="Roboto" panose="02000000000000000000" pitchFamily="2" charset="0"/>
              </a:rPr>
              <a:t>Om tilpasset opplæring og individuell tilrettelegging </a:t>
            </a:r>
          </a:p>
        </p:txBody>
      </p:sp>
      <p:sp>
        <p:nvSpPr>
          <p:cNvPr id="4" name="TekstSylinder 3">
            <a:extLst>
              <a:ext uri="{FF2B5EF4-FFF2-40B4-BE49-F238E27FC236}">
                <a16:creationId xmlns:a16="http://schemas.microsoft.com/office/drawing/2014/main" id="{9D40A462-52C3-3835-F0C2-619EDEE402F3}"/>
              </a:ext>
            </a:extLst>
          </p:cNvPr>
          <p:cNvSpPr txBox="1"/>
          <p:nvPr/>
        </p:nvSpPr>
        <p:spPr>
          <a:xfrm>
            <a:off x="4175632" y="3549239"/>
            <a:ext cx="3840729" cy="400110"/>
          </a:xfrm>
          <a:prstGeom prst="rect">
            <a:avLst/>
          </a:prstGeom>
          <a:noFill/>
        </p:spPr>
        <p:txBody>
          <a:bodyPr wrap="square" rtlCol="0">
            <a:spAutoFit/>
          </a:bodyPr>
          <a:lstStyle/>
          <a:p>
            <a:pPr algn="ctr">
              <a:spcAft>
                <a:spcPts val="600"/>
              </a:spcAft>
            </a:pPr>
            <a:r>
              <a:rPr lang="nb-NO" sz="2000">
                <a:latin typeface="Roboto" panose="02000000000000000000" pitchFamily="2" charset="0"/>
                <a:ea typeface="Roboto" panose="02000000000000000000" pitchFamily="2" charset="0"/>
              </a:rPr>
              <a:t>Hva gjelder etter ny lov?</a:t>
            </a:r>
          </a:p>
        </p:txBody>
      </p:sp>
    </p:spTree>
    <p:extLst>
      <p:ext uri="{BB962C8B-B14F-4D97-AF65-F5344CB8AC3E}">
        <p14:creationId xmlns:p14="http://schemas.microsoft.com/office/powerpoint/2010/main" val="476175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4">
            <a:extLst>
              <a:ext uri="{FF2B5EF4-FFF2-40B4-BE49-F238E27FC236}">
                <a16:creationId xmlns:a16="http://schemas.microsoft.com/office/drawing/2014/main" id="{1E240613-7A6D-060E-6C20-7D7683E74448}"/>
              </a:ext>
            </a:extLst>
          </p:cNvPr>
          <p:cNvSpPr txBox="1">
            <a:spLocks/>
          </p:cNvSpPr>
          <p:nvPr/>
        </p:nvSpPr>
        <p:spPr>
          <a:xfrm>
            <a:off x="630001" y="1946217"/>
            <a:ext cx="5389799" cy="427927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nb-NO"/>
          </a:p>
          <a:p>
            <a:endParaRPr lang="nb-NO"/>
          </a:p>
          <a:p>
            <a:endParaRPr lang="nb-NO"/>
          </a:p>
          <a:p>
            <a:endParaRPr lang="nb-NO"/>
          </a:p>
        </p:txBody>
      </p:sp>
      <p:sp>
        <p:nvSpPr>
          <p:cNvPr id="4" name="Tittel 3">
            <a:extLst>
              <a:ext uri="{FF2B5EF4-FFF2-40B4-BE49-F238E27FC236}">
                <a16:creationId xmlns:a16="http://schemas.microsoft.com/office/drawing/2014/main" id="{B54A8D1E-E1FB-430C-D039-7CE0AF658339}"/>
              </a:ext>
            </a:extLst>
          </p:cNvPr>
          <p:cNvSpPr txBox="1">
            <a:spLocks/>
          </p:cNvSpPr>
          <p:nvPr/>
        </p:nvSpPr>
        <p:spPr>
          <a:xfrm>
            <a:off x="630002" y="588762"/>
            <a:ext cx="10931995" cy="1046218"/>
          </a:xfrm>
          <a:prstGeom prst="rect">
            <a:avLst/>
          </a:prstGeom>
        </p:spPr>
        <p:txBody>
          <a:bodyPr lIns="91440" tIns="45720" rIns="91440" bIns="4572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2700">
                <a:latin typeface="Roboto"/>
                <a:ea typeface="Roboto"/>
                <a:cs typeface="Roboto"/>
              </a:rPr>
              <a:t>Retten til spesialundervisning blir tre ulike rettigheter</a:t>
            </a:r>
          </a:p>
        </p:txBody>
      </p:sp>
      <p:sp>
        <p:nvSpPr>
          <p:cNvPr id="5" name="TekstSylinder 4">
            <a:extLst>
              <a:ext uri="{FF2B5EF4-FFF2-40B4-BE49-F238E27FC236}">
                <a16:creationId xmlns:a16="http://schemas.microsoft.com/office/drawing/2014/main" id="{52E5CEA1-35CC-A4E1-E039-6EFB773958F4}"/>
              </a:ext>
            </a:extLst>
          </p:cNvPr>
          <p:cNvSpPr txBox="1"/>
          <p:nvPr/>
        </p:nvSpPr>
        <p:spPr>
          <a:xfrm>
            <a:off x="6688667" y="1422400"/>
            <a:ext cx="4873328" cy="1200329"/>
          </a:xfrm>
          <a:prstGeom prst="rect">
            <a:avLst/>
          </a:prstGeom>
          <a:solidFill>
            <a:srgbClr val="B9E1CC"/>
          </a:solidFill>
        </p:spPr>
        <p:txBody>
          <a:bodyPr wrap="square" rtlCol="0">
            <a:spAutoFit/>
          </a:bodyPr>
          <a:lstStyle/>
          <a:p>
            <a:pPr algn="l"/>
            <a:r>
              <a:rPr lang="nb-NO" b="1">
                <a:solidFill>
                  <a:srgbClr val="333333"/>
                </a:solidFill>
                <a:effectLst/>
                <a:latin typeface="Roboto" panose="02000000000000000000" pitchFamily="2" charset="0"/>
                <a:ea typeface="Roboto" panose="02000000000000000000" pitchFamily="2" charset="0"/>
              </a:rPr>
              <a:t>§ 11-4 </a:t>
            </a:r>
            <a:r>
              <a:rPr lang="nb-NO" b="1" err="1">
                <a:solidFill>
                  <a:srgbClr val="333333"/>
                </a:solidFill>
                <a:effectLst/>
                <a:latin typeface="Roboto" panose="02000000000000000000" pitchFamily="2" charset="0"/>
                <a:ea typeface="Roboto" panose="02000000000000000000" pitchFamily="2" charset="0"/>
              </a:rPr>
              <a:t>Personleg</a:t>
            </a:r>
            <a:r>
              <a:rPr lang="nb-NO" b="1">
                <a:solidFill>
                  <a:srgbClr val="333333"/>
                </a:solidFill>
                <a:effectLst/>
                <a:latin typeface="Roboto" panose="02000000000000000000" pitchFamily="2" charset="0"/>
                <a:ea typeface="Roboto" panose="02000000000000000000" pitchFamily="2" charset="0"/>
              </a:rPr>
              <a:t> assistanse</a:t>
            </a:r>
          </a:p>
          <a:p>
            <a:pPr algn="l"/>
            <a:r>
              <a:rPr lang="nb-NO" b="0" err="1">
                <a:solidFill>
                  <a:srgbClr val="333333"/>
                </a:solidFill>
                <a:effectLst/>
                <a:latin typeface="Roboto" panose="02000000000000000000" pitchFamily="2" charset="0"/>
                <a:ea typeface="Roboto" panose="02000000000000000000" pitchFamily="2" charset="0"/>
              </a:rPr>
              <a:t>Elevar</a:t>
            </a:r>
            <a:r>
              <a:rPr lang="nb-NO" b="0">
                <a:solidFill>
                  <a:srgbClr val="333333"/>
                </a:solidFill>
                <a:effectLst/>
                <a:latin typeface="Roboto" panose="02000000000000000000" pitchFamily="2" charset="0"/>
                <a:ea typeface="Roboto" panose="02000000000000000000" pitchFamily="2" charset="0"/>
              </a:rPr>
              <a:t> har rett til den </a:t>
            </a:r>
            <a:r>
              <a:rPr lang="nb-NO" b="0" err="1">
                <a:solidFill>
                  <a:srgbClr val="333333"/>
                </a:solidFill>
                <a:effectLst/>
                <a:latin typeface="Roboto" panose="02000000000000000000" pitchFamily="2" charset="0"/>
                <a:ea typeface="Roboto" panose="02000000000000000000" pitchFamily="2" charset="0"/>
              </a:rPr>
              <a:t>personlege</a:t>
            </a:r>
            <a:r>
              <a:rPr lang="nb-NO" b="0">
                <a:solidFill>
                  <a:srgbClr val="333333"/>
                </a:solidFill>
                <a:effectLst/>
                <a:latin typeface="Roboto" panose="02000000000000000000" pitchFamily="2" charset="0"/>
                <a:ea typeface="Roboto" panose="02000000000000000000" pitchFamily="2" charset="0"/>
              </a:rPr>
              <a:t> assistansen </a:t>
            </a:r>
            <a:r>
              <a:rPr lang="nb-NO" b="0" err="1">
                <a:solidFill>
                  <a:srgbClr val="333333"/>
                </a:solidFill>
                <a:effectLst/>
                <a:latin typeface="Roboto" panose="02000000000000000000" pitchFamily="2" charset="0"/>
                <a:ea typeface="Roboto" panose="02000000000000000000" pitchFamily="2" charset="0"/>
              </a:rPr>
              <a:t>dei</a:t>
            </a:r>
            <a:r>
              <a:rPr lang="nb-NO" b="0">
                <a:solidFill>
                  <a:srgbClr val="333333"/>
                </a:solidFill>
                <a:effectLst/>
                <a:latin typeface="Roboto" panose="02000000000000000000" pitchFamily="2" charset="0"/>
                <a:ea typeface="Roboto" panose="02000000000000000000" pitchFamily="2" charset="0"/>
              </a:rPr>
              <a:t> treng for å kunne delta i opplæringa og få </a:t>
            </a:r>
            <a:r>
              <a:rPr lang="nb-NO" b="0" err="1">
                <a:solidFill>
                  <a:srgbClr val="333333"/>
                </a:solidFill>
                <a:effectLst/>
                <a:latin typeface="Roboto" panose="02000000000000000000" pitchFamily="2" charset="0"/>
                <a:ea typeface="Roboto" panose="02000000000000000000" pitchFamily="2" charset="0"/>
              </a:rPr>
              <a:t>tilfredsillande</a:t>
            </a:r>
            <a:r>
              <a:rPr lang="nb-NO" b="0">
                <a:solidFill>
                  <a:srgbClr val="333333"/>
                </a:solidFill>
                <a:effectLst/>
                <a:latin typeface="Roboto" panose="02000000000000000000" pitchFamily="2" charset="0"/>
                <a:ea typeface="Roboto" panose="02000000000000000000" pitchFamily="2" charset="0"/>
              </a:rPr>
              <a:t> utbytte av ho</a:t>
            </a:r>
          </a:p>
        </p:txBody>
      </p:sp>
      <p:sp>
        <p:nvSpPr>
          <p:cNvPr id="6" name="TekstSylinder 5">
            <a:extLst>
              <a:ext uri="{FF2B5EF4-FFF2-40B4-BE49-F238E27FC236}">
                <a16:creationId xmlns:a16="http://schemas.microsoft.com/office/drawing/2014/main" id="{F41AEA42-E961-5070-3BDD-B4BE735CECC2}"/>
              </a:ext>
            </a:extLst>
          </p:cNvPr>
          <p:cNvSpPr txBox="1"/>
          <p:nvPr/>
        </p:nvSpPr>
        <p:spPr>
          <a:xfrm>
            <a:off x="6688667" y="2302933"/>
            <a:ext cx="4873328" cy="3416320"/>
          </a:xfrm>
          <a:prstGeom prst="rect">
            <a:avLst/>
          </a:prstGeom>
          <a:solidFill>
            <a:srgbClr val="B9E1CC"/>
          </a:solidFill>
        </p:spPr>
        <p:txBody>
          <a:bodyPr wrap="square" rtlCol="0">
            <a:spAutoFit/>
          </a:bodyPr>
          <a:lstStyle/>
          <a:p>
            <a:pPr algn="l"/>
            <a:r>
              <a:rPr lang="nb-NO" b="1">
                <a:solidFill>
                  <a:srgbClr val="333333"/>
                </a:solidFill>
                <a:effectLst/>
                <a:latin typeface="Roboto" panose="02000000000000000000" pitchFamily="2" charset="0"/>
                <a:ea typeface="Roboto" panose="02000000000000000000" pitchFamily="2" charset="0"/>
              </a:rPr>
              <a:t>§ 11-5.Fysisk tilrettelegging og tekniske hjelpemiddel</a:t>
            </a:r>
          </a:p>
          <a:p>
            <a:pPr algn="l"/>
            <a:r>
              <a:rPr lang="nb-NO" b="0" err="1">
                <a:solidFill>
                  <a:srgbClr val="333333"/>
                </a:solidFill>
                <a:effectLst/>
                <a:latin typeface="Roboto" panose="02000000000000000000" pitchFamily="2" charset="0"/>
                <a:ea typeface="Roboto" panose="02000000000000000000" pitchFamily="2" charset="0"/>
              </a:rPr>
              <a:t>Elevar</a:t>
            </a:r>
            <a:r>
              <a:rPr lang="nb-NO" b="0">
                <a:solidFill>
                  <a:srgbClr val="333333"/>
                </a:solidFill>
                <a:effectLst/>
                <a:latin typeface="Roboto" panose="02000000000000000000" pitchFamily="2" charset="0"/>
                <a:ea typeface="Roboto" panose="02000000000000000000" pitchFamily="2" charset="0"/>
              </a:rPr>
              <a:t> har rett til </a:t>
            </a:r>
            <a:r>
              <a:rPr lang="nb-NO" b="0" err="1">
                <a:solidFill>
                  <a:srgbClr val="333333"/>
                </a:solidFill>
                <a:effectLst/>
                <a:latin typeface="Roboto" panose="02000000000000000000" pitchFamily="2" charset="0"/>
                <a:ea typeface="Roboto" panose="02000000000000000000" pitchFamily="2" charset="0"/>
              </a:rPr>
              <a:t>dei</a:t>
            </a:r>
            <a:r>
              <a:rPr lang="nb-NO" b="0">
                <a:solidFill>
                  <a:srgbClr val="333333"/>
                </a:solidFill>
                <a:effectLst/>
                <a:latin typeface="Roboto" panose="02000000000000000000" pitchFamily="2" charset="0"/>
                <a:ea typeface="Roboto" panose="02000000000000000000" pitchFamily="2" charset="0"/>
              </a:rPr>
              <a:t> tekniske hjelpemidla og den fysiske tilrettelegginga </a:t>
            </a:r>
            <a:r>
              <a:rPr lang="nb-NO" b="0" err="1">
                <a:solidFill>
                  <a:srgbClr val="333333"/>
                </a:solidFill>
                <a:effectLst/>
                <a:latin typeface="Roboto" panose="02000000000000000000" pitchFamily="2" charset="0"/>
                <a:ea typeface="Roboto" panose="02000000000000000000" pitchFamily="2" charset="0"/>
              </a:rPr>
              <a:t>dei</a:t>
            </a:r>
            <a:r>
              <a:rPr lang="nb-NO" b="0">
                <a:solidFill>
                  <a:srgbClr val="333333"/>
                </a:solidFill>
                <a:effectLst/>
                <a:latin typeface="Roboto" panose="02000000000000000000" pitchFamily="2" charset="0"/>
                <a:ea typeface="Roboto" panose="02000000000000000000" pitchFamily="2" charset="0"/>
              </a:rPr>
              <a:t> treng for å kunne delta i opplæringa og få </a:t>
            </a:r>
            <a:r>
              <a:rPr lang="nb-NO" b="0" err="1">
                <a:solidFill>
                  <a:srgbClr val="333333"/>
                </a:solidFill>
                <a:effectLst/>
                <a:latin typeface="Roboto" panose="02000000000000000000" pitchFamily="2" charset="0"/>
                <a:ea typeface="Roboto" panose="02000000000000000000" pitchFamily="2" charset="0"/>
              </a:rPr>
              <a:t>tilfredsstillande</a:t>
            </a:r>
            <a:r>
              <a:rPr lang="nb-NO" b="0">
                <a:solidFill>
                  <a:srgbClr val="333333"/>
                </a:solidFill>
                <a:effectLst/>
                <a:latin typeface="Roboto" panose="02000000000000000000" pitchFamily="2" charset="0"/>
                <a:ea typeface="Roboto" panose="02000000000000000000" pitchFamily="2" charset="0"/>
              </a:rPr>
              <a:t> utbytte av ho. </a:t>
            </a:r>
            <a:r>
              <a:rPr lang="nb-NO" b="0" err="1">
                <a:solidFill>
                  <a:srgbClr val="333333"/>
                </a:solidFill>
                <a:effectLst/>
                <a:latin typeface="Roboto" panose="02000000000000000000" pitchFamily="2" charset="0"/>
                <a:ea typeface="Roboto" panose="02000000000000000000" pitchFamily="2" charset="0"/>
              </a:rPr>
              <a:t>Elevane</a:t>
            </a:r>
            <a:r>
              <a:rPr lang="nb-NO" b="0">
                <a:solidFill>
                  <a:srgbClr val="333333"/>
                </a:solidFill>
                <a:effectLst/>
                <a:latin typeface="Roboto" panose="02000000000000000000" pitchFamily="2" charset="0"/>
                <a:ea typeface="Roboto" panose="02000000000000000000" pitchFamily="2" charset="0"/>
              </a:rPr>
              <a:t> har også rett til nødvendig opplæring i bruk av slikt utstyr.</a:t>
            </a:r>
          </a:p>
          <a:p>
            <a:pPr algn="l"/>
            <a:r>
              <a:rPr lang="nb-NO" b="0" err="1">
                <a:solidFill>
                  <a:srgbClr val="333333"/>
                </a:solidFill>
                <a:effectLst/>
                <a:latin typeface="Roboto" panose="02000000000000000000" pitchFamily="2" charset="0"/>
                <a:ea typeface="Roboto" panose="02000000000000000000" pitchFamily="2" charset="0"/>
              </a:rPr>
              <a:t>Elevar</a:t>
            </a:r>
            <a:r>
              <a:rPr lang="nb-NO" b="0">
                <a:solidFill>
                  <a:srgbClr val="333333"/>
                </a:solidFill>
                <a:effectLst/>
                <a:latin typeface="Roboto" panose="02000000000000000000" pitchFamily="2" charset="0"/>
                <a:ea typeface="Roboto" panose="02000000000000000000" pitchFamily="2" charset="0"/>
              </a:rPr>
              <a:t> som er blinde eller sterkt svaksynte, har rett til nødvendig opplæring i mobilitet slik at </a:t>
            </a:r>
            <a:r>
              <a:rPr lang="nb-NO" b="0" err="1">
                <a:solidFill>
                  <a:srgbClr val="333333"/>
                </a:solidFill>
                <a:effectLst/>
                <a:latin typeface="Roboto" panose="02000000000000000000" pitchFamily="2" charset="0"/>
                <a:ea typeface="Roboto" panose="02000000000000000000" pitchFamily="2" charset="0"/>
              </a:rPr>
              <a:t>dei</a:t>
            </a:r>
            <a:r>
              <a:rPr lang="nb-NO" b="0">
                <a:solidFill>
                  <a:srgbClr val="333333"/>
                </a:solidFill>
                <a:effectLst/>
                <a:latin typeface="Roboto" panose="02000000000000000000" pitchFamily="2" charset="0"/>
                <a:ea typeface="Roboto" panose="02000000000000000000" pitchFamily="2" charset="0"/>
              </a:rPr>
              <a:t> kan komme seg til og </a:t>
            </a:r>
            <a:r>
              <a:rPr lang="nb-NO" b="0" err="1">
                <a:solidFill>
                  <a:srgbClr val="333333"/>
                </a:solidFill>
                <a:effectLst/>
                <a:latin typeface="Roboto" panose="02000000000000000000" pitchFamily="2" charset="0"/>
                <a:ea typeface="Roboto" panose="02000000000000000000" pitchFamily="2" charset="0"/>
              </a:rPr>
              <a:t>frå</a:t>
            </a:r>
            <a:r>
              <a:rPr lang="nb-NO" b="0">
                <a:solidFill>
                  <a:srgbClr val="333333"/>
                </a:solidFill>
                <a:effectLst/>
                <a:latin typeface="Roboto" panose="02000000000000000000" pitchFamily="2" charset="0"/>
                <a:ea typeface="Roboto" panose="02000000000000000000" pitchFamily="2" charset="0"/>
              </a:rPr>
              <a:t> skolen og ta seg fram på skolen og i heimemiljøet</a:t>
            </a:r>
          </a:p>
        </p:txBody>
      </p:sp>
      <p:sp>
        <p:nvSpPr>
          <p:cNvPr id="7" name="TekstSylinder 6">
            <a:extLst>
              <a:ext uri="{FF2B5EF4-FFF2-40B4-BE49-F238E27FC236}">
                <a16:creationId xmlns:a16="http://schemas.microsoft.com/office/drawing/2014/main" id="{330DCD9F-9BF4-8BA2-D44C-E39F76AB6170}"/>
              </a:ext>
            </a:extLst>
          </p:cNvPr>
          <p:cNvSpPr txBox="1"/>
          <p:nvPr/>
        </p:nvSpPr>
        <p:spPr>
          <a:xfrm>
            <a:off x="6688667" y="3302000"/>
            <a:ext cx="4873328" cy="3416320"/>
          </a:xfrm>
          <a:prstGeom prst="rect">
            <a:avLst/>
          </a:prstGeom>
          <a:solidFill>
            <a:srgbClr val="B9E1CC"/>
          </a:solidFill>
        </p:spPr>
        <p:txBody>
          <a:bodyPr wrap="square" rtlCol="0">
            <a:spAutoFit/>
          </a:bodyPr>
          <a:lstStyle/>
          <a:p>
            <a:pPr algn="l"/>
            <a:r>
              <a:rPr lang="nn-NO" b="1">
                <a:solidFill>
                  <a:srgbClr val="333333"/>
                </a:solidFill>
                <a:effectLst/>
                <a:latin typeface="Roboto" panose="02000000000000000000" pitchFamily="2" charset="0"/>
                <a:ea typeface="Roboto" panose="02000000000000000000" pitchFamily="2" charset="0"/>
              </a:rPr>
              <a:t>§ 11-6 Individuelt tilrettelagd opplæring</a:t>
            </a:r>
          </a:p>
          <a:p>
            <a:pPr algn="l"/>
            <a:r>
              <a:rPr lang="nn-NO" b="0">
                <a:solidFill>
                  <a:srgbClr val="333333"/>
                </a:solidFill>
                <a:effectLst/>
                <a:latin typeface="Roboto" panose="02000000000000000000" pitchFamily="2" charset="0"/>
                <a:ea typeface="Roboto" panose="02000000000000000000" pitchFamily="2" charset="0"/>
              </a:rPr>
              <a:t>Elevar har rett til individuelt tilrettelagd opplæring dersom dei treng det for å få tilfredsstillande utbytte av opplæringa.</a:t>
            </a:r>
          </a:p>
          <a:p>
            <a:pPr algn="l"/>
            <a:r>
              <a:rPr lang="nn-NO" b="0">
                <a:solidFill>
                  <a:srgbClr val="333333"/>
                </a:solidFill>
                <a:effectLst/>
                <a:latin typeface="Roboto" panose="02000000000000000000" pitchFamily="2" charset="0"/>
                <a:ea typeface="Roboto" panose="02000000000000000000" pitchFamily="2" charset="0"/>
              </a:rPr>
              <a:t>I vurderinga av kva for opplæringstilbod som skal givast, skal det særleg leggjast vekt på utviklingsutsiktene til eleven. Opplæringstilbodet skal utformast slik at det samla kan gi eleven tilfredsstillande utbytte av opplæringa samanlikna med andre elevar og i tråd med dei opplæringsmåla som er realistiske for eleven</a:t>
            </a:r>
          </a:p>
        </p:txBody>
      </p:sp>
      <p:graphicFrame>
        <p:nvGraphicFramePr>
          <p:cNvPr id="3" name="Plassholder for innhold 1">
            <a:extLst>
              <a:ext uri="{FF2B5EF4-FFF2-40B4-BE49-F238E27FC236}">
                <a16:creationId xmlns:a16="http://schemas.microsoft.com/office/drawing/2014/main" id="{90CC969B-D567-3598-49AC-FA688794E418}"/>
              </a:ext>
            </a:extLst>
          </p:cNvPr>
          <p:cNvGraphicFramePr>
            <a:graphicFrameLocks/>
          </p:cNvGraphicFramePr>
          <p:nvPr>
            <p:extLst>
              <p:ext uri="{D42A27DB-BD31-4B8C-83A1-F6EECF244321}">
                <p14:modId xmlns:p14="http://schemas.microsoft.com/office/powerpoint/2010/main" val="1431145596"/>
              </p:ext>
            </p:extLst>
          </p:nvPr>
        </p:nvGraphicFramePr>
        <p:xfrm>
          <a:off x="295686" y="2162628"/>
          <a:ext cx="6058427" cy="32149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548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2" nodeType="clickEffect">
                                  <p:stCondLst>
                                    <p:cond delay="0"/>
                                  </p:stCondLst>
                                  <p:childTnLst>
                                    <p:set>
                                      <p:cBhvr>
                                        <p:cTn id="22" dur="1" fill="hold">
                                          <p:stCondLst>
                                            <p:cond delay="0"/>
                                          </p:stCondLst>
                                        </p:cTn>
                                        <p:tgtEl>
                                          <p:spTgt spid="5"/>
                                        </p:tgtEl>
                                        <p:attrNameLst>
                                          <p:attrName>style.visibility</p:attrName>
                                        </p:attrNameLst>
                                      </p:cBhvr>
                                      <p:to>
                                        <p:strVal val="hidden"/>
                                      </p:to>
                                    </p:set>
                                  </p:childTnLst>
                                </p:cTn>
                              </p:par>
                              <p:par>
                                <p:cTn id="23" presetID="1" presetClass="entr" presetSubtype="0" fill="hold" grpId="2"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xit" presetSubtype="0" fill="hold" grpId="2" nodeType="withEffect">
                                  <p:stCondLst>
                                    <p:cond delay="0"/>
                                  </p:stCondLst>
                                  <p:childTnLst>
                                    <p:set>
                                      <p:cBhvr>
                                        <p:cTn id="26" dur="1" fill="hold">
                                          <p:stCondLst>
                                            <p:cond delay="0"/>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3" nodeType="clickEffect">
                                  <p:stCondLst>
                                    <p:cond delay="0"/>
                                  </p:stCondLst>
                                  <p:childTnLst>
                                    <p:set>
                                      <p:cBhvr>
                                        <p:cTn id="30" dur="1" fill="hold">
                                          <p:stCondLst>
                                            <p:cond delay="0"/>
                                          </p:stCondLst>
                                        </p:cTn>
                                        <p:tgtEl>
                                          <p:spTgt spid="5"/>
                                        </p:tgtEl>
                                        <p:attrNameLst>
                                          <p:attrName>style.visibility</p:attrName>
                                        </p:attrNameLst>
                                      </p:cBhvr>
                                      <p:to>
                                        <p:strVal val="hidden"/>
                                      </p:to>
                                    </p:set>
                                  </p:childTnLst>
                                </p:cTn>
                              </p:par>
                              <p:par>
                                <p:cTn id="31" presetID="1" presetClass="exit" presetSubtype="0" fill="hold" grpId="3" nodeType="withEffect">
                                  <p:stCondLst>
                                    <p:cond delay="0"/>
                                  </p:stCondLst>
                                  <p:childTnLst>
                                    <p:set>
                                      <p:cBhvr>
                                        <p:cTn id="32" dur="1" fill="hold">
                                          <p:stCondLst>
                                            <p:cond delay="0"/>
                                          </p:stCondLst>
                                        </p:cTn>
                                        <p:tgtEl>
                                          <p:spTgt spid="6"/>
                                        </p:tgtEl>
                                        <p:attrNameLst>
                                          <p:attrName>style.visibility</p:attrName>
                                        </p:attrNameLst>
                                      </p:cBhvr>
                                      <p:to>
                                        <p:strVal val="hidden"/>
                                      </p:to>
                                    </p:set>
                                  </p:childTnLst>
                                </p:cTn>
                              </p:par>
                              <p:par>
                                <p:cTn id="33" presetID="1" presetClass="entr" presetSubtype="0" fill="hold" grpId="3"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5" grpId="3" animBg="1"/>
      <p:bldP spid="6" grpId="0" animBg="1"/>
      <p:bldP spid="6" grpId="1" animBg="1"/>
      <p:bldP spid="6" grpId="2" animBg="1"/>
      <p:bldP spid="6" grpId="3" animBg="1"/>
      <p:bldP spid="7" grpId="0" animBg="1"/>
      <p:bldP spid="7" grpId="1" animBg="1"/>
      <p:bldP spid="7" grpId="2" animBg="1"/>
      <p:bldP spid="7" grpId="3"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495805"/>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a:t>
            </a:r>
            <a:r>
              <a:rPr kumimoji="0" lang="nb-NO" sz="1400" b="1"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følger</a:t>
            </a: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med på elevene og vurderer om de har tilfredsstillende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Tilpasset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1" y="146476"/>
            <a:ext cx="2186608"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skal </a:t>
            </a:r>
            <a:r>
              <a:rPr lang="nb-NO" sz="1400" b="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fatte vedtak eller </a:t>
            </a: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hente inn en vurdering fra </a:t>
            </a:r>
            <a:r>
              <a:rPr kumimoji="0" lang="nb-NO" sz="1400" b="1" i="0" u="none" strike="noStrike" kern="1200" cap="none" spc="0" normalizeH="0" baseline="0" noProof="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a:t>
            </a:r>
            <a:endPar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endParaRP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skriver sakkyndig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186608"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skriver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459673" y="1774985"/>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skriver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459673" y="4495804"/>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9091" y="4104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88495"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645159" y="1532658"/>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344658" y="4119196"/>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 name="TekstSylinder 1">
            <a:extLst>
              <a:ext uri="{FF2B5EF4-FFF2-40B4-BE49-F238E27FC236}">
                <a16:creationId xmlns:a16="http://schemas.microsoft.com/office/drawing/2014/main" id="{BFFD563A-2F1B-A705-9F2C-80317C9D3108}"/>
              </a:ext>
            </a:extLst>
          </p:cNvPr>
          <p:cNvSpPr txBox="1"/>
          <p:nvPr/>
        </p:nvSpPr>
        <p:spPr>
          <a:xfrm>
            <a:off x="3113947" y="3557722"/>
            <a:ext cx="5762487" cy="461665"/>
          </a:xfrm>
          <a:prstGeom prst="rect">
            <a:avLst/>
          </a:prstGeom>
          <a:noFill/>
        </p:spPr>
        <p:txBody>
          <a:bodyPr wrap="square" rtlCol="0">
            <a:spAutoFit/>
          </a:bodyPr>
          <a:lstStyle/>
          <a:p>
            <a:r>
              <a:rPr lang="nb-NO" sz="2400">
                <a:latin typeface="Roboto" panose="02000000000000000000" pitchFamily="2" charset="0"/>
                <a:ea typeface="Roboto" panose="02000000000000000000" pitchFamily="2" charset="0"/>
              </a:rPr>
              <a:t>Saksgangen for individuell tilrettelegging</a:t>
            </a:r>
          </a:p>
        </p:txBody>
      </p:sp>
    </p:spTree>
    <p:extLst>
      <p:ext uri="{BB962C8B-B14F-4D97-AF65-F5344CB8AC3E}">
        <p14:creationId xmlns:p14="http://schemas.microsoft.com/office/powerpoint/2010/main" val="118495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p:cTn id="9" dur="10"/>
                                        <p:tgtEl>
                                          <p:spTgt spid="5"/>
                                        </p:tgtEl>
                                        <p:attrNameLst>
                                          <p:attrName>style.opacity</p:attrName>
                                        </p:attrNameLst>
                                      </p:cBhvr>
                                      <p:to>
                                        <p:strVal val="0.25"/>
                                      </p:to>
                                    </p:set>
                                    <p:animEffect filter="image" prLst="opacity: 0.25">
                                      <p:cBhvr rctx="IE">
                                        <p:cTn id="10" dur="10"/>
                                        <p:tgtEl>
                                          <p:spTgt spid="5"/>
                                        </p:tgtEl>
                                      </p:cBhvr>
                                    </p:animEffect>
                                  </p:childTnLst>
                                </p:cTn>
                              </p:par>
                              <p:par>
                                <p:cTn id="11" presetID="9" presetClass="emph" presetSubtype="0" grpId="0" nodeType="withEffect">
                                  <p:stCondLst>
                                    <p:cond delay="0"/>
                                  </p:stCondLst>
                                  <p:childTnLst>
                                    <p:set>
                                      <p:cBhvr>
                                        <p:cTn id="12" dur="indefinite"/>
                                        <p:tgtEl>
                                          <p:spTgt spid="8"/>
                                        </p:tgtEl>
                                        <p:attrNameLst>
                                          <p:attrName>style.opacity</p:attrName>
                                        </p:attrNameLst>
                                      </p:cBhvr>
                                      <p:to>
                                        <p:strVal val="0.25"/>
                                      </p:to>
                                    </p:set>
                                    <p:animEffect filter="image" prLst="opacity: 0.25">
                                      <p:cBhvr rctx="IE">
                                        <p:cTn id="13" dur="indefinite"/>
                                        <p:tgtEl>
                                          <p:spTgt spid="8"/>
                                        </p:tgtEl>
                                      </p:cBhvr>
                                    </p:animEffect>
                                  </p:childTnLst>
                                </p:cTn>
                              </p:par>
                              <p:par>
                                <p:cTn id="14" presetID="9" presetClass="emph" presetSubtype="0" grpId="0" nodeType="withEffect">
                                  <p:stCondLst>
                                    <p:cond delay="0"/>
                                  </p:stCondLst>
                                  <p:childTnLst>
                                    <p:set>
                                      <p:cBhvr>
                                        <p:cTn id="15" dur="indefinite"/>
                                        <p:tgtEl>
                                          <p:spTgt spid="9"/>
                                        </p:tgtEl>
                                        <p:attrNameLst>
                                          <p:attrName>style.opacity</p:attrName>
                                        </p:attrNameLst>
                                      </p:cBhvr>
                                      <p:to>
                                        <p:strVal val="0.25"/>
                                      </p:to>
                                    </p:set>
                                    <p:animEffect filter="image" prLst="opacity: 0.25">
                                      <p:cBhvr rctx="IE">
                                        <p:cTn id="16" dur="indefinite"/>
                                        <p:tgtEl>
                                          <p:spTgt spid="9"/>
                                        </p:tgtEl>
                                      </p:cBhvr>
                                    </p:animEffect>
                                  </p:childTnLst>
                                </p:cTn>
                              </p:par>
                              <p:par>
                                <p:cTn id="17" presetID="9" presetClass="emph" presetSubtype="0" grpId="0" nodeType="withEffect">
                                  <p:stCondLst>
                                    <p:cond delay="0"/>
                                  </p:stCondLst>
                                  <p:childTnLst>
                                    <p:set>
                                      <p:cBhvr>
                                        <p:cTn id="18" dur="indefinite"/>
                                        <p:tgtEl>
                                          <p:spTgt spid="10"/>
                                        </p:tgtEl>
                                        <p:attrNameLst>
                                          <p:attrName>style.opacity</p:attrName>
                                        </p:attrNameLst>
                                      </p:cBhvr>
                                      <p:to>
                                        <p:strVal val="0.25"/>
                                      </p:to>
                                    </p:set>
                                    <p:animEffect filter="image" prLst="opacity: 0.25">
                                      <p:cBhvr rctx="IE">
                                        <p:cTn id="19" dur="indefinite"/>
                                        <p:tgtEl>
                                          <p:spTgt spid="10"/>
                                        </p:tgtEl>
                                      </p:cBhvr>
                                    </p:animEffect>
                                  </p:childTnLst>
                                </p:cTn>
                              </p:par>
                              <p:par>
                                <p:cTn id="20" presetID="9" presetClass="emph" presetSubtype="0" grpId="0" nodeType="withEffect">
                                  <p:stCondLst>
                                    <p:cond delay="0"/>
                                  </p:stCondLst>
                                  <p:childTnLst>
                                    <p:set>
                                      <p:cBhvr>
                                        <p:cTn id="21" dur="indefinite"/>
                                        <p:tgtEl>
                                          <p:spTgt spid="11"/>
                                        </p:tgtEl>
                                        <p:attrNameLst>
                                          <p:attrName>style.opacity</p:attrName>
                                        </p:attrNameLst>
                                      </p:cBhvr>
                                      <p:to>
                                        <p:strVal val="0.25"/>
                                      </p:to>
                                    </p:set>
                                    <p:animEffect filter="image" prLst="opacity: 0.25">
                                      <p:cBhvr rctx="IE">
                                        <p:cTn id="22"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Rett pilkobling 14">
            <a:extLst>
              <a:ext uri="{FF2B5EF4-FFF2-40B4-BE49-F238E27FC236}">
                <a16:creationId xmlns:a16="http://schemas.microsoft.com/office/drawing/2014/main" id="{40953D65-65D1-4356-9969-2ECDB5926089}"/>
              </a:ext>
            </a:extLst>
          </p:cNvPr>
          <p:cNvCxnSpPr/>
          <p:nvPr/>
        </p:nvCxnSpPr>
        <p:spPr>
          <a:xfrm>
            <a:off x="5246117" y="3441727"/>
            <a:ext cx="405609"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 name="Rett pilkobling 16">
            <a:extLst>
              <a:ext uri="{FF2B5EF4-FFF2-40B4-BE49-F238E27FC236}">
                <a16:creationId xmlns:a16="http://schemas.microsoft.com/office/drawing/2014/main" id="{A3D226F8-B6B3-A82B-BA4A-7813A7200D7A}"/>
              </a:ext>
            </a:extLst>
          </p:cNvPr>
          <p:cNvCxnSpPr/>
          <p:nvPr/>
        </p:nvCxnSpPr>
        <p:spPr>
          <a:xfrm>
            <a:off x="5211417" y="4420486"/>
            <a:ext cx="405609"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8" name="Rektangel 17">
            <a:extLst>
              <a:ext uri="{FF2B5EF4-FFF2-40B4-BE49-F238E27FC236}">
                <a16:creationId xmlns:a16="http://schemas.microsoft.com/office/drawing/2014/main" id="{5714DA7B-A076-8E5B-14B5-18D39E319C29}"/>
              </a:ext>
            </a:extLst>
          </p:cNvPr>
          <p:cNvSpPr/>
          <p:nvPr/>
        </p:nvSpPr>
        <p:spPr>
          <a:xfrm>
            <a:off x="5806612" y="3106130"/>
            <a:ext cx="3291165" cy="745135"/>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2000">
                <a:ln w="0"/>
                <a:solidFill>
                  <a:schemeClr val="tx1"/>
                </a:solidFill>
                <a:effectLst>
                  <a:outerShdw blurRad="38100" dist="19050" dir="2700000" algn="tl" rotWithShape="0">
                    <a:schemeClr val="dk1">
                      <a:alpha val="40000"/>
                    </a:schemeClr>
                  </a:outerShdw>
                </a:effectLst>
              </a:rPr>
              <a:t>Kommunen/fylkeskommunen fatter vedtak</a:t>
            </a:r>
          </a:p>
        </p:txBody>
      </p:sp>
      <p:cxnSp>
        <p:nvCxnSpPr>
          <p:cNvPr id="29" name="Rett pilkobling 28">
            <a:extLst>
              <a:ext uri="{FF2B5EF4-FFF2-40B4-BE49-F238E27FC236}">
                <a16:creationId xmlns:a16="http://schemas.microsoft.com/office/drawing/2014/main" id="{19F3C610-D67B-D084-E6CE-3DDCD663AF96}"/>
              </a:ext>
            </a:extLst>
          </p:cNvPr>
          <p:cNvCxnSpPr/>
          <p:nvPr/>
        </p:nvCxnSpPr>
        <p:spPr>
          <a:xfrm>
            <a:off x="5211417" y="5410088"/>
            <a:ext cx="405609"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8" name="Tittel 37">
            <a:extLst>
              <a:ext uri="{FF2B5EF4-FFF2-40B4-BE49-F238E27FC236}">
                <a16:creationId xmlns:a16="http://schemas.microsoft.com/office/drawing/2014/main" id="{C6B68C35-BD56-C79F-31B9-34741A464C71}"/>
              </a:ext>
            </a:extLst>
          </p:cNvPr>
          <p:cNvSpPr>
            <a:spLocks noGrp="1"/>
          </p:cNvSpPr>
          <p:nvPr>
            <p:ph type="title"/>
          </p:nvPr>
        </p:nvSpPr>
        <p:spPr>
          <a:xfrm>
            <a:off x="776662" y="715984"/>
            <a:ext cx="4234725" cy="1182182"/>
          </a:xfrm>
        </p:spPr>
        <p:txBody>
          <a:bodyPr>
            <a:normAutofit/>
          </a:bodyPr>
          <a:lstStyle/>
          <a:p>
            <a:r>
              <a:rPr lang="nb-NO" sz="2800">
                <a:latin typeface="Roboto" panose="02000000000000000000" pitchFamily="2" charset="0"/>
                <a:ea typeface="Roboto" panose="02000000000000000000" pitchFamily="2" charset="0"/>
              </a:rPr>
              <a:t>Individuell tilrettelegging </a:t>
            </a:r>
          </a:p>
        </p:txBody>
      </p:sp>
      <p:sp>
        <p:nvSpPr>
          <p:cNvPr id="47" name="Bindepunkt 46">
            <a:extLst>
              <a:ext uri="{FF2B5EF4-FFF2-40B4-BE49-F238E27FC236}">
                <a16:creationId xmlns:a16="http://schemas.microsoft.com/office/drawing/2014/main" id="{DA864462-A373-0D97-6828-E3CE79479621}"/>
              </a:ext>
            </a:extLst>
          </p:cNvPr>
          <p:cNvSpPr/>
          <p:nvPr/>
        </p:nvSpPr>
        <p:spPr>
          <a:xfrm>
            <a:off x="9692640" y="490034"/>
            <a:ext cx="2225040"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skal </a:t>
            </a: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fatte vedtak eller </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hente inn en vurdering fra PPT</a:t>
            </a:r>
          </a:p>
        </p:txBody>
      </p:sp>
      <p:sp>
        <p:nvSpPr>
          <p:cNvPr id="48" name="Eksplosjon: 14 punkt 47">
            <a:extLst>
              <a:ext uri="{FF2B5EF4-FFF2-40B4-BE49-F238E27FC236}">
                <a16:creationId xmlns:a16="http://schemas.microsoft.com/office/drawing/2014/main" id="{81F32B9B-9DAD-5287-EA6B-8FA0766D45E0}"/>
              </a:ext>
            </a:extLst>
          </p:cNvPr>
          <p:cNvSpPr/>
          <p:nvPr/>
        </p:nvSpPr>
        <p:spPr>
          <a:xfrm>
            <a:off x="5902301" y="146921"/>
            <a:ext cx="3505859" cy="2870848"/>
          </a:xfrm>
          <a:prstGeom prst="irregularSeal2">
            <a:avLst/>
          </a:prstGeom>
          <a:solidFill>
            <a:srgbClr val="F2E8D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1400" dirty="0">
                <a:ln w="0"/>
                <a:solidFill>
                  <a:schemeClr val="tx1"/>
                </a:solidFill>
                <a:effectLst>
                  <a:outerShdw blurRad="38100" dist="19050" dir="2700000" algn="tl" rotWithShape="0">
                    <a:schemeClr val="dk1">
                      <a:alpha val="40000"/>
                    </a:schemeClr>
                  </a:outerShdw>
                </a:effectLst>
              </a:rPr>
              <a:t>Saken må være godt nok opplyst etter forvaltningsloven § 17 før det fattes vedtak </a:t>
            </a:r>
          </a:p>
        </p:txBody>
      </p:sp>
      <p:sp>
        <p:nvSpPr>
          <p:cNvPr id="51" name="Rektangel 50">
            <a:extLst>
              <a:ext uri="{FF2B5EF4-FFF2-40B4-BE49-F238E27FC236}">
                <a16:creationId xmlns:a16="http://schemas.microsoft.com/office/drawing/2014/main" id="{2AB9E74D-0AC3-8261-52A1-2E3D0AEFF39A}"/>
              </a:ext>
            </a:extLst>
          </p:cNvPr>
          <p:cNvSpPr/>
          <p:nvPr/>
        </p:nvSpPr>
        <p:spPr>
          <a:xfrm>
            <a:off x="5806612" y="4035768"/>
            <a:ext cx="3291165" cy="763560"/>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2000">
                <a:ln w="0"/>
                <a:solidFill>
                  <a:schemeClr val="tx1"/>
                </a:solidFill>
                <a:effectLst>
                  <a:outerShdw blurRad="38100" dist="19050" dir="2700000" algn="tl" rotWithShape="0">
                    <a:schemeClr val="dk1">
                      <a:alpha val="40000"/>
                    </a:schemeClr>
                  </a:outerShdw>
                </a:effectLst>
              </a:rPr>
              <a:t>Kommunen/fylkeskommunen fatter vedtak</a:t>
            </a:r>
          </a:p>
        </p:txBody>
      </p:sp>
      <p:sp>
        <p:nvSpPr>
          <p:cNvPr id="52" name="Rektangel 51">
            <a:extLst>
              <a:ext uri="{FF2B5EF4-FFF2-40B4-BE49-F238E27FC236}">
                <a16:creationId xmlns:a16="http://schemas.microsoft.com/office/drawing/2014/main" id="{2A210B7E-A009-9488-2855-0203A073CB5A}"/>
              </a:ext>
            </a:extLst>
          </p:cNvPr>
          <p:cNvSpPr/>
          <p:nvPr/>
        </p:nvSpPr>
        <p:spPr>
          <a:xfrm>
            <a:off x="8848814" y="5017558"/>
            <a:ext cx="3291165" cy="742222"/>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2000">
                <a:ln w="0"/>
                <a:solidFill>
                  <a:schemeClr val="tx1"/>
                </a:solidFill>
                <a:effectLst>
                  <a:outerShdw blurRad="38100" dist="19050" dir="2700000" algn="tl" rotWithShape="0">
                    <a:schemeClr val="dk1">
                      <a:alpha val="40000"/>
                    </a:schemeClr>
                  </a:outerShdw>
                </a:effectLst>
              </a:rPr>
              <a:t>Kommunen/fylkeskommunen fatter vedtak</a:t>
            </a:r>
          </a:p>
        </p:txBody>
      </p:sp>
      <p:sp>
        <p:nvSpPr>
          <p:cNvPr id="53" name="Rektangel 52">
            <a:extLst>
              <a:ext uri="{FF2B5EF4-FFF2-40B4-BE49-F238E27FC236}">
                <a16:creationId xmlns:a16="http://schemas.microsoft.com/office/drawing/2014/main" id="{6833406F-1286-8A10-A035-34026AAD6906}"/>
              </a:ext>
            </a:extLst>
          </p:cNvPr>
          <p:cNvSpPr/>
          <p:nvPr/>
        </p:nvSpPr>
        <p:spPr>
          <a:xfrm>
            <a:off x="5806611" y="5017558"/>
            <a:ext cx="2336861" cy="742222"/>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2000">
                <a:ln w="0"/>
                <a:solidFill>
                  <a:schemeClr val="tx1"/>
                </a:solidFill>
                <a:effectLst>
                  <a:outerShdw blurRad="38100" dist="19050" dir="2700000" algn="tl" rotWithShape="0">
                    <a:schemeClr val="dk1">
                      <a:alpha val="40000"/>
                    </a:schemeClr>
                  </a:outerShdw>
                </a:effectLst>
              </a:rPr>
              <a:t>Sakkyndig vurdering</a:t>
            </a:r>
          </a:p>
        </p:txBody>
      </p:sp>
      <p:cxnSp>
        <p:nvCxnSpPr>
          <p:cNvPr id="54" name="Rett pilkobling 53">
            <a:extLst>
              <a:ext uri="{FF2B5EF4-FFF2-40B4-BE49-F238E27FC236}">
                <a16:creationId xmlns:a16="http://schemas.microsoft.com/office/drawing/2014/main" id="{312FCE66-9B84-C654-A470-55C502E88AD2}"/>
              </a:ext>
            </a:extLst>
          </p:cNvPr>
          <p:cNvCxnSpPr/>
          <p:nvPr/>
        </p:nvCxnSpPr>
        <p:spPr>
          <a:xfrm>
            <a:off x="8273877" y="5342031"/>
            <a:ext cx="405609"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aphicFrame>
        <p:nvGraphicFramePr>
          <p:cNvPr id="3" name="Plassholder for innhold 1">
            <a:extLst>
              <a:ext uri="{FF2B5EF4-FFF2-40B4-BE49-F238E27FC236}">
                <a16:creationId xmlns:a16="http://schemas.microsoft.com/office/drawing/2014/main" id="{2FE05341-CA28-B2F5-FD34-D9CC1F0BBA1A}"/>
              </a:ext>
            </a:extLst>
          </p:cNvPr>
          <p:cNvGraphicFramePr>
            <a:graphicFrameLocks/>
          </p:cNvGraphicFramePr>
          <p:nvPr>
            <p:extLst>
              <p:ext uri="{D42A27DB-BD31-4B8C-83A1-F6EECF244321}">
                <p14:modId xmlns:p14="http://schemas.microsoft.com/office/powerpoint/2010/main" val="2481245781"/>
              </p:ext>
            </p:extLst>
          </p:nvPr>
        </p:nvGraphicFramePr>
        <p:xfrm>
          <a:off x="198524" y="3277996"/>
          <a:ext cx="4858007" cy="24426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23486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495805"/>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a:t>
            </a:r>
            <a:r>
              <a:rPr kumimoji="0" lang="nb-NO" sz="1400" b="1"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følger</a:t>
            </a: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med på elevene og vurderer om de har tilfredsstillende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Tilpasset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1" y="146476"/>
            <a:ext cx="2283184"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skal </a:t>
            </a: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fatte vedtak eller </a:t>
            </a: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hente inn en vurdering fra PPT</a:t>
            </a: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skriver sakkyndig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224138"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skriver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459673" y="1774985"/>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skriver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459673" y="4495804"/>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9091" y="4104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88495"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711553" y="1513793"/>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344658" y="4119196"/>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 name="TekstSylinder 1">
            <a:extLst>
              <a:ext uri="{FF2B5EF4-FFF2-40B4-BE49-F238E27FC236}">
                <a16:creationId xmlns:a16="http://schemas.microsoft.com/office/drawing/2014/main" id="{BFFD563A-2F1B-A705-9F2C-80317C9D3108}"/>
              </a:ext>
            </a:extLst>
          </p:cNvPr>
          <p:cNvSpPr txBox="1"/>
          <p:nvPr/>
        </p:nvSpPr>
        <p:spPr>
          <a:xfrm>
            <a:off x="2668994" y="3728773"/>
            <a:ext cx="6854012" cy="461665"/>
          </a:xfrm>
          <a:prstGeom prst="rect">
            <a:avLst/>
          </a:prstGeom>
          <a:noFill/>
        </p:spPr>
        <p:txBody>
          <a:bodyPr wrap="square" rtlCol="0">
            <a:spAutoFit/>
          </a:bodyPr>
          <a:lstStyle/>
          <a:p>
            <a:r>
              <a:rPr lang="nb-NO" sz="2400">
                <a:latin typeface="Roboto" panose="02000000000000000000" pitchFamily="2" charset="0"/>
                <a:ea typeface="Roboto" panose="02000000000000000000" pitchFamily="2" charset="0"/>
              </a:rPr>
              <a:t>Saksgangen for individuelt tilrettelagt opplæring</a:t>
            </a:r>
          </a:p>
        </p:txBody>
      </p:sp>
    </p:spTree>
    <p:extLst>
      <p:ext uri="{BB962C8B-B14F-4D97-AF65-F5344CB8AC3E}">
        <p14:creationId xmlns:p14="http://schemas.microsoft.com/office/powerpoint/2010/main" val="412010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p:cTn id="9" dur="10"/>
                                        <p:tgtEl>
                                          <p:spTgt spid="5"/>
                                        </p:tgtEl>
                                        <p:attrNameLst>
                                          <p:attrName>style.opacity</p:attrName>
                                        </p:attrNameLst>
                                      </p:cBhvr>
                                      <p:to>
                                        <p:strVal val="0.25"/>
                                      </p:to>
                                    </p:set>
                                    <p:animEffect filter="image" prLst="opacity: 0.25">
                                      <p:cBhvr rctx="IE">
                                        <p:cTn id="10" dur="10"/>
                                        <p:tgtEl>
                                          <p:spTgt spid="5"/>
                                        </p:tgtEl>
                                      </p:cBhvr>
                                    </p:animEffect>
                                  </p:childTnLst>
                                </p:cTn>
                              </p:par>
                              <p:par>
                                <p:cTn id="11" presetID="9" presetClass="emph" presetSubtype="0" grpId="0" nodeType="withEffect">
                                  <p:stCondLst>
                                    <p:cond delay="0"/>
                                  </p:stCondLst>
                                  <p:childTnLst>
                                    <p:set>
                                      <p:cBhvr>
                                        <p:cTn id="12" dur="indefinite"/>
                                        <p:tgtEl>
                                          <p:spTgt spid="8"/>
                                        </p:tgtEl>
                                        <p:attrNameLst>
                                          <p:attrName>style.opacity</p:attrName>
                                        </p:attrNameLst>
                                      </p:cBhvr>
                                      <p:to>
                                        <p:strVal val="0.25"/>
                                      </p:to>
                                    </p:set>
                                    <p:animEffect filter="image" prLst="opacity: 0.25">
                                      <p:cBhvr rctx="IE">
                                        <p:cTn id="13" dur="indefinite"/>
                                        <p:tgtEl>
                                          <p:spTgt spid="8"/>
                                        </p:tgtEl>
                                      </p:cBhvr>
                                    </p:animEffect>
                                  </p:childTnLst>
                                </p:cTn>
                              </p:par>
                              <p:par>
                                <p:cTn id="14" presetID="9" presetClass="emph" presetSubtype="0" grpId="0" nodeType="withEffect">
                                  <p:stCondLst>
                                    <p:cond delay="0"/>
                                  </p:stCondLst>
                                  <p:childTnLst>
                                    <p:set>
                                      <p:cBhvr>
                                        <p:cTn id="15" dur="indefinite"/>
                                        <p:tgtEl>
                                          <p:spTgt spid="9"/>
                                        </p:tgtEl>
                                        <p:attrNameLst>
                                          <p:attrName>style.opacity</p:attrName>
                                        </p:attrNameLst>
                                      </p:cBhvr>
                                      <p:to>
                                        <p:strVal val="0.25"/>
                                      </p:to>
                                    </p:set>
                                    <p:animEffect filter="image" prLst="opacity: 0.25">
                                      <p:cBhvr rctx="IE">
                                        <p:cTn id="16" dur="indefinite"/>
                                        <p:tgtEl>
                                          <p:spTgt spid="9"/>
                                        </p:tgtEl>
                                      </p:cBhvr>
                                    </p:animEffect>
                                  </p:childTnLst>
                                </p:cTn>
                              </p:par>
                              <p:par>
                                <p:cTn id="17" presetID="9" presetClass="emph" presetSubtype="0" grpId="0" nodeType="withEffect">
                                  <p:stCondLst>
                                    <p:cond delay="0"/>
                                  </p:stCondLst>
                                  <p:childTnLst>
                                    <p:set>
                                      <p:cBhvr>
                                        <p:cTn id="18" dur="indefinite"/>
                                        <p:tgtEl>
                                          <p:spTgt spid="10"/>
                                        </p:tgtEl>
                                        <p:attrNameLst>
                                          <p:attrName>style.opacity</p:attrName>
                                        </p:attrNameLst>
                                      </p:cBhvr>
                                      <p:to>
                                        <p:strVal val="0.25"/>
                                      </p:to>
                                    </p:set>
                                    <p:animEffect filter="image" prLst="opacity: 0.25">
                                      <p:cBhvr rctx="IE">
                                        <p:cTn id="19" dur="indefinite"/>
                                        <p:tgtEl>
                                          <p:spTgt spid="10"/>
                                        </p:tgtEl>
                                      </p:cBhvr>
                                    </p:animEffect>
                                  </p:childTnLst>
                                </p:cTn>
                              </p:par>
                              <p:par>
                                <p:cTn id="20" presetID="9" presetClass="emph" presetSubtype="0" grpId="0" nodeType="withEffect">
                                  <p:stCondLst>
                                    <p:cond delay="0"/>
                                  </p:stCondLst>
                                  <p:childTnLst>
                                    <p:set>
                                      <p:cBhvr>
                                        <p:cTn id="21" dur="indefinite"/>
                                        <p:tgtEl>
                                          <p:spTgt spid="11"/>
                                        </p:tgtEl>
                                        <p:attrNameLst>
                                          <p:attrName>style.opacity</p:attrName>
                                        </p:attrNameLst>
                                      </p:cBhvr>
                                      <p:to>
                                        <p:strVal val="0.25"/>
                                      </p:to>
                                    </p:set>
                                    <p:animEffect filter="image" prLst="opacity: 0.25">
                                      <p:cBhvr rctx="IE">
                                        <p:cTn id="22"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495805"/>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følger med på elevene og vurderer om de har tilfredsstillende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Tilpasset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1" y="146476"/>
            <a:ext cx="2186608"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defRPr/>
            </a:pPr>
            <a:r>
              <a:rPr lang="nb-NO" sz="1400" b="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Kommunen/ fylkeskommunen skal fatte vedtak eller hente inn en vurdering fra </a:t>
            </a:r>
            <a:r>
              <a:rPr lang="nb-NO" sz="1400" b="1" err="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PPT</a:t>
            </a:r>
            <a:endParaRPr lang="nb-NO" sz="1400" b="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endParaRP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skriver sakkyndig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186608"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skriver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459675" y="1774985"/>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skriver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459675" y="4495805"/>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9091" y="405941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outerShdw blurRad="38100" dist="38100" dir="2700000" algn="tl">
                  <a:srgbClr val="000000">
                    <a:alpha val="43137"/>
                  </a:srgbClr>
                </a:outerShdw>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88495" y="558032"/>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645159" y="1532658"/>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344660" y="4119196"/>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endParaRPr>
          </a:p>
        </p:txBody>
      </p:sp>
      <p:sp>
        <p:nvSpPr>
          <p:cNvPr id="2" name="TekstSylinder 1">
            <a:extLst>
              <a:ext uri="{FF2B5EF4-FFF2-40B4-BE49-F238E27FC236}">
                <a16:creationId xmlns:a16="http://schemas.microsoft.com/office/drawing/2014/main" id="{5CAD36A4-08C6-9B1A-8228-5BD238B1EFE7}"/>
              </a:ext>
            </a:extLst>
          </p:cNvPr>
          <p:cNvSpPr txBox="1"/>
          <p:nvPr/>
        </p:nvSpPr>
        <p:spPr>
          <a:xfrm>
            <a:off x="3803513" y="3728772"/>
            <a:ext cx="4383356" cy="461665"/>
          </a:xfrm>
          <a:prstGeom prst="rect">
            <a:avLst/>
          </a:prstGeom>
          <a:noFill/>
        </p:spPr>
        <p:txBody>
          <a:bodyPr wrap="square" rtlCol="0">
            <a:spAutoFit/>
          </a:bodyPr>
          <a:lstStyle/>
          <a:p>
            <a:r>
              <a:rPr lang="nb-NO" sz="2400">
                <a:latin typeface="Roboto" panose="02000000000000000000" pitchFamily="2" charset="0"/>
                <a:ea typeface="Roboto" panose="02000000000000000000" pitchFamily="2" charset="0"/>
              </a:rPr>
              <a:t>Saksgangen for tilrettelegging</a:t>
            </a:r>
          </a:p>
        </p:txBody>
      </p:sp>
    </p:spTree>
    <p:extLst>
      <p:ext uri="{BB962C8B-B14F-4D97-AF65-F5344CB8AC3E}">
        <p14:creationId xmlns:p14="http://schemas.microsoft.com/office/powerpoint/2010/main" val="359079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p:cTn id="9" dur="indefinite"/>
                                        <p:tgtEl>
                                          <p:spTgt spid="5"/>
                                        </p:tgtEl>
                                        <p:attrNameLst>
                                          <p:attrName>style.opacity</p:attrName>
                                        </p:attrNameLst>
                                      </p:cBhvr>
                                      <p:to>
                                        <p:strVal val="0.25"/>
                                      </p:to>
                                    </p:set>
                                    <p:animEffect filter="image" prLst="opacity: 0.25">
                                      <p:cBhvr rctx="IE">
                                        <p:cTn id="10" dur="indefinite"/>
                                        <p:tgtEl>
                                          <p:spTgt spid="5"/>
                                        </p:tgtEl>
                                      </p:cBhvr>
                                    </p:animEffect>
                                  </p:childTnLst>
                                </p:cTn>
                              </p:par>
                              <p:par>
                                <p:cTn id="11" presetID="9" presetClass="emph" presetSubtype="0" grpId="0" nodeType="withEffect">
                                  <p:stCondLst>
                                    <p:cond delay="0"/>
                                  </p:stCondLst>
                                  <p:childTnLst>
                                    <p:set>
                                      <p:cBhvr>
                                        <p:cTn id="12" dur="indefinite"/>
                                        <p:tgtEl>
                                          <p:spTgt spid="7"/>
                                        </p:tgtEl>
                                        <p:attrNameLst>
                                          <p:attrName>style.opacity</p:attrName>
                                        </p:attrNameLst>
                                      </p:cBhvr>
                                      <p:to>
                                        <p:strVal val="0.25"/>
                                      </p:to>
                                    </p:set>
                                    <p:animEffect filter="image" prLst="opacity: 0.25">
                                      <p:cBhvr rctx="IE">
                                        <p:cTn id="13" dur="indefinite"/>
                                        <p:tgtEl>
                                          <p:spTgt spid="7"/>
                                        </p:tgtEl>
                                      </p:cBhvr>
                                    </p:animEffect>
                                  </p:childTnLst>
                                </p:cTn>
                              </p:par>
                              <p:par>
                                <p:cTn id="14" presetID="9" presetClass="emph" presetSubtype="0" grpId="0" nodeType="withEffect">
                                  <p:stCondLst>
                                    <p:cond delay="0"/>
                                  </p:stCondLst>
                                  <p:childTnLst>
                                    <p:set>
                                      <p:cBhvr>
                                        <p:cTn id="15" dur="indefinite"/>
                                        <p:tgtEl>
                                          <p:spTgt spid="9"/>
                                        </p:tgtEl>
                                        <p:attrNameLst>
                                          <p:attrName>style.opacity</p:attrName>
                                        </p:attrNameLst>
                                      </p:cBhvr>
                                      <p:to>
                                        <p:strVal val="0.25"/>
                                      </p:to>
                                    </p:set>
                                    <p:animEffect filter="image" prLst="opacity: 0.25">
                                      <p:cBhvr rctx="IE">
                                        <p:cTn id="16" dur="indefinite"/>
                                        <p:tgtEl>
                                          <p:spTgt spid="9"/>
                                        </p:tgtEl>
                                      </p:cBhvr>
                                    </p:animEffect>
                                  </p:childTnLst>
                                </p:cTn>
                              </p:par>
                              <p:par>
                                <p:cTn id="17" presetID="9" presetClass="emph" presetSubtype="0" grpId="0" nodeType="withEffect">
                                  <p:stCondLst>
                                    <p:cond delay="0"/>
                                  </p:stCondLst>
                                  <p:childTnLst>
                                    <p:set>
                                      <p:cBhvr>
                                        <p:cTn id="18" dur="indefinite"/>
                                        <p:tgtEl>
                                          <p:spTgt spid="10"/>
                                        </p:tgtEl>
                                        <p:attrNameLst>
                                          <p:attrName>style.opacity</p:attrName>
                                        </p:attrNameLst>
                                      </p:cBhvr>
                                      <p:to>
                                        <p:strVal val="0.25"/>
                                      </p:to>
                                    </p:set>
                                    <p:animEffect filter="image" prLst="opacity: 0.25">
                                      <p:cBhvr rctx="IE">
                                        <p:cTn id="19" dur="indefinite"/>
                                        <p:tgtEl>
                                          <p:spTgt spid="10"/>
                                        </p:tgtEl>
                                      </p:cBhvr>
                                    </p:animEffect>
                                  </p:childTnLst>
                                </p:cTn>
                              </p:par>
                              <p:par>
                                <p:cTn id="20" presetID="9" presetClass="emph" presetSubtype="0" grpId="0" nodeType="withEffect">
                                  <p:stCondLst>
                                    <p:cond delay="0"/>
                                  </p:stCondLst>
                                  <p:childTnLst>
                                    <p:set>
                                      <p:cBhvr>
                                        <p:cTn id="21" dur="indefinite"/>
                                        <p:tgtEl>
                                          <p:spTgt spid="11"/>
                                        </p:tgtEl>
                                        <p:attrNameLst>
                                          <p:attrName>style.opacity</p:attrName>
                                        </p:attrNameLst>
                                      </p:cBhvr>
                                      <p:to>
                                        <p:strVal val="0.25"/>
                                      </p:to>
                                    </p:set>
                                    <p:animEffect filter="image" prLst="opacity: 0.25">
                                      <p:cBhvr rctx="IE">
                                        <p:cTn id="22"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E22E10C-381F-05CB-96B1-72EB4804EA6C}"/>
              </a:ext>
            </a:extLst>
          </p:cNvPr>
          <p:cNvSpPr/>
          <p:nvPr/>
        </p:nvSpPr>
        <p:spPr>
          <a:xfrm>
            <a:off x="6293397" y="440036"/>
            <a:ext cx="3856468" cy="5977927"/>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n-NO" sz="1200" b="1">
                <a:solidFill>
                  <a:srgbClr val="333333"/>
                </a:solidFill>
                <a:effectLst/>
                <a:latin typeface="Roboto" panose="02000000000000000000" pitchFamily="2" charset="0"/>
                <a:ea typeface="Roboto" panose="02000000000000000000" pitchFamily="2" charset="0"/>
              </a:rPr>
              <a:t>§ 11-7.Vedtak om individuelt tilrettelagd opplæring og krav om sakkunnig vurdering</a:t>
            </a:r>
          </a:p>
          <a:p>
            <a:pPr algn="l"/>
            <a:r>
              <a:rPr lang="nn-NO" sz="1200" b="0" i="0">
                <a:solidFill>
                  <a:srgbClr val="333333"/>
                </a:solidFill>
                <a:effectLst/>
                <a:latin typeface="Roboto" panose="02000000000000000000" pitchFamily="2" charset="0"/>
                <a:ea typeface="Roboto" panose="02000000000000000000" pitchFamily="2" charset="0"/>
              </a:rPr>
              <a:t>Før kommunen eller fylkeskommunen avgjer om ein elev har krav på individuelt tilrettelagd opplæring, skal dei hente inn ei sakkunnig vurdering frå den pedagogisk-psykologiske tenesta. Den pedagogisk-psykologiske tenesta skal ta stilling til om eleven treng individuelt tilrettelagd opplæring. Dersom eleven også treng personleg assistanse eller fysisk tilrettelegging etter </a:t>
            </a:r>
            <a:r>
              <a:rPr lang="nn-NO" sz="1200" b="0" i="0" u="none" strike="noStrike">
                <a:solidFill>
                  <a:srgbClr val="DB142C"/>
                </a:solidFill>
                <a:effectLst/>
                <a:latin typeface="Roboto" panose="02000000000000000000" pitchFamily="2" charset="0"/>
                <a:ea typeface="Roboto" panose="02000000000000000000" pitchFamily="2" charset="0"/>
                <a:hlinkClick r:id="rId3"/>
              </a:rPr>
              <a:t>§§ 11-4</a:t>
            </a:r>
            <a:r>
              <a:rPr lang="nn-NO" sz="1200" b="0" i="0">
                <a:solidFill>
                  <a:srgbClr val="333333"/>
                </a:solidFill>
                <a:effectLst/>
                <a:latin typeface="Roboto" panose="02000000000000000000" pitchFamily="2" charset="0"/>
                <a:ea typeface="Roboto" panose="02000000000000000000" pitchFamily="2" charset="0"/>
              </a:rPr>
              <a:t> og </a:t>
            </a:r>
            <a:r>
              <a:rPr lang="nn-NO" sz="1200" b="0" i="0" u="none" strike="noStrike">
                <a:solidFill>
                  <a:srgbClr val="DB142C"/>
                </a:solidFill>
                <a:effectLst/>
                <a:latin typeface="Roboto" panose="02000000000000000000" pitchFamily="2" charset="0"/>
                <a:ea typeface="Roboto" panose="02000000000000000000" pitchFamily="2" charset="0"/>
                <a:hlinkClick r:id="rId4"/>
              </a:rPr>
              <a:t>11-5</a:t>
            </a:r>
            <a:r>
              <a:rPr lang="nn-NO" sz="1200" b="0" i="0">
                <a:solidFill>
                  <a:srgbClr val="333333"/>
                </a:solidFill>
                <a:effectLst/>
                <a:latin typeface="Roboto" panose="02000000000000000000" pitchFamily="2" charset="0"/>
                <a:ea typeface="Roboto" panose="02000000000000000000" pitchFamily="2" charset="0"/>
              </a:rPr>
              <a:t>, skal den sakkunnige vurderinga gi ei heilskapleg vurdering av kva for tilrettelegging eleven treng.</a:t>
            </a:r>
          </a:p>
          <a:p>
            <a:pPr algn="l"/>
            <a:endParaRPr lang="nn-NO" sz="1200" b="0" i="0">
              <a:solidFill>
                <a:srgbClr val="333333"/>
              </a:solidFill>
              <a:effectLst/>
              <a:latin typeface="Roboto" panose="02000000000000000000" pitchFamily="2" charset="0"/>
              <a:ea typeface="Roboto" panose="02000000000000000000" pitchFamily="2" charset="0"/>
            </a:endParaRPr>
          </a:p>
          <a:p>
            <a:pPr algn="l"/>
            <a:r>
              <a:rPr lang="nn-NO" sz="1200" b="0" i="0">
                <a:solidFill>
                  <a:srgbClr val="333333"/>
                </a:solidFill>
                <a:effectLst/>
                <a:latin typeface="Roboto" panose="02000000000000000000" pitchFamily="2" charset="0"/>
                <a:ea typeface="Roboto" panose="02000000000000000000" pitchFamily="2" charset="0"/>
              </a:rPr>
              <a:t>Kommunen og fylkeskommunen kan berre fråvike den sakkunnige vurderinga dersom dei kjem til at eleven kan få tilfredsstillande utbytte av opplæringa på ein annan måte. Ei slik avgjerd skal vere grunngitt i vedtaket. I vedtak om individuelt tilrettelagd opplæring kan det gjerast unntak frå reglane om innhaldet i og organiseringa av opplæringa.</a:t>
            </a:r>
          </a:p>
          <a:p>
            <a:pPr algn="l"/>
            <a:endParaRPr lang="nn-NO" sz="1200" b="0" i="0">
              <a:solidFill>
                <a:srgbClr val="333333"/>
              </a:solidFill>
              <a:effectLst/>
              <a:latin typeface="Roboto" panose="02000000000000000000" pitchFamily="2" charset="0"/>
              <a:ea typeface="Roboto" panose="02000000000000000000" pitchFamily="2" charset="0"/>
            </a:endParaRPr>
          </a:p>
          <a:p>
            <a:pPr algn="l"/>
            <a:r>
              <a:rPr lang="nn-NO" sz="1200" b="0" i="0">
                <a:solidFill>
                  <a:srgbClr val="333333"/>
                </a:solidFill>
                <a:effectLst/>
                <a:latin typeface="Roboto" panose="02000000000000000000" pitchFamily="2" charset="0"/>
                <a:ea typeface="Roboto" panose="02000000000000000000" pitchFamily="2" charset="0"/>
              </a:rPr>
              <a:t>Eleven eller foreldra må samtykkje før kommunen eller fylkeskommunen gjer ei sakkunnig vurdering, og før dei gjer vedtak om individuelt tilrettelagd opplæring. Eit tilbod om individuelt tilrettelagd opplæring skal utarbeidast i samråd med eleven og foreldra, og det skal leggjast stor vekt på kva eleven og foreldra meiner</a:t>
            </a:r>
          </a:p>
        </p:txBody>
      </p:sp>
      <p:sp>
        <p:nvSpPr>
          <p:cNvPr id="5" name="Rektangel 4">
            <a:extLst>
              <a:ext uri="{FF2B5EF4-FFF2-40B4-BE49-F238E27FC236}">
                <a16:creationId xmlns:a16="http://schemas.microsoft.com/office/drawing/2014/main" id="{F95EF0B6-0666-71DC-60CB-6E5B1A17F3C2}"/>
              </a:ext>
            </a:extLst>
          </p:cNvPr>
          <p:cNvSpPr/>
          <p:nvPr/>
        </p:nvSpPr>
        <p:spPr>
          <a:xfrm>
            <a:off x="-29862" y="-46902"/>
            <a:ext cx="6125862" cy="6904902"/>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6B29B4EF-FBA9-0EF5-4D68-311BD1664C20}"/>
              </a:ext>
            </a:extLst>
          </p:cNvPr>
          <p:cNvSpPr>
            <a:spLocks noGrp="1"/>
          </p:cNvSpPr>
          <p:nvPr>
            <p:ph type="title"/>
          </p:nvPr>
        </p:nvSpPr>
        <p:spPr>
          <a:xfrm>
            <a:off x="492211" y="250031"/>
            <a:ext cx="5945659" cy="1325563"/>
          </a:xfrm>
        </p:spPr>
        <p:txBody>
          <a:bodyPr>
            <a:normAutofit/>
          </a:bodyPr>
          <a:lstStyle/>
          <a:p>
            <a:r>
              <a:rPr lang="nb-NO" sz="2800" dirty="0">
                <a:latin typeface="Roboto" panose="02000000000000000000" pitchFamily="2" charset="0"/>
                <a:ea typeface="Roboto" panose="02000000000000000000" pitchFamily="2" charset="0"/>
              </a:rPr>
              <a:t>Innhente sakkyndig vurdering og samtykke § 11-7 </a:t>
            </a:r>
          </a:p>
        </p:txBody>
      </p:sp>
      <p:sp>
        <p:nvSpPr>
          <p:cNvPr id="7" name="Plassholder for innhold 6">
            <a:extLst>
              <a:ext uri="{FF2B5EF4-FFF2-40B4-BE49-F238E27FC236}">
                <a16:creationId xmlns:a16="http://schemas.microsoft.com/office/drawing/2014/main" id="{4511460D-7034-68DA-F81A-91D3B02E0F0C}"/>
              </a:ext>
            </a:extLst>
          </p:cNvPr>
          <p:cNvSpPr>
            <a:spLocks noGrp="1"/>
          </p:cNvSpPr>
          <p:nvPr>
            <p:ph idx="1"/>
          </p:nvPr>
        </p:nvSpPr>
        <p:spPr>
          <a:xfrm>
            <a:off x="424247" y="1890715"/>
            <a:ext cx="5540092" cy="4351338"/>
          </a:xfrm>
          <a:ln>
            <a:noFill/>
          </a:ln>
        </p:spPr>
        <p:txBody>
          <a:bodyPr>
            <a:normAutofit fontScale="92500" lnSpcReduction="20000"/>
          </a:bodyPr>
          <a:lstStyle/>
          <a:p>
            <a:pPr>
              <a:lnSpc>
                <a:spcPct val="160000"/>
              </a:lnSpc>
            </a:pPr>
            <a:r>
              <a:rPr lang="nb-NO" sz="2000" dirty="0">
                <a:latin typeface="Roboto" panose="02000000000000000000" pitchFamily="2" charset="0"/>
                <a:ea typeface="Roboto" panose="02000000000000000000" pitchFamily="2" charset="0"/>
              </a:rPr>
              <a:t>Viderefører</a:t>
            </a:r>
            <a:r>
              <a:rPr lang="nn-NO" sz="2000" dirty="0">
                <a:latin typeface="Roboto" panose="02000000000000000000" pitchFamily="2" charset="0"/>
                <a:ea typeface="Roboto" panose="02000000000000000000" pitchFamily="2" charset="0"/>
              </a:rPr>
              <a:t> deler av dagens </a:t>
            </a:r>
            <a:r>
              <a:rPr lang="nb-NO" sz="2000" dirty="0">
                <a:latin typeface="Roboto" panose="02000000000000000000" pitchFamily="2" charset="0"/>
                <a:ea typeface="Roboto" panose="02000000000000000000" pitchFamily="2" charset="0"/>
              </a:rPr>
              <a:t>bestemmelser</a:t>
            </a:r>
            <a:r>
              <a:rPr lang="nn-NO" sz="2000" dirty="0">
                <a:latin typeface="Roboto" panose="02000000000000000000" pitchFamily="2" charset="0"/>
                <a:ea typeface="Roboto" panose="02000000000000000000" pitchFamily="2" charset="0"/>
              </a:rPr>
              <a:t> §§ 5-3, 5-4 og 5-5:</a:t>
            </a:r>
          </a:p>
          <a:p>
            <a:pPr lvl="1">
              <a:lnSpc>
                <a:spcPct val="160000"/>
              </a:lnSpc>
              <a:buFont typeface="Wingdings" panose="05000000000000000000" pitchFamily="2" charset="2"/>
              <a:buChar char="Ø"/>
            </a:pPr>
            <a:r>
              <a:rPr lang="nn-NO" sz="1800" dirty="0">
                <a:latin typeface="Roboto" panose="02000000000000000000" pitchFamily="2" charset="0"/>
                <a:ea typeface="Roboto" panose="02000000000000000000" pitchFamily="2" charset="0"/>
              </a:rPr>
              <a:t>Det er pedagogisk-psykologisk </a:t>
            </a:r>
            <a:r>
              <a:rPr lang="nn-NO" sz="1800" dirty="0" err="1">
                <a:latin typeface="Roboto" panose="02000000000000000000" pitchFamily="2" charset="0"/>
                <a:ea typeface="Roboto" panose="02000000000000000000" pitchFamily="2" charset="0"/>
              </a:rPr>
              <a:t>tjeneste</a:t>
            </a:r>
            <a:r>
              <a:rPr lang="nn-NO" sz="1800" dirty="0">
                <a:latin typeface="Roboto" panose="02000000000000000000" pitchFamily="2" charset="0"/>
                <a:ea typeface="Roboto" panose="02000000000000000000" pitchFamily="2" charset="0"/>
              </a:rPr>
              <a:t> som er sakkyndig.</a:t>
            </a:r>
          </a:p>
          <a:p>
            <a:pPr lvl="1">
              <a:lnSpc>
                <a:spcPct val="160000"/>
              </a:lnSpc>
              <a:buFont typeface="Wingdings" panose="05000000000000000000" pitchFamily="2" charset="2"/>
              <a:buChar char="Ø"/>
            </a:pPr>
            <a:r>
              <a:rPr lang="nn-NO" sz="1800" dirty="0">
                <a:latin typeface="Roboto" panose="02000000000000000000" pitchFamily="2" charset="0"/>
                <a:ea typeface="Roboto" panose="02000000000000000000" pitchFamily="2" charset="0"/>
              </a:rPr>
              <a:t>Sakkyndig vurdering er </a:t>
            </a:r>
            <a:r>
              <a:rPr lang="nn-NO" sz="1800" dirty="0" err="1">
                <a:latin typeface="Roboto" panose="02000000000000000000" pitchFamily="2" charset="0"/>
                <a:ea typeface="Roboto" panose="02000000000000000000" pitchFamily="2" charset="0"/>
              </a:rPr>
              <a:t>rådgivende</a:t>
            </a:r>
            <a:r>
              <a:rPr lang="nn-NO" sz="1800" dirty="0">
                <a:latin typeface="Roboto" panose="02000000000000000000" pitchFamily="2" charset="0"/>
                <a:ea typeface="Roboto" panose="02000000000000000000" pitchFamily="2" charset="0"/>
              </a:rPr>
              <a:t>. </a:t>
            </a:r>
          </a:p>
          <a:p>
            <a:pPr lvl="1">
              <a:lnSpc>
                <a:spcPct val="160000"/>
              </a:lnSpc>
              <a:buFont typeface="Wingdings" panose="05000000000000000000" pitchFamily="2" charset="2"/>
              <a:buChar char="Ø"/>
            </a:pPr>
            <a:r>
              <a:rPr lang="nn-NO" sz="1800" dirty="0">
                <a:latin typeface="Roboto" panose="02000000000000000000" pitchFamily="2" charset="0"/>
                <a:ea typeface="Roboto" panose="02000000000000000000" pitchFamily="2" charset="0"/>
              </a:rPr>
              <a:t>Sakkyndig vurdering skal være uavhengig og faglig </a:t>
            </a:r>
            <a:r>
              <a:rPr lang="nn-NO" sz="1800" dirty="0" err="1">
                <a:latin typeface="Roboto" panose="02000000000000000000" pitchFamily="2" charset="0"/>
                <a:ea typeface="Roboto" panose="02000000000000000000" pitchFamily="2" charset="0"/>
              </a:rPr>
              <a:t>begrunnet</a:t>
            </a:r>
            <a:r>
              <a:rPr lang="nn-NO" sz="1800" dirty="0">
                <a:latin typeface="Roboto" panose="02000000000000000000" pitchFamily="2" charset="0"/>
                <a:ea typeface="Roboto" panose="02000000000000000000" pitchFamily="2" charset="0"/>
              </a:rPr>
              <a:t>.</a:t>
            </a:r>
          </a:p>
          <a:p>
            <a:pPr lvl="1">
              <a:lnSpc>
                <a:spcPct val="160000"/>
              </a:lnSpc>
              <a:buFont typeface="Wingdings" panose="05000000000000000000" pitchFamily="2" charset="2"/>
              <a:buChar char="Ø"/>
            </a:pPr>
            <a:r>
              <a:rPr lang="nb-NO" sz="1800" dirty="0">
                <a:latin typeface="Roboto" panose="02000000000000000000" pitchFamily="2" charset="0"/>
                <a:ea typeface="Roboto" panose="02000000000000000000" pitchFamily="2" charset="0"/>
              </a:rPr>
              <a:t>Det er krav til samtykke før sakkyndig vurdering.</a:t>
            </a:r>
          </a:p>
          <a:p>
            <a:pPr>
              <a:lnSpc>
                <a:spcPct val="160000"/>
              </a:lnSpc>
            </a:pPr>
            <a:r>
              <a:rPr lang="nn-NO" sz="2000" dirty="0">
                <a:latin typeface="Roboto" panose="02000000000000000000" pitchFamily="2" charset="0"/>
                <a:ea typeface="Roboto" panose="02000000000000000000" pitchFamily="2" charset="0"/>
              </a:rPr>
              <a:t>Det er </a:t>
            </a:r>
            <a:r>
              <a:rPr lang="nn-NO" sz="2000" dirty="0" err="1">
                <a:latin typeface="Roboto" panose="02000000000000000000" pitchFamily="2" charset="0"/>
                <a:ea typeface="Roboto" panose="02000000000000000000" pitchFamily="2" charset="0"/>
              </a:rPr>
              <a:t>kun</a:t>
            </a:r>
            <a:r>
              <a:rPr lang="nn-NO" sz="2000" dirty="0">
                <a:latin typeface="Roboto" panose="02000000000000000000" pitchFamily="2" charset="0"/>
                <a:ea typeface="Roboto" panose="02000000000000000000" pitchFamily="2" charset="0"/>
              </a:rPr>
              <a:t> lovkrav om sakkyndig vurdering for individuelt tilrettelagt opplæring. </a:t>
            </a:r>
          </a:p>
          <a:p>
            <a:endParaRPr lang="nb-NO" sz="2400" dirty="0"/>
          </a:p>
          <a:p>
            <a:pPr marL="0" indent="0">
              <a:buNone/>
            </a:pPr>
            <a:endParaRPr lang="nn-NO" dirty="0"/>
          </a:p>
          <a:p>
            <a:pPr lvl="1"/>
            <a:endParaRPr lang="nn-NO" dirty="0"/>
          </a:p>
          <a:p>
            <a:endParaRPr lang="nb-NO" dirty="0"/>
          </a:p>
        </p:txBody>
      </p:sp>
      <p:sp>
        <p:nvSpPr>
          <p:cNvPr id="8" name="Bindepunkt 7">
            <a:extLst>
              <a:ext uri="{FF2B5EF4-FFF2-40B4-BE49-F238E27FC236}">
                <a16:creationId xmlns:a16="http://schemas.microsoft.com/office/drawing/2014/main" id="{28CF6D3A-C612-DBD7-EA53-FA61B55E4027}"/>
              </a:ext>
            </a:extLst>
          </p:cNvPr>
          <p:cNvSpPr/>
          <p:nvPr/>
        </p:nvSpPr>
        <p:spPr>
          <a:xfrm>
            <a:off x="10005392" y="-65314"/>
            <a:ext cx="2186608"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 fylkeskommune skal </a:t>
            </a:r>
            <a:r>
              <a:rPr lang="nb-NO" sz="1400" b="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fatte vedtak eller </a:t>
            </a: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hente inn en vurdering fra PPT</a:t>
            </a:r>
          </a:p>
        </p:txBody>
      </p:sp>
      <p:sp>
        <p:nvSpPr>
          <p:cNvPr id="6" name="Stjerne: 5 tagger 5">
            <a:extLst>
              <a:ext uri="{FF2B5EF4-FFF2-40B4-BE49-F238E27FC236}">
                <a16:creationId xmlns:a16="http://schemas.microsoft.com/office/drawing/2014/main" id="{75A22D0C-4627-6742-33FF-A81A4AFED175}"/>
              </a:ext>
            </a:extLst>
          </p:cNvPr>
          <p:cNvSpPr/>
          <p:nvPr/>
        </p:nvSpPr>
        <p:spPr>
          <a:xfrm>
            <a:off x="5131899" y="5489531"/>
            <a:ext cx="1453896" cy="1325562"/>
          </a:xfrm>
          <a:prstGeom prst="star5">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1100">
                <a:latin typeface="Roboto" panose="02000000000000000000" pitchFamily="2" charset="0"/>
                <a:ea typeface="Roboto" panose="02000000000000000000" pitchFamily="2" charset="0"/>
              </a:rPr>
              <a:t>NYTT</a:t>
            </a:r>
            <a:endParaRPr lang="nb-NO">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42791471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D42E5FB1-1D3F-6816-C12F-3E5CE31EBE55}"/>
              </a:ext>
            </a:extLst>
          </p:cNvPr>
          <p:cNvSpPr/>
          <p:nvPr/>
        </p:nvSpPr>
        <p:spPr>
          <a:xfrm>
            <a:off x="0" y="0"/>
            <a:ext cx="6163056" cy="6858000"/>
          </a:xfrm>
          <a:prstGeom prst="rect">
            <a:avLst/>
          </a:prstGeom>
          <a:solidFill>
            <a:srgbClr val="F2E8DA"/>
          </a:solidFill>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44061E0C-91A0-77B2-6141-110F67B9563D}"/>
              </a:ext>
            </a:extLst>
          </p:cNvPr>
          <p:cNvSpPr>
            <a:spLocks noGrp="1"/>
          </p:cNvSpPr>
          <p:nvPr>
            <p:ph type="title"/>
          </p:nvPr>
        </p:nvSpPr>
        <p:spPr>
          <a:xfrm>
            <a:off x="326136" y="365125"/>
            <a:ext cx="5905500" cy="1325563"/>
          </a:xfrm>
        </p:spPr>
        <p:txBody>
          <a:bodyPr>
            <a:normAutofit/>
          </a:bodyPr>
          <a:lstStyle/>
          <a:p>
            <a:r>
              <a:rPr lang="nb-NO" sz="2800" b="1">
                <a:latin typeface="Roboto" panose="02000000000000000000" pitchFamily="2" charset="0"/>
                <a:ea typeface="Roboto" panose="02000000000000000000" pitchFamily="2" charset="0"/>
              </a:rPr>
              <a:t>Krav til innholdet i sakkyndig vurdering § 11-8</a:t>
            </a:r>
          </a:p>
        </p:txBody>
      </p:sp>
      <p:sp>
        <p:nvSpPr>
          <p:cNvPr id="3" name="Plassholder for innhold 2">
            <a:extLst>
              <a:ext uri="{FF2B5EF4-FFF2-40B4-BE49-F238E27FC236}">
                <a16:creationId xmlns:a16="http://schemas.microsoft.com/office/drawing/2014/main" id="{F86CE254-234F-AB36-CF17-7994D411A1BD}"/>
              </a:ext>
            </a:extLst>
          </p:cNvPr>
          <p:cNvSpPr>
            <a:spLocks noGrp="1"/>
          </p:cNvSpPr>
          <p:nvPr>
            <p:ph idx="1"/>
          </p:nvPr>
        </p:nvSpPr>
        <p:spPr>
          <a:xfrm>
            <a:off x="326136" y="1993131"/>
            <a:ext cx="5641848" cy="3354469"/>
          </a:xfrm>
        </p:spPr>
        <p:txBody>
          <a:bodyPr>
            <a:normAutofit/>
          </a:bodyPr>
          <a:lstStyle/>
          <a:p>
            <a:pPr>
              <a:lnSpc>
                <a:spcPct val="150000"/>
              </a:lnSpc>
            </a:pPr>
            <a:r>
              <a:rPr lang="nb-NO" sz="2000" dirty="0">
                <a:latin typeface="Roboto" panose="02000000000000000000" pitchFamily="2" charset="0"/>
                <a:ea typeface="Roboto" panose="02000000000000000000" pitchFamily="2" charset="0"/>
              </a:rPr>
              <a:t>Viderefører dagens bestemmelse i § 5-3</a:t>
            </a:r>
          </a:p>
          <a:p>
            <a:pPr lvl="1">
              <a:lnSpc>
                <a:spcPct val="150000"/>
              </a:lnSpc>
              <a:buFont typeface="Wingdings" panose="05000000000000000000" pitchFamily="2" charset="2"/>
              <a:buChar char="Ø"/>
            </a:pPr>
            <a:r>
              <a:rPr lang="nb-NO" sz="1800" dirty="0">
                <a:latin typeface="Roboto" panose="02000000000000000000" pitchFamily="2" charset="0"/>
                <a:ea typeface="Roboto" panose="02000000000000000000" pitchFamily="2" charset="0"/>
              </a:rPr>
              <a:t>fortsatt minimumskrav til innhold </a:t>
            </a:r>
          </a:p>
          <a:p>
            <a:pPr>
              <a:lnSpc>
                <a:spcPct val="150000"/>
              </a:lnSpc>
            </a:pPr>
            <a:r>
              <a:rPr lang="nb-NO" sz="2000" dirty="0">
                <a:latin typeface="Roboto" panose="02000000000000000000" pitchFamily="2" charset="0"/>
                <a:ea typeface="Roboto" panose="02000000000000000000" pitchFamily="2" charset="0"/>
              </a:rPr>
              <a:t>Ny bokstav e: PP-tjenesten må ta stilling til hvilken kompetanse de som skal gi opplæringen, bør ha, dersom det skal gjøres unntak fra kompetansekravene i § 11-9.</a:t>
            </a:r>
          </a:p>
          <a:p>
            <a:endParaRPr lang="nb-NO" sz="2400" dirty="0"/>
          </a:p>
        </p:txBody>
      </p:sp>
      <p:sp>
        <p:nvSpPr>
          <p:cNvPr id="4" name="Bindepunkt 3">
            <a:extLst>
              <a:ext uri="{FF2B5EF4-FFF2-40B4-BE49-F238E27FC236}">
                <a16:creationId xmlns:a16="http://schemas.microsoft.com/office/drawing/2014/main" id="{81416749-751B-2B1A-DFF8-DAE0A6F8DEDE}"/>
              </a:ext>
            </a:extLst>
          </p:cNvPr>
          <p:cNvSpPr/>
          <p:nvPr/>
        </p:nvSpPr>
        <p:spPr>
          <a:xfrm>
            <a:off x="10005392" y="0"/>
            <a:ext cx="2186608" cy="2184621"/>
          </a:xfrm>
          <a:prstGeom prst="flowChartConnector">
            <a:avLst/>
          </a:prstGeom>
          <a:solidFill>
            <a:schemeClr val="accent2"/>
          </a:solidFill>
          <a:ln>
            <a:no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ea typeface="+mn-ea"/>
                <a:cs typeface="+mn-cs"/>
              </a:rPr>
              <a:t>PPT skriver sakkyndig vurdering</a:t>
            </a:r>
          </a:p>
        </p:txBody>
      </p:sp>
      <p:sp>
        <p:nvSpPr>
          <p:cNvPr id="32" name="Rektangel 31">
            <a:extLst>
              <a:ext uri="{FF2B5EF4-FFF2-40B4-BE49-F238E27FC236}">
                <a16:creationId xmlns:a16="http://schemas.microsoft.com/office/drawing/2014/main" id="{C236FB76-F355-0B25-35D5-4238CBDA1722}"/>
              </a:ext>
            </a:extLst>
          </p:cNvPr>
          <p:cNvSpPr/>
          <p:nvPr/>
        </p:nvSpPr>
        <p:spPr>
          <a:xfrm>
            <a:off x="6366080" y="2423160"/>
            <a:ext cx="5337048" cy="3337560"/>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b-NO" sz="1600" b="1">
                <a:solidFill>
                  <a:schemeClr val="tx1"/>
                </a:solidFill>
                <a:latin typeface="Roboto" panose="02000000000000000000" pitchFamily="2" charset="0"/>
                <a:ea typeface="Roboto" panose="02000000000000000000" pitchFamily="2" charset="0"/>
              </a:rPr>
              <a:t>§ 11-8 Kva den sakkyndige vurderinga skal inneholde</a:t>
            </a:r>
          </a:p>
          <a:p>
            <a:pPr>
              <a:defRPr/>
            </a:pPr>
            <a:r>
              <a:rPr lang="nb-NO" sz="1400">
                <a:solidFill>
                  <a:srgbClr val="333333"/>
                </a:solidFill>
                <a:latin typeface="Roboto" panose="02000000000000000000" pitchFamily="2" charset="0"/>
                <a:ea typeface="Roboto" panose="02000000000000000000" pitchFamily="2" charset="0"/>
              </a:rPr>
              <a:t>I ei sakkyndig vurdering skal den pedagogisk-psykologiske </a:t>
            </a:r>
            <a:r>
              <a:rPr lang="nb-NO" sz="1400" err="1">
                <a:solidFill>
                  <a:srgbClr val="333333"/>
                </a:solidFill>
                <a:latin typeface="Roboto" panose="02000000000000000000" pitchFamily="2" charset="0"/>
                <a:ea typeface="Roboto" panose="02000000000000000000" pitchFamily="2" charset="0"/>
              </a:rPr>
              <a:t>tenesta</a:t>
            </a:r>
            <a:r>
              <a:rPr lang="nb-NO" sz="1400">
                <a:solidFill>
                  <a:srgbClr val="333333"/>
                </a:solidFill>
                <a:latin typeface="Roboto" panose="02000000000000000000" pitchFamily="2" charset="0"/>
                <a:ea typeface="Roboto" panose="02000000000000000000" pitchFamily="2" charset="0"/>
              </a:rPr>
              <a:t> alltid greie ut om </a:t>
            </a:r>
          </a:p>
          <a:p>
            <a:pPr lvl="1" indent="-342900">
              <a:buAutoNum type="alphaLcPeriod"/>
              <a:defRPr/>
            </a:pPr>
            <a:r>
              <a:rPr lang="nb-NO" sz="1400">
                <a:solidFill>
                  <a:srgbClr val="333333"/>
                </a:solidFill>
                <a:latin typeface="Roboto" panose="02000000000000000000" pitchFamily="2" charset="0"/>
                <a:ea typeface="Roboto" panose="02000000000000000000" pitchFamily="2" charset="0"/>
              </a:rPr>
              <a:t>eleven sitt utbytte av opplæringa </a:t>
            </a:r>
          </a:p>
          <a:p>
            <a:pPr lvl="1" indent="-342900">
              <a:buAutoNum type="alphaLcPeriod"/>
              <a:defRPr/>
            </a:pPr>
            <a:r>
              <a:rPr lang="nb-NO" sz="1400" err="1">
                <a:solidFill>
                  <a:srgbClr val="333333"/>
                </a:solidFill>
                <a:latin typeface="Roboto" panose="02000000000000000000" pitchFamily="2" charset="0"/>
                <a:ea typeface="Roboto" panose="02000000000000000000" pitchFamily="2" charset="0"/>
              </a:rPr>
              <a:t>Kvifor</a:t>
            </a:r>
            <a:r>
              <a:rPr lang="nb-NO" sz="1400">
                <a:solidFill>
                  <a:srgbClr val="333333"/>
                </a:solidFill>
                <a:latin typeface="Roboto" panose="02000000000000000000" pitchFamily="2" charset="0"/>
                <a:ea typeface="Roboto" panose="02000000000000000000" pitchFamily="2" charset="0"/>
              </a:rPr>
              <a:t> eleven eventuelt </a:t>
            </a:r>
            <a:r>
              <a:rPr lang="nb-NO" sz="1400" err="1">
                <a:solidFill>
                  <a:srgbClr val="333333"/>
                </a:solidFill>
                <a:latin typeface="Roboto" panose="02000000000000000000" pitchFamily="2" charset="0"/>
                <a:ea typeface="Roboto" panose="02000000000000000000" pitchFamily="2" charset="0"/>
              </a:rPr>
              <a:t>ikkjer</a:t>
            </a:r>
            <a:r>
              <a:rPr lang="nb-NO" sz="1400">
                <a:solidFill>
                  <a:srgbClr val="333333"/>
                </a:solidFill>
                <a:latin typeface="Roboto" panose="02000000000000000000" pitchFamily="2" charset="0"/>
                <a:ea typeface="Roboto" panose="02000000000000000000" pitchFamily="2" charset="0"/>
              </a:rPr>
              <a:t> har, eller </a:t>
            </a:r>
            <a:r>
              <a:rPr lang="nb-NO" sz="1400" err="1">
                <a:solidFill>
                  <a:srgbClr val="333333"/>
                </a:solidFill>
                <a:latin typeface="Roboto" panose="02000000000000000000" pitchFamily="2" charset="0"/>
                <a:ea typeface="Roboto" panose="02000000000000000000" pitchFamily="2" charset="0"/>
              </a:rPr>
              <a:t>ikkje</a:t>
            </a:r>
            <a:r>
              <a:rPr lang="nb-NO" sz="1400">
                <a:solidFill>
                  <a:srgbClr val="333333"/>
                </a:solidFill>
                <a:latin typeface="Roboto" panose="02000000000000000000" pitchFamily="2" charset="0"/>
                <a:ea typeface="Roboto" panose="02000000000000000000" pitchFamily="2" charset="0"/>
              </a:rPr>
              <a:t> kan  få, </a:t>
            </a:r>
            <a:r>
              <a:rPr lang="nb-NO" sz="1400" err="1">
                <a:solidFill>
                  <a:srgbClr val="333333"/>
                </a:solidFill>
                <a:latin typeface="Roboto" panose="02000000000000000000" pitchFamily="2" charset="0"/>
                <a:ea typeface="Roboto" panose="02000000000000000000" pitchFamily="2" charset="0"/>
              </a:rPr>
              <a:t>tilfredsstillande</a:t>
            </a:r>
            <a:r>
              <a:rPr lang="nb-NO" sz="1400">
                <a:solidFill>
                  <a:srgbClr val="333333"/>
                </a:solidFill>
                <a:latin typeface="Roboto" panose="02000000000000000000" pitchFamily="2" charset="0"/>
                <a:ea typeface="Roboto" panose="02000000000000000000" pitchFamily="2" charset="0"/>
              </a:rPr>
              <a:t> utbytte av opplæringa </a:t>
            </a:r>
          </a:p>
          <a:p>
            <a:pPr lvl="1" indent="-342900">
              <a:buAutoNum type="alphaLcPeriod"/>
              <a:defRPr/>
            </a:pPr>
            <a:r>
              <a:rPr lang="nb-NO" sz="1400">
                <a:solidFill>
                  <a:srgbClr val="333333"/>
                </a:solidFill>
                <a:latin typeface="Roboto" panose="02000000000000000000" pitchFamily="2" charset="0"/>
                <a:ea typeface="Roboto" panose="02000000000000000000" pitchFamily="2" charset="0"/>
              </a:rPr>
              <a:t>kva som er realistiske opplæringsmål for eleven </a:t>
            </a:r>
          </a:p>
          <a:p>
            <a:pPr lvl="1" indent="-342900">
              <a:buAutoNum type="alphaLcPeriod"/>
              <a:defRPr/>
            </a:pPr>
            <a:r>
              <a:rPr lang="nb-NO" sz="1400">
                <a:solidFill>
                  <a:srgbClr val="333333"/>
                </a:solidFill>
                <a:latin typeface="Roboto" panose="02000000000000000000" pitchFamily="2" charset="0"/>
                <a:ea typeface="Roboto" panose="02000000000000000000" pitchFamily="2" charset="0"/>
              </a:rPr>
              <a:t>Kva tiltak som kan gi eleven </a:t>
            </a:r>
            <a:r>
              <a:rPr lang="nb-NO" sz="1400" err="1">
                <a:solidFill>
                  <a:srgbClr val="333333"/>
                </a:solidFill>
                <a:latin typeface="Roboto" panose="02000000000000000000" pitchFamily="2" charset="0"/>
                <a:ea typeface="Roboto" panose="02000000000000000000" pitchFamily="2" charset="0"/>
              </a:rPr>
              <a:t>eit</a:t>
            </a:r>
            <a:r>
              <a:rPr lang="nb-NO" sz="1400">
                <a:solidFill>
                  <a:srgbClr val="333333"/>
                </a:solidFill>
                <a:latin typeface="Roboto" panose="02000000000000000000" pitchFamily="2" charset="0"/>
                <a:ea typeface="Roboto" panose="02000000000000000000" pitchFamily="2" charset="0"/>
              </a:rPr>
              <a:t> </a:t>
            </a:r>
            <a:r>
              <a:rPr lang="nb-NO" sz="1400" err="1">
                <a:solidFill>
                  <a:srgbClr val="333333"/>
                </a:solidFill>
                <a:latin typeface="Roboto" panose="02000000000000000000" pitchFamily="2" charset="0"/>
                <a:ea typeface="Roboto" panose="02000000000000000000" pitchFamily="2" charset="0"/>
              </a:rPr>
              <a:t>tilfredstillande</a:t>
            </a:r>
            <a:r>
              <a:rPr lang="nb-NO" sz="1400">
                <a:solidFill>
                  <a:srgbClr val="333333"/>
                </a:solidFill>
                <a:latin typeface="Roboto" panose="02000000000000000000" pitchFamily="2" charset="0"/>
                <a:ea typeface="Roboto" panose="02000000000000000000" pitchFamily="2" charset="0"/>
              </a:rPr>
              <a:t> utbytte av opplæringa </a:t>
            </a:r>
          </a:p>
          <a:p>
            <a:pPr lvl="1" indent="-342900">
              <a:buAutoNum type="alphaLcPeriod"/>
              <a:defRPr/>
            </a:pPr>
            <a:r>
              <a:rPr lang="nb-NO" sz="1400">
                <a:solidFill>
                  <a:srgbClr val="333333"/>
                </a:solidFill>
                <a:latin typeface="Roboto" panose="02000000000000000000" pitchFamily="2" charset="0"/>
                <a:ea typeface="Roboto" panose="02000000000000000000" pitchFamily="2" charset="0"/>
              </a:rPr>
              <a:t>Kva kompetanse </a:t>
            </a:r>
            <a:r>
              <a:rPr lang="nb-NO" sz="1400" err="1">
                <a:solidFill>
                  <a:srgbClr val="333333"/>
                </a:solidFill>
                <a:latin typeface="Roboto" panose="02000000000000000000" pitchFamily="2" charset="0"/>
                <a:ea typeface="Roboto" panose="02000000000000000000" pitchFamily="2" charset="0"/>
              </a:rPr>
              <a:t>dei</a:t>
            </a:r>
            <a:r>
              <a:rPr lang="nb-NO" sz="1400">
                <a:solidFill>
                  <a:srgbClr val="333333"/>
                </a:solidFill>
                <a:latin typeface="Roboto" panose="02000000000000000000" pitchFamily="2" charset="0"/>
                <a:ea typeface="Roboto" panose="02000000000000000000" pitchFamily="2" charset="0"/>
              </a:rPr>
              <a:t> som skal gi opplæringa, bør ha, dersom det skal </a:t>
            </a:r>
            <a:r>
              <a:rPr lang="nb-NO" sz="1400" err="1">
                <a:solidFill>
                  <a:srgbClr val="333333"/>
                </a:solidFill>
                <a:latin typeface="Roboto" panose="02000000000000000000" pitchFamily="2" charset="0"/>
                <a:ea typeface="Roboto" panose="02000000000000000000" pitchFamily="2" charset="0"/>
              </a:rPr>
              <a:t>gjerast</a:t>
            </a:r>
            <a:r>
              <a:rPr lang="nb-NO" sz="1400">
                <a:solidFill>
                  <a:srgbClr val="333333"/>
                </a:solidFill>
                <a:latin typeface="Roboto" panose="02000000000000000000" pitchFamily="2" charset="0"/>
                <a:ea typeface="Roboto" panose="02000000000000000000" pitchFamily="2" charset="0"/>
              </a:rPr>
              <a:t> unntak </a:t>
            </a:r>
            <a:r>
              <a:rPr lang="nb-NO" sz="1400" err="1">
                <a:solidFill>
                  <a:srgbClr val="333333"/>
                </a:solidFill>
                <a:latin typeface="Roboto" panose="02000000000000000000" pitchFamily="2" charset="0"/>
                <a:ea typeface="Roboto" panose="02000000000000000000" pitchFamily="2" charset="0"/>
              </a:rPr>
              <a:t>frå</a:t>
            </a:r>
            <a:r>
              <a:rPr lang="nb-NO" sz="1400">
                <a:solidFill>
                  <a:srgbClr val="333333"/>
                </a:solidFill>
                <a:latin typeface="Roboto" panose="02000000000000000000" pitchFamily="2" charset="0"/>
                <a:ea typeface="Roboto" panose="02000000000000000000" pitchFamily="2" charset="0"/>
              </a:rPr>
              <a:t> kompetansekrava etter § 11-9 andre eller tredje ledd </a:t>
            </a:r>
          </a:p>
        </p:txBody>
      </p:sp>
      <p:sp>
        <p:nvSpPr>
          <p:cNvPr id="6" name="Stjerne: 5 tagger 5">
            <a:extLst>
              <a:ext uri="{FF2B5EF4-FFF2-40B4-BE49-F238E27FC236}">
                <a16:creationId xmlns:a16="http://schemas.microsoft.com/office/drawing/2014/main" id="{C64310A8-908B-077B-C609-A41B5BE535E9}"/>
              </a:ext>
            </a:extLst>
          </p:cNvPr>
          <p:cNvSpPr/>
          <p:nvPr/>
        </p:nvSpPr>
        <p:spPr>
          <a:xfrm>
            <a:off x="4982071" y="4673697"/>
            <a:ext cx="1453896" cy="1325562"/>
          </a:xfrm>
          <a:prstGeom prst="star5">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1100"/>
              <a:t>NYTT</a:t>
            </a:r>
            <a:endParaRPr lang="nb-NO"/>
          </a:p>
        </p:txBody>
      </p:sp>
    </p:spTree>
    <p:extLst>
      <p:ext uri="{BB962C8B-B14F-4D97-AF65-F5344CB8AC3E}">
        <p14:creationId xmlns:p14="http://schemas.microsoft.com/office/powerpoint/2010/main" val="695395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207B4FE4-5CB6-C96A-5CA6-89E735C057F0}"/>
              </a:ext>
            </a:extLst>
          </p:cNvPr>
          <p:cNvSpPr/>
          <p:nvPr/>
        </p:nvSpPr>
        <p:spPr>
          <a:xfrm>
            <a:off x="5373377" y="0"/>
            <a:ext cx="6818624" cy="6858000"/>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C11B7F4F-1580-1C19-AAA2-F002E5D06AEF}"/>
              </a:ext>
            </a:extLst>
          </p:cNvPr>
          <p:cNvSpPr>
            <a:spLocks noGrp="1"/>
          </p:cNvSpPr>
          <p:nvPr>
            <p:ph type="title"/>
          </p:nvPr>
        </p:nvSpPr>
        <p:spPr>
          <a:xfrm>
            <a:off x="5499004" y="281631"/>
            <a:ext cx="6575854" cy="1325563"/>
          </a:xfrm>
        </p:spPr>
        <p:txBody>
          <a:bodyPr>
            <a:normAutofit/>
          </a:bodyPr>
          <a:lstStyle/>
          <a:p>
            <a:r>
              <a:rPr lang="nb-NO" sz="2800" b="1">
                <a:latin typeface="Roboto" panose="02000000000000000000" pitchFamily="2" charset="0"/>
                <a:ea typeface="Roboto" panose="02000000000000000000" pitchFamily="2" charset="0"/>
              </a:rPr>
              <a:t>Kompetansekrav for den som skal gi individuelt tilrettelagt opplæring § 11-9</a:t>
            </a:r>
          </a:p>
        </p:txBody>
      </p:sp>
      <p:sp>
        <p:nvSpPr>
          <p:cNvPr id="3" name="Plassholder for innhold 2">
            <a:extLst>
              <a:ext uri="{FF2B5EF4-FFF2-40B4-BE49-F238E27FC236}">
                <a16:creationId xmlns:a16="http://schemas.microsoft.com/office/drawing/2014/main" id="{3B792E93-AB35-BF8A-22DE-EFAEC9B44CB4}"/>
              </a:ext>
            </a:extLst>
          </p:cNvPr>
          <p:cNvSpPr>
            <a:spLocks noGrp="1"/>
          </p:cNvSpPr>
          <p:nvPr>
            <p:ph idx="1"/>
          </p:nvPr>
        </p:nvSpPr>
        <p:spPr>
          <a:xfrm>
            <a:off x="5746139" y="1607194"/>
            <a:ext cx="6328719" cy="4632969"/>
          </a:xfrm>
        </p:spPr>
        <p:txBody>
          <a:bodyPr>
            <a:noAutofit/>
          </a:bodyPr>
          <a:lstStyle/>
          <a:p>
            <a:pPr>
              <a:lnSpc>
                <a:spcPct val="150000"/>
              </a:lnSpc>
            </a:pPr>
            <a:r>
              <a:rPr lang="nb-NO" sz="1800" dirty="0">
                <a:latin typeface="Roboto" panose="02000000000000000000" pitchFamily="2" charset="0"/>
                <a:ea typeface="Roboto" panose="02000000000000000000" pitchFamily="2" charset="0"/>
              </a:rPr>
              <a:t>Hovedregelen videreføres, men presiseres: </a:t>
            </a:r>
          </a:p>
          <a:p>
            <a:pPr lvl="1">
              <a:lnSpc>
                <a:spcPct val="150000"/>
              </a:lnSpc>
              <a:buFont typeface="Wingdings" panose="05000000000000000000" pitchFamily="2" charset="2"/>
              <a:buChar char="Ø"/>
            </a:pPr>
            <a:r>
              <a:rPr lang="nb-NO" sz="1600" dirty="0">
                <a:latin typeface="Roboto" panose="02000000000000000000" pitchFamily="2" charset="0"/>
                <a:ea typeface="Roboto" panose="02000000000000000000" pitchFamily="2" charset="0"/>
              </a:rPr>
              <a:t>De som skal gi individuelt tilrettelagt opplæring, må oppfylle kompetansekravene for å bli tilsatt som lærer og for å undervise i de enkelte fagene.</a:t>
            </a:r>
          </a:p>
          <a:p>
            <a:pPr>
              <a:lnSpc>
                <a:spcPct val="150000"/>
              </a:lnSpc>
            </a:pPr>
            <a:r>
              <a:rPr lang="nn-NO" sz="1800" dirty="0">
                <a:latin typeface="Roboto" panose="02000000000000000000" pitchFamily="2" charset="0"/>
                <a:ea typeface="Roboto" panose="02000000000000000000" pitchFamily="2" charset="0"/>
              </a:rPr>
              <a:t>Unntak </a:t>
            </a:r>
            <a:r>
              <a:rPr lang="nn-NO" sz="1800" dirty="0" err="1">
                <a:latin typeface="Roboto" panose="02000000000000000000" pitchFamily="2" charset="0"/>
                <a:ea typeface="Roboto" panose="02000000000000000000" pitchFamily="2" charset="0"/>
              </a:rPr>
              <a:t>fra</a:t>
            </a:r>
            <a:r>
              <a:rPr lang="nn-NO" sz="1800" dirty="0">
                <a:latin typeface="Roboto" panose="02000000000000000000" pitchFamily="2" charset="0"/>
                <a:ea typeface="Roboto" panose="02000000000000000000" pitchFamily="2" charset="0"/>
              </a:rPr>
              <a:t> </a:t>
            </a:r>
            <a:r>
              <a:rPr lang="nn-NO" sz="1800" dirty="0" err="1">
                <a:latin typeface="Roboto" panose="02000000000000000000" pitchFamily="2" charset="0"/>
                <a:ea typeface="Roboto" panose="02000000000000000000" pitchFamily="2" charset="0"/>
              </a:rPr>
              <a:t>kompetansekravene</a:t>
            </a:r>
            <a:r>
              <a:rPr lang="nn-NO" sz="1800" dirty="0">
                <a:latin typeface="Roboto" panose="02000000000000000000" pitchFamily="2" charset="0"/>
                <a:ea typeface="Roboto" panose="02000000000000000000" pitchFamily="2" charset="0"/>
              </a:rPr>
              <a:t>:</a:t>
            </a:r>
          </a:p>
          <a:p>
            <a:pPr lvl="1">
              <a:lnSpc>
                <a:spcPct val="150000"/>
              </a:lnSpc>
              <a:buFont typeface="Wingdings" panose="05000000000000000000" pitchFamily="2" charset="2"/>
              <a:buChar char="Ø"/>
            </a:pPr>
            <a:r>
              <a:rPr lang="nn-NO" sz="1600" b="1" dirty="0" err="1">
                <a:latin typeface="Roboto" panose="02000000000000000000" pitchFamily="2" charset="0"/>
                <a:ea typeface="Roboto" panose="02000000000000000000" pitchFamily="2" charset="0"/>
              </a:rPr>
              <a:t>Videreføres</a:t>
            </a:r>
            <a:r>
              <a:rPr lang="nn-NO" sz="1600" dirty="0">
                <a:latin typeface="Roboto" panose="02000000000000000000" pitchFamily="2" charset="0"/>
                <a:ea typeface="Roboto" panose="02000000000000000000" pitchFamily="2" charset="0"/>
              </a:rPr>
              <a:t>: Unntak </a:t>
            </a:r>
            <a:r>
              <a:rPr lang="nn-NO" sz="1600" dirty="0" err="1">
                <a:latin typeface="Roboto" panose="02000000000000000000" pitchFamily="2" charset="0"/>
                <a:ea typeface="Roboto" panose="02000000000000000000" pitchFamily="2" charset="0"/>
              </a:rPr>
              <a:t>fra</a:t>
            </a:r>
            <a:r>
              <a:rPr lang="nn-NO" sz="1600" dirty="0">
                <a:latin typeface="Roboto" panose="02000000000000000000" pitchFamily="2" charset="0"/>
                <a:ea typeface="Roboto" panose="02000000000000000000" pitchFamily="2" charset="0"/>
              </a:rPr>
              <a:t> kravet om at lærarane må ha relevant kompetanse i </a:t>
            </a:r>
            <a:r>
              <a:rPr lang="nn-NO" sz="1600" dirty="0" err="1">
                <a:latin typeface="Roboto" panose="02000000000000000000" pitchFamily="2" charset="0"/>
                <a:ea typeface="Roboto" panose="02000000000000000000" pitchFamily="2" charset="0"/>
              </a:rPr>
              <a:t>fagene</a:t>
            </a:r>
            <a:r>
              <a:rPr lang="nn-NO" sz="1600" dirty="0">
                <a:latin typeface="Roboto" panose="02000000000000000000" pitchFamily="2" charset="0"/>
                <a:ea typeface="Roboto" panose="02000000000000000000" pitchFamily="2" charset="0"/>
              </a:rPr>
              <a:t> de skal undervise i.</a:t>
            </a:r>
          </a:p>
          <a:p>
            <a:pPr lvl="1">
              <a:lnSpc>
                <a:spcPct val="150000"/>
              </a:lnSpc>
              <a:buFont typeface="Wingdings" panose="05000000000000000000" pitchFamily="2" charset="2"/>
              <a:buChar char="Ø"/>
            </a:pPr>
            <a:r>
              <a:rPr lang="nn-NO" sz="1600" b="1" dirty="0">
                <a:latin typeface="Roboto" panose="02000000000000000000" pitchFamily="2" charset="0"/>
                <a:ea typeface="Roboto" panose="02000000000000000000" pitchFamily="2" charset="0"/>
              </a:rPr>
              <a:t>Ny regel: </a:t>
            </a:r>
            <a:r>
              <a:rPr lang="nn-NO" sz="1600" dirty="0">
                <a:latin typeface="Roboto" panose="02000000000000000000" pitchFamily="2" charset="0"/>
                <a:ea typeface="Roboto" panose="02000000000000000000" pitchFamily="2" charset="0"/>
              </a:rPr>
              <a:t>Begge </a:t>
            </a:r>
            <a:r>
              <a:rPr lang="nn-NO" sz="1600" dirty="0" err="1">
                <a:latin typeface="Roboto" panose="02000000000000000000" pitchFamily="2" charset="0"/>
                <a:ea typeface="Roboto" panose="02000000000000000000" pitchFamily="2" charset="0"/>
              </a:rPr>
              <a:t>kompetansekravene</a:t>
            </a:r>
            <a:r>
              <a:rPr lang="nn-NO" sz="1600" dirty="0">
                <a:latin typeface="Roboto" panose="02000000000000000000" pitchFamily="2" charset="0"/>
                <a:ea typeface="Roboto" panose="02000000000000000000" pitchFamily="2" charset="0"/>
              </a:rPr>
              <a:t> kan </a:t>
            </a:r>
            <a:r>
              <a:rPr lang="nn-NO" sz="1600" dirty="0" err="1">
                <a:latin typeface="Roboto" panose="02000000000000000000" pitchFamily="2" charset="0"/>
                <a:ea typeface="Roboto" panose="02000000000000000000" pitchFamily="2" charset="0"/>
              </a:rPr>
              <a:t>fravikes</a:t>
            </a:r>
            <a:r>
              <a:rPr lang="nn-NO" sz="1600" dirty="0">
                <a:latin typeface="Roboto" panose="02000000000000000000" pitchFamily="2" charset="0"/>
                <a:ea typeface="Roboto" panose="02000000000000000000" pitchFamily="2" charset="0"/>
              </a:rPr>
              <a:t> dersom personen som skal undervise, har en universitets eller </a:t>
            </a:r>
            <a:r>
              <a:rPr lang="nn-NO" sz="1600" dirty="0" err="1">
                <a:latin typeface="Roboto" panose="02000000000000000000" pitchFamily="2" charset="0"/>
                <a:ea typeface="Roboto" panose="02000000000000000000" pitchFamily="2" charset="0"/>
              </a:rPr>
              <a:t>høyskoleutdanning</a:t>
            </a:r>
            <a:r>
              <a:rPr lang="nn-NO" sz="1600" dirty="0">
                <a:latin typeface="Roboto" panose="02000000000000000000" pitchFamily="2" charset="0"/>
                <a:ea typeface="Roboto" panose="02000000000000000000" pitchFamily="2" charset="0"/>
              </a:rPr>
              <a:t> som </a:t>
            </a:r>
            <a:r>
              <a:rPr lang="nn-NO" sz="1600" dirty="0" err="1">
                <a:latin typeface="Roboto" panose="02000000000000000000" pitchFamily="2" charset="0"/>
                <a:ea typeface="Roboto" panose="02000000000000000000" pitchFamily="2" charset="0"/>
              </a:rPr>
              <a:t>gjør</a:t>
            </a:r>
            <a:r>
              <a:rPr lang="nn-NO" sz="1600" dirty="0">
                <a:latin typeface="Roboto" panose="02000000000000000000" pitchFamily="2" charset="0"/>
                <a:ea typeface="Roboto" panose="02000000000000000000" pitchFamily="2" charset="0"/>
              </a:rPr>
              <a:t> hen </a:t>
            </a:r>
            <a:r>
              <a:rPr lang="nn-NO" sz="1600" dirty="0" err="1">
                <a:latin typeface="Roboto" panose="02000000000000000000" pitchFamily="2" charset="0"/>
                <a:ea typeface="Roboto" panose="02000000000000000000" pitchFamily="2" charset="0"/>
              </a:rPr>
              <a:t>særlig</a:t>
            </a:r>
            <a:r>
              <a:rPr lang="nn-NO" sz="1600" dirty="0">
                <a:latin typeface="Roboto" panose="02000000000000000000" pitchFamily="2" charset="0"/>
                <a:ea typeface="Roboto" panose="02000000000000000000" pitchFamily="2" charset="0"/>
              </a:rPr>
              <a:t> </a:t>
            </a:r>
            <a:r>
              <a:rPr lang="nn-NO" sz="1600" dirty="0" err="1">
                <a:latin typeface="Roboto" panose="02000000000000000000" pitchFamily="2" charset="0"/>
                <a:ea typeface="Roboto" panose="02000000000000000000" pitchFamily="2" charset="0"/>
              </a:rPr>
              <a:t>egnet</a:t>
            </a:r>
            <a:r>
              <a:rPr lang="nn-NO" sz="1600" dirty="0">
                <a:latin typeface="Roboto" panose="02000000000000000000" pitchFamily="2" charset="0"/>
                <a:ea typeface="Roboto" panose="02000000000000000000" pitchFamily="2" charset="0"/>
              </a:rPr>
              <a:t> til å ivareta behovet til eleven.</a:t>
            </a:r>
            <a:endParaRPr lang="nb-NO" sz="1600" dirty="0">
              <a:latin typeface="Roboto" panose="02000000000000000000" pitchFamily="2" charset="0"/>
              <a:ea typeface="Roboto" panose="02000000000000000000" pitchFamily="2" charset="0"/>
            </a:endParaRPr>
          </a:p>
        </p:txBody>
      </p:sp>
      <p:sp>
        <p:nvSpPr>
          <p:cNvPr id="6" name="Rektangel 5">
            <a:extLst>
              <a:ext uri="{FF2B5EF4-FFF2-40B4-BE49-F238E27FC236}">
                <a16:creationId xmlns:a16="http://schemas.microsoft.com/office/drawing/2014/main" id="{5D10E18B-A89A-B65C-772D-47419BFE5215}"/>
              </a:ext>
            </a:extLst>
          </p:cNvPr>
          <p:cNvSpPr/>
          <p:nvPr/>
        </p:nvSpPr>
        <p:spPr>
          <a:xfrm>
            <a:off x="187906" y="747583"/>
            <a:ext cx="5061904" cy="5362833"/>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n-NO" sz="1600" b="1" i="0">
                <a:solidFill>
                  <a:srgbClr val="333333"/>
                </a:solidFill>
                <a:effectLst/>
                <a:latin typeface="Roboto" panose="02000000000000000000" pitchFamily="2" charset="0"/>
                <a:ea typeface="Roboto" panose="02000000000000000000" pitchFamily="2" charset="0"/>
              </a:rPr>
              <a:t>§ 11-9 </a:t>
            </a:r>
            <a:r>
              <a:rPr lang="nn-NO" sz="1600" b="1">
                <a:solidFill>
                  <a:srgbClr val="333333"/>
                </a:solidFill>
                <a:effectLst/>
                <a:latin typeface="Roboto" panose="02000000000000000000" pitchFamily="2" charset="0"/>
                <a:ea typeface="Roboto" panose="02000000000000000000" pitchFamily="2" charset="0"/>
              </a:rPr>
              <a:t>Kompetansekrav for den som skal gi individuelt tilrettelagd opplæring</a:t>
            </a:r>
          </a:p>
          <a:p>
            <a:pPr algn="l"/>
            <a:endParaRPr lang="nn-NO" sz="1600" b="1" i="1">
              <a:solidFill>
                <a:srgbClr val="333333"/>
              </a:solidFill>
              <a:effectLst/>
              <a:latin typeface="Roboto" panose="02000000000000000000" pitchFamily="2" charset="0"/>
              <a:ea typeface="Roboto" panose="02000000000000000000" pitchFamily="2" charset="0"/>
            </a:endParaRPr>
          </a:p>
          <a:p>
            <a:pPr algn="l"/>
            <a:r>
              <a:rPr lang="nn-NO" sz="1600" b="0" i="0">
                <a:solidFill>
                  <a:srgbClr val="333333"/>
                </a:solidFill>
                <a:effectLst/>
                <a:latin typeface="Roboto" panose="02000000000000000000" pitchFamily="2" charset="0"/>
                <a:ea typeface="Roboto" panose="02000000000000000000" pitchFamily="2" charset="0"/>
              </a:rPr>
              <a:t>Den som skal gi individuelt tilrettelagd opplæring, må oppfylle kompetansekrava for å bli tilsett i lærarstilling, jf. </a:t>
            </a:r>
            <a:r>
              <a:rPr lang="nn-NO" sz="1600" b="0" i="0" u="none" strike="noStrike">
                <a:solidFill>
                  <a:srgbClr val="DB142C"/>
                </a:solidFill>
                <a:effectLst/>
                <a:latin typeface="Roboto" panose="02000000000000000000" pitchFamily="2" charset="0"/>
                <a:ea typeface="Roboto" panose="02000000000000000000" pitchFamily="2" charset="0"/>
                <a:hlinkClick r:id="rId3"/>
              </a:rPr>
              <a:t>§ 17-3</a:t>
            </a:r>
            <a:r>
              <a:rPr lang="nn-NO" sz="1600" b="0" i="0">
                <a:solidFill>
                  <a:srgbClr val="333333"/>
                </a:solidFill>
                <a:effectLst/>
                <a:latin typeface="Roboto" panose="02000000000000000000" pitchFamily="2" charset="0"/>
                <a:ea typeface="Roboto" panose="02000000000000000000" pitchFamily="2" charset="0"/>
              </a:rPr>
              <a:t>, og krava om relevant kompetanse i faget det skal undervisast i, jf. </a:t>
            </a:r>
            <a:r>
              <a:rPr lang="nn-NO" sz="1600" b="0" i="0" u="none" strike="noStrike">
                <a:solidFill>
                  <a:srgbClr val="DB142C"/>
                </a:solidFill>
                <a:effectLst/>
                <a:latin typeface="Roboto" panose="02000000000000000000" pitchFamily="2" charset="0"/>
                <a:ea typeface="Roboto" panose="02000000000000000000" pitchFamily="2" charset="0"/>
                <a:hlinkClick r:id="rId4"/>
              </a:rPr>
              <a:t>§ 17-4</a:t>
            </a:r>
            <a:r>
              <a:rPr lang="nn-NO" sz="1600" b="0" i="0">
                <a:solidFill>
                  <a:srgbClr val="333333"/>
                </a:solidFill>
                <a:effectLst/>
                <a:latin typeface="Roboto" panose="02000000000000000000" pitchFamily="2" charset="0"/>
                <a:ea typeface="Roboto" panose="02000000000000000000" pitchFamily="2" charset="0"/>
              </a:rPr>
              <a:t>.</a:t>
            </a:r>
          </a:p>
          <a:p>
            <a:pPr algn="l"/>
            <a:endParaRPr lang="nn-NO" sz="1600" b="0" i="0">
              <a:solidFill>
                <a:srgbClr val="333333"/>
              </a:solidFill>
              <a:effectLst/>
              <a:latin typeface="Roboto" panose="02000000000000000000" pitchFamily="2" charset="0"/>
              <a:ea typeface="Roboto" panose="02000000000000000000" pitchFamily="2" charset="0"/>
            </a:endParaRPr>
          </a:p>
          <a:p>
            <a:pPr algn="l"/>
            <a:r>
              <a:rPr lang="nn-NO" sz="1600" b="0" i="0">
                <a:solidFill>
                  <a:srgbClr val="333333"/>
                </a:solidFill>
                <a:effectLst/>
                <a:latin typeface="Roboto" panose="02000000000000000000" pitchFamily="2" charset="0"/>
                <a:ea typeface="Roboto" panose="02000000000000000000" pitchFamily="2" charset="0"/>
              </a:rPr>
              <a:t>I vedtak om individuelt tilrettelagd opplæring kan det gjerast unntak frå kompetansekrava i </a:t>
            </a:r>
            <a:r>
              <a:rPr lang="nn-NO" sz="1600" b="0" i="0" u="none" strike="noStrike">
                <a:solidFill>
                  <a:srgbClr val="DB142C"/>
                </a:solidFill>
                <a:effectLst/>
                <a:latin typeface="Roboto" panose="02000000000000000000" pitchFamily="2" charset="0"/>
                <a:ea typeface="Roboto" panose="02000000000000000000" pitchFamily="2" charset="0"/>
                <a:hlinkClick r:id="rId3"/>
              </a:rPr>
              <a:t>§ 17-3</a:t>
            </a:r>
            <a:r>
              <a:rPr lang="nn-NO" sz="1600" b="0" i="0">
                <a:solidFill>
                  <a:srgbClr val="333333"/>
                </a:solidFill>
                <a:effectLst/>
                <a:latin typeface="Roboto" panose="02000000000000000000" pitchFamily="2" charset="0"/>
                <a:ea typeface="Roboto" panose="02000000000000000000" pitchFamily="2" charset="0"/>
              </a:rPr>
              <a:t> dersom det vil gi eleven betre opplæring. Slike unntak kan berre gjerast dersom opplæringa skal givast av personar med ei universitets- eller høgskoleutdanning som gjer dei særleg eigna til å vareta behova til eleven. Slikt vedtak inneber også at kompetansekrava i </a:t>
            </a:r>
            <a:r>
              <a:rPr lang="nn-NO" sz="1600" b="0" i="0" u="none" strike="noStrike">
                <a:solidFill>
                  <a:srgbClr val="DB142C"/>
                </a:solidFill>
                <a:effectLst/>
                <a:latin typeface="Roboto" panose="02000000000000000000" pitchFamily="2" charset="0"/>
                <a:ea typeface="Roboto" panose="02000000000000000000" pitchFamily="2" charset="0"/>
                <a:hlinkClick r:id="rId4"/>
              </a:rPr>
              <a:t>§ 17-4</a:t>
            </a:r>
            <a:r>
              <a:rPr lang="nn-NO" sz="1600" b="0" i="0">
                <a:solidFill>
                  <a:srgbClr val="333333"/>
                </a:solidFill>
                <a:effectLst/>
                <a:latin typeface="Roboto" panose="02000000000000000000" pitchFamily="2" charset="0"/>
                <a:ea typeface="Roboto" panose="02000000000000000000" pitchFamily="2" charset="0"/>
              </a:rPr>
              <a:t> ikkje gjeld.</a:t>
            </a:r>
          </a:p>
          <a:p>
            <a:pPr algn="l"/>
            <a:endParaRPr lang="nn-NO" sz="1600" b="0" i="0">
              <a:solidFill>
                <a:srgbClr val="333333"/>
              </a:solidFill>
              <a:effectLst/>
              <a:latin typeface="Roboto" panose="02000000000000000000" pitchFamily="2" charset="0"/>
              <a:ea typeface="Roboto" panose="02000000000000000000" pitchFamily="2" charset="0"/>
            </a:endParaRPr>
          </a:p>
          <a:p>
            <a:pPr algn="l"/>
            <a:r>
              <a:rPr lang="nn-NO" sz="1600" b="0" i="0">
                <a:solidFill>
                  <a:srgbClr val="333333"/>
                </a:solidFill>
                <a:effectLst/>
                <a:latin typeface="Roboto" panose="02000000000000000000" pitchFamily="2" charset="0"/>
                <a:ea typeface="Roboto" panose="02000000000000000000" pitchFamily="2" charset="0"/>
              </a:rPr>
              <a:t>I vedtak om individuelt tilrettelagd opplæring kan det gjerast unntak frå kompetansekrava i </a:t>
            </a:r>
            <a:r>
              <a:rPr lang="nn-NO" sz="1600" b="0" i="0" u="none" strike="noStrike">
                <a:solidFill>
                  <a:srgbClr val="DB142C"/>
                </a:solidFill>
                <a:effectLst/>
                <a:latin typeface="Roboto" panose="02000000000000000000" pitchFamily="2" charset="0"/>
                <a:ea typeface="Roboto" panose="02000000000000000000" pitchFamily="2" charset="0"/>
                <a:hlinkClick r:id="rId4"/>
              </a:rPr>
              <a:t>§ 17-4</a:t>
            </a:r>
            <a:r>
              <a:rPr lang="nn-NO" sz="1600" b="0" i="0">
                <a:solidFill>
                  <a:srgbClr val="333333"/>
                </a:solidFill>
                <a:effectLst/>
                <a:latin typeface="Roboto" panose="02000000000000000000" pitchFamily="2" charset="0"/>
                <a:ea typeface="Roboto" panose="02000000000000000000" pitchFamily="2" charset="0"/>
              </a:rPr>
              <a:t> dersom ei konkret vurdering av eleven og den individuelt tilrettelagde opplæringa som skal bli gitt, tilseier det</a:t>
            </a:r>
          </a:p>
        </p:txBody>
      </p:sp>
      <p:sp>
        <p:nvSpPr>
          <p:cNvPr id="5" name="Stjerne: 5 tagger 4">
            <a:extLst>
              <a:ext uri="{FF2B5EF4-FFF2-40B4-BE49-F238E27FC236}">
                <a16:creationId xmlns:a16="http://schemas.microsoft.com/office/drawing/2014/main" id="{463A3125-CB01-0104-DD81-CEE5CA8D1D02}"/>
              </a:ext>
            </a:extLst>
          </p:cNvPr>
          <p:cNvSpPr/>
          <p:nvPr/>
        </p:nvSpPr>
        <p:spPr>
          <a:xfrm>
            <a:off x="4958355" y="5178576"/>
            <a:ext cx="1453896" cy="1325562"/>
          </a:xfrm>
          <a:prstGeom prst="star5">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1100">
                <a:latin typeface="Roboto" panose="02000000000000000000" pitchFamily="2" charset="0"/>
                <a:ea typeface="Roboto" panose="02000000000000000000" pitchFamily="2" charset="0"/>
              </a:rPr>
              <a:t>NYTT</a:t>
            </a:r>
            <a:endParaRPr lang="nb-NO">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4260071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526903"/>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følger med på elevene og vurderer om de har tilfredsstillende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Tilpasset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0" y="146476"/>
            <a:ext cx="2262941"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defRPr/>
            </a:pPr>
            <a:r>
              <a:rPr lang="nb-NO" sz="1400" b="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Kommunen/ fylkeskommunen skal fatte vedtak eller hente inn en vurdering fra </a:t>
            </a:r>
            <a:r>
              <a:rPr lang="nb-NO" sz="1400" b="1" err="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PPT</a:t>
            </a:r>
            <a:endParaRPr lang="nb-NO" sz="1400" b="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endParaRP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skriver sakkyndig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262940"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skriver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365232" y="1774615"/>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skriver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365232" y="4526903"/>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8847" y="4090882"/>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88495" y="558393"/>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745664" y="1441499"/>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250217" y="4094209"/>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 name="TekstSylinder 1">
            <a:extLst>
              <a:ext uri="{FF2B5EF4-FFF2-40B4-BE49-F238E27FC236}">
                <a16:creationId xmlns:a16="http://schemas.microsoft.com/office/drawing/2014/main" id="{9C0D6AF9-C194-2D79-1C2F-3479733D1AC3}"/>
              </a:ext>
            </a:extLst>
          </p:cNvPr>
          <p:cNvSpPr txBox="1"/>
          <p:nvPr/>
        </p:nvSpPr>
        <p:spPr>
          <a:xfrm>
            <a:off x="3904322" y="3760240"/>
            <a:ext cx="4383356" cy="461665"/>
          </a:xfrm>
          <a:prstGeom prst="rect">
            <a:avLst/>
          </a:prstGeom>
          <a:noFill/>
        </p:spPr>
        <p:txBody>
          <a:bodyPr wrap="square" rtlCol="0">
            <a:spAutoFit/>
          </a:bodyPr>
          <a:lstStyle/>
          <a:p>
            <a:r>
              <a:rPr lang="nb-NO" sz="2400">
                <a:latin typeface="Roboto" panose="02000000000000000000" pitchFamily="2" charset="0"/>
                <a:ea typeface="Roboto" panose="02000000000000000000" pitchFamily="2" charset="0"/>
              </a:rPr>
              <a:t>Saksgangen for tilrettelegging</a:t>
            </a:r>
          </a:p>
        </p:txBody>
      </p:sp>
    </p:spTree>
    <p:extLst>
      <p:ext uri="{BB962C8B-B14F-4D97-AF65-F5344CB8AC3E}">
        <p14:creationId xmlns:p14="http://schemas.microsoft.com/office/powerpoint/2010/main" val="91587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p:cTn id="9" dur="indefinite"/>
                                        <p:tgtEl>
                                          <p:spTgt spid="5"/>
                                        </p:tgtEl>
                                        <p:attrNameLst>
                                          <p:attrName>style.opacity</p:attrName>
                                        </p:attrNameLst>
                                      </p:cBhvr>
                                      <p:to>
                                        <p:strVal val="0.25"/>
                                      </p:to>
                                    </p:set>
                                    <p:animEffect filter="image" prLst="opacity: 0.25">
                                      <p:cBhvr rctx="IE">
                                        <p:cTn id="10" dur="indefinite"/>
                                        <p:tgtEl>
                                          <p:spTgt spid="5"/>
                                        </p:tgtEl>
                                      </p:cBhvr>
                                    </p:animEffect>
                                  </p:childTnLst>
                                </p:cTn>
                              </p:par>
                              <p:par>
                                <p:cTn id="11" presetID="9" presetClass="emph" presetSubtype="0" grpId="0" nodeType="withEffect">
                                  <p:stCondLst>
                                    <p:cond delay="0"/>
                                  </p:stCondLst>
                                  <p:childTnLst>
                                    <p:set>
                                      <p:cBhvr>
                                        <p:cTn id="12" dur="indefinite"/>
                                        <p:tgtEl>
                                          <p:spTgt spid="7"/>
                                        </p:tgtEl>
                                        <p:attrNameLst>
                                          <p:attrName>style.opacity</p:attrName>
                                        </p:attrNameLst>
                                      </p:cBhvr>
                                      <p:to>
                                        <p:strVal val="0.25"/>
                                      </p:to>
                                    </p:set>
                                    <p:animEffect filter="image" prLst="opacity: 0.25">
                                      <p:cBhvr rctx="IE">
                                        <p:cTn id="13" dur="indefinite"/>
                                        <p:tgtEl>
                                          <p:spTgt spid="7"/>
                                        </p:tgtEl>
                                      </p:cBhvr>
                                    </p:animEffect>
                                  </p:childTnLst>
                                </p:cTn>
                              </p:par>
                              <p:par>
                                <p:cTn id="14" presetID="9" presetClass="emph" presetSubtype="0" grpId="0" nodeType="withEffect">
                                  <p:stCondLst>
                                    <p:cond delay="0"/>
                                  </p:stCondLst>
                                  <p:childTnLst>
                                    <p:set>
                                      <p:cBhvr>
                                        <p:cTn id="15" dur="indefinite"/>
                                        <p:tgtEl>
                                          <p:spTgt spid="8"/>
                                        </p:tgtEl>
                                        <p:attrNameLst>
                                          <p:attrName>style.opacity</p:attrName>
                                        </p:attrNameLst>
                                      </p:cBhvr>
                                      <p:to>
                                        <p:strVal val="0.25"/>
                                      </p:to>
                                    </p:set>
                                    <p:animEffect filter="image" prLst="opacity: 0.25">
                                      <p:cBhvr rctx="IE">
                                        <p:cTn id="16" dur="indefinite"/>
                                        <p:tgtEl>
                                          <p:spTgt spid="8"/>
                                        </p:tgtEl>
                                      </p:cBhvr>
                                    </p:animEffect>
                                  </p:childTnLst>
                                </p:cTn>
                              </p:par>
                              <p:par>
                                <p:cTn id="17" presetID="9" presetClass="emph" presetSubtype="0" grpId="0" nodeType="withEffect">
                                  <p:stCondLst>
                                    <p:cond delay="0"/>
                                  </p:stCondLst>
                                  <p:childTnLst>
                                    <p:set>
                                      <p:cBhvr>
                                        <p:cTn id="18" dur="indefinite"/>
                                        <p:tgtEl>
                                          <p:spTgt spid="10"/>
                                        </p:tgtEl>
                                        <p:attrNameLst>
                                          <p:attrName>style.opacity</p:attrName>
                                        </p:attrNameLst>
                                      </p:cBhvr>
                                      <p:to>
                                        <p:strVal val="0.25"/>
                                      </p:to>
                                    </p:set>
                                    <p:animEffect filter="image" prLst="opacity: 0.25">
                                      <p:cBhvr rctx="IE">
                                        <p:cTn id="19" dur="indefinite"/>
                                        <p:tgtEl>
                                          <p:spTgt spid="10"/>
                                        </p:tgtEl>
                                      </p:cBhvr>
                                    </p:animEffect>
                                  </p:childTnLst>
                                </p:cTn>
                              </p:par>
                              <p:par>
                                <p:cTn id="20" presetID="9" presetClass="emph" presetSubtype="0" grpId="0" nodeType="withEffect">
                                  <p:stCondLst>
                                    <p:cond delay="0"/>
                                  </p:stCondLst>
                                  <p:childTnLst>
                                    <p:set>
                                      <p:cBhvr>
                                        <p:cTn id="21" dur="indefinite"/>
                                        <p:tgtEl>
                                          <p:spTgt spid="11"/>
                                        </p:tgtEl>
                                        <p:attrNameLst>
                                          <p:attrName>style.opacity</p:attrName>
                                        </p:attrNameLst>
                                      </p:cBhvr>
                                      <p:to>
                                        <p:strVal val="0.25"/>
                                      </p:to>
                                    </p:set>
                                    <p:animEffect filter="image" prLst="opacity: 0.25">
                                      <p:cBhvr rctx="IE">
                                        <p:cTn id="22"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207B4FE4-5CB6-C96A-5CA6-89E735C057F0}"/>
              </a:ext>
            </a:extLst>
          </p:cNvPr>
          <p:cNvSpPr/>
          <p:nvPr/>
        </p:nvSpPr>
        <p:spPr>
          <a:xfrm>
            <a:off x="0" y="0"/>
            <a:ext cx="6919784" cy="6858000"/>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C11B7F4F-1580-1C19-AAA2-F002E5D06AEF}"/>
              </a:ext>
            </a:extLst>
          </p:cNvPr>
          <p:cNvSpPr>
            <a:spLocks noGrp="1"/>
          </p:cNvSpPr>
          <p:nvPr>
            <p:ph type="title"/>
          </p:nvPr>
        </p:nvSpPr>
        <p:spPr>
          <a:xfrm>
            <a:off x="210312" y="359502"/>
            <a:ext cx="6709472" cy="1325563"/>
          </a:xfrm>
        </p:spPr>
        <p:txBody>
          <a:bodyPr>
            <a:normAutofit/>
          </a:bodyPr>
          <a:lstStyle/>
          <a:p>
            <a:r>
              <a:rPr lang="nb-NO" sz="2400" b="1">
                <a:latin typeface="Roboto" panose="02000000000000000000" pitchFamily="2" charset="0"/>
                <a:ea typeface="Roboto" panose="02000000000000000000" pitchFamily="2" charset="0"/>
              </a:rPr>
              <a:t>Vedtak om individuelt tilrettelagt opplæring og krav om sakkyndig vurdering § 11-7</a:t>
            </a:r>
          </a:p>
        </p:txBody>
      </p:sp>
      <p:sp>
        <p:nvSpPr>
          <p:cNvPr id="3" name="Plassholder for innhold 2">
            <a:extLst>
              <a:ext uri="{FF2B5EF4-FFF2-40B4-BE49-F238E27FC236}">
                <a16:creationId xmlns:a16="http://schemas.microsoft.com/office/drawing/2014/main" id="{3B792E93-AB35-BF8A-22DE-EFAEC9B44CB4}"/>
              </a:ext>
            </a:extLst>
          </p:cNvPr>
          <p:cNvSpPr>
            <a:spLocks noGrp="1"/>
          </p:cNvSpPr>
          <p:nvPr>
            <p:ph idx="1"/>
          </p:nvPr>
        </p:nvSpPr>
        <p:spPr>
          <a:xfrm>
            <a:off x="210312" y="1685065"/>
            <a:ext cx="6575854" cy="4734630"/>
          </a:xfrm>
        </p:spPr>
        <p:txBody>
          <a:bodyPr>
            <a:normAutofit fontScale="55000" lnSpcReduction="20000"/>
          </a:bodyPr>
          <a:lstStyle/>
          <a:p>
            <a:pPr>
              <a:lnSpc>
                <a:spcPct val="170000"/>
              </a:lnSpc>
            </a:pPr>
            <a:r>
              <a:rPr lang="nb-NO" sz="3200" dirty="0">
                <a:latin typeface="Roboto" panose="02000000000000000000" pitchFamily="2" charset="0"/>
                <a:ea typeface="Roboto" panose="02000000000000000000" pitchFamily="2" charset="0"/>
              </a:rPr>
              <a:t>Viderefører reglene i dagens § 5-3 og § 5-4:</a:t>
            </a:r>
          </a:p>
          <a:p>
            <a:pPr lvl="1">
              <a:lnSpc>
                <a:spcPct val="170000"/>
              </a:lnSpc>
              <a:buFont typeface="Wingdings" panose="05000000000000000000" pitchFamily="2" charset="2"/>
              <a:buChar char="Ø"/>
            </a:pPr>
            <a:r>
              <a:rPr lang="nb-NO" sz="2900" dirty="0">
                <a:latin typeface="Roboto" panose="02000000000000000000" pitchFamily="2" charset="0"/>
                <a:ea typeface="Roboto" panose="02000000000000000000" pitchFamily="2" charset="0"/>
              </a:rPr>
              <a:t>Kommunen/fylkeskommunen skal fatte enkeltvedtak. </a:t>
            </a:r>
          </a:p>
          <a:p>
            <a:pPr lvl="1">
              <a:lnSpc>
                <a:spcPct val="170000"/>
              </a:lnSpc>
              <a:buFont typeface="Wingdings" panose="05000000000000000000" pitchFamily="2" charset="2"/>
              <a:buChar char="Ø"/>
            </a:pPr>
            <a:r>
              <a:rPr lang="nb-NO" sz="2900" dirty="0">
                <a:latin typeface="Roboto" panose="02000000000000000000" pitchFamily="2" charset="0"/>
                <a:ea typeface="Roboto" panose="02000000000000000000" pitchFamily="2" charset="0"/>
              </a:rPr>
              <a:t>Kommunen/fylkeskommunen må innhente sakkyndig vurdering før de fatter vedtak.</a:t>
            </a:r>
          </a:p>
          <a:p>
            <a:pPr lvl="1">
              <a:lnSpc>
                <a:spcPct val="170000"/>
              </a:lnSpc>
              <a:buFont typeface="Wingdings" panose="05000000000000000000" pitchFamily="2" charset="2"/>
              <a:buChar char="Ø"/>
            </a:pPr>
            <a:r>
              <a:rPr lang="nb-NO" sz="2900" dirty="0">
                <a:latin typeface="Roboto" panose="02000000000000000000" pitchFamily="2" charset="0"/>
                <a:ea typeface="Roboto" panose="02000000000000000000" pitchFamily="2" charset="0"/>
              </a:rPr>
              <a:t>Foreldrene eller eleven skal samtykke før sakkyndig vurdering og vedtak, og medvirke i å utarbeide tilbudet. </a:t>
            </a:r>
          </a:p>
          <a:p>
            <a:pPr>
              <a:lnSpc>
                <a:spcPct val="170000"/>
              </a:lnSpc>
            </a:pPr>
            <a:r>
              <a:rPr lang="nb-NO" sz="3200" dirty="0">
                <a:latin typeface="Roboto" panose="02000000000000000000" pitchFamily="2" charset="0"/>
                <a:ea typeface="Roboto" panose="02000000000000000000" pitchFamily="2" charset="0"/>
              </a:rPr>
              <a:t>Regelen om at eleven eller foreldrene kan kreve at skolen gjør undersøkelser for å finne ut om eleven trenger spesialundervisning, er tatt ut, men følger av sammenhengen i regelverket. </a:t>
            </a:r>
          </a:p>
          <a:p>
            <a:pPr>
              <a:lnSpc>
                <a:spcPct val="150000"/>
              </a:lnSpc>
            </a:pPr>
            <a:endParaRPr lang="nb-NO" sz="2400" dirty="0"/>
          </a:p>
          <a:p>
            <a:endParaRPr lang="nb-NO" dirty="0"/>
          </a:p>
        </p:txBody>
      </p:sp>
      <p:sp>
        <p:nvSpPr>
          <p:cNvPr id="5" name="Bindepunkt 4">
            <a:extLst>
              <a:ext uri="{FF2B5EF4-FFF2-40B4-BE49-F238E27FC236}">
                <a16:creationId xmlns:a16="http://schemas.microsoft.com/office/drawing/2014/main" id="{D2777B91-95D1-ADBB-5879-AE7812B50D46}"/>
              </a:ext>
            </a:extLst>
          </p:cNvPr>
          <p:cNvSpPr/>
          <p:nvPr/>
        </p:nvSpPr>
        <p:spPr>
          <a:xfrm>
            <a:off x="9926320" y="0"/>
            <a:ext cx="2265680" cy="2184621"/>
          </a:xfrm>
          <a:prstGeom prst="flowChartConnector">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skriver vedtak</a:t>
            </a:r>
          </a:p>
        </p:txBody>
      </p:sp>
      <p:sp>
        <p:nvSpPr>
          <p:cNvPr id="6" name="Rektangel 5">
            <a:extLst>
              <a:ext uri="{FF2B5EF4-FFF2-40B4-BE49-F238E27FC236}">
                <a16:creationId xmlns:a16="http://schemas.microsoft.com/office/drawing/2014/main" id="{5D10E18B-A89A-B65C-772D-47419BFE5215}"/>
              </a:ext>
            </a:extLst>
          </p:cNvPr>
          <p:cNvSpPr/>
          <p:nvPr/>
        </p:nvSpPr>
        <p:spPr>
          <a:xfrm>
            <a:off x="6996478" y="2675237"/>
            <a:ext cx="5061904" cy="1507525"/>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n-NO" b="1" i="0">
                <a:solidFill>
                  <a:srgbClr val="333333"/>
                </a:solidFill>
                <a:effectLst/>
                <a:latin typeface="Roboto" panose="02000000000000000000" pitchFamily="2" charset="0"/>
                <a:ea typeface="Roboto" panose="02000000000000000000" pitchFamily="2" charset="0"/>
              </a:rPr>
              <a:t>§ 11-7 Vedtak om individuelt tilrettelagt opplæring og krav om sakkyndig vurdering</a:t>
            </a:r>
          </a:p>
        </p:txBody>
      </p:sp>
    </p:spTree>
    <p:extLst>
      <p:ext uri="{BB962C8B-B14F-4D97-AF65-F5344CB8AC3E}">
        <p14:creationId xmlns:p14="http://schemas.microsoft.com/office/powerpoint/2010/main" val="11041646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68">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0">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41994"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ektangel 1">
            <a:extLst>
              <a:ext uri="{FF2B5EF4-FFF2-40B4-BE49-F238E27FC236}">
                <a16:creationId xmlns:a16="http://schemas.microsoft.com/office/drawing/2014/main" id="{3142E9D1-419D-D840-BFBB-2C53F4FAD4CE}"/>
              </a:ext>
            </a:extLst>
          </p:cNvPr>
          <p:cNvSpPr/>
          <p:nvPr/>
        </p:nvSpPr>
        <p:spPr>
          <a:xfrm>
            <a:off x="0" y="11107"/>
            <a:ext cx="6741994" cy="6858000"/>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Tittel 2">
            <a:extLst>
              <a:ext uri="{FF2B5EF4-FFF2-40B4-BE49-F238E27FC236}">
                <a16:creationId xmlns:a16="http://schemas.microsoft.com/office/drawing/2014/main" id="{D3A7B9C3-F12A-702D-CECC-AE1E148E7669}"/>
              </a:ext>
            </a:extLst>
          </p:cNvPr>
          <p:cNvSpPr>
            <a:spLocks noGrp="1"/>
          </p:cNvSpPr>
          <p:nvPr>
            <p:ph type="title"/>
          </p:nvPr>
        </p:nvSpPr>
        <p:spPr>
          <a:xfrm>
            <a:off x="388307" y="609600"/>
            <a:ext cx="6492303" cy="1206674"/>
          </a:xfrm>
        </p:spPr>
        <p:txBody>
          <a:bodyPr>
            <a:noAutofit/>
          </a:bodyPr>
          <a:lstStyle/>
          <a:p>
            <a:r>
              <a:rPr lang="nb-NO" sz="2800" b="1">
                <a:latin typeface="Roboto" panose="02000000000000000000" pitchFamily="2" charset="0"/>
                <a:ea typeface="Roboto" panose="02000000000000000000" pitchFamily="2" charset="0"/>
              </a:rPr>
              <a:t>Kapittel 11  i ny opplæringslov</a:t>
            </a:r>
          </a:p>
        </p:txBody>
      </p:sp>
      <p:sp>
        <p:nvSpPr>
          <p:cNvPr id="4" name="Plassholder for innhold 3">
            <a:extLst>
              <a:ext uri="{FF2B5EF4-FFF2-40B4-BE49-F238E27FC236}">
                <a16:creationId xmlns:a16="http://schemas.microsoft.com/office/drawing/2014/main" id="{6CE69791-C728-0165-C1D6-29FDC6FC5980}"/>
              </a:ext>
            </a:extLst>
          </p:cNvPr>
          <p:cNvSpPr>
            <a:spLocks noGrp="1"/>
          </p:cNvSpPr>
          <p:nvPr>
            <p:ph idx="1"/>
          </p:nvPr>
        </p:nvSpPr>
        <p:spPr>
          <a:xfrm>
            <a:off x="729818" y="2237500"/>
            <a:ext cx="5824786" cy="2405213"/>
          </a:xfrm>
        </p:spPr>
        <p:txBody>
          <a:bodyPr>
            <a:normAutofit/>
          </a:bodyPr>
          <a:lstStyle/>
          <a:p>
            <a:pPr>
              <a:lnSpc>
                <a:spcPct val="150000"/>
              </a:lnSpc>
            </a:pPr>
            <a:r>
              <a:rPr lang="nb-NO" sz="2000" dirty="0">
                <a:latin typeface="Roboto" panose="02000000000000000000" pitchFamily="2" charset="0"/>
                <a:ea typeface="Roboto" panose="02000000000000000000" pitchFamily="2" charset="0"/>
              </a:rPr>
              <a:t>i all hovedsak en videreføring av dagens regler</a:t>
            </a:r>
          </a:p>
          <a:p>
            <a:pPr>
              <a:lnSpc>
                <a:spcPct val="150000"/>
              </a:lnSpc>
            </a:pPr>
            <a:r>
              <a:rPr lang="nb-NO" sz="2000" dirty="0">
                <a:latin typeface="Roboto" panose="02000000000000000000" pitchFamily="2" charset="0"/>
                <a:ea typeface="Roboto" panose="02000000000000000000" pitchFamily="2" charset="0"/>
              </a:rPr>
              <a:t>ny struktur og nye begreper</a:t>
            </a:r>
          </a:p>
          <a:p>
            <a:pPr>
              <a:lnSpc>
                <a:spcPct val="150000"/>
              </a:lnSpc>
            </a:pPr>
            <a:r>
              <a:rPr lang="nb-NO" sz="2000" dirty="0">
                <a:latin typeface="Roboto" panose="02000000000000000000" pitchFamily="2" charset="0"/>
                <a:ea typeface="Roboto" panose="02000000000000000000" pitchFamily="2" charset="0"/>
              </a:rPr>
              <a:t>mer brukervennlig gjennom flere presiseringer og forenklinger</a:t>
            </a:r>
          </a:p>
          <a:p>
            <a:endParaRPr lang="nb-NO" sz="2400" dirty="0"/>
          </a:p>
          <a:p>
            <a:pPr marL="0" indent="0">
              <a:buNone/>
            </a:pPr>
            <a:endParaRPr lang="nb-NO" sz="2400" dirty="0"/>
          </a:p>
        </p:txBody>
      </p:sp>
      <p:pic>
        <p:nvPicPr>
          <p:cNvPr id="7" name="Bilde 6">
            <a:extLst>
              <a:ext uri="{FF2B5EF4-FFF2-40B4-BE49-F238E27FC236}">
                <a16:creationId xmlns:a16="http://schemas.microsoft.com/office/drawing/2014/main" id="{4B26CF2C-9D7B-A9AD-DCD4-0899B9A3138A}"/>
              </a:ext>
            </a:extLst>
          </p:cNvPr>
          <p:cNvPicPr>
            <a:picLocks noChangeAspect="1"/>
          </p:cNvPicPr>
          <p:nvPr/>
        </p:nvPicPr>
        <p:blipFill>
          <a:blip r:embed="rId3"/>
          <a:stretch>
            <a:fillRect/>
          </a:stretch>
        </p:blipFill>
        <p:spPr>
          <a:xfrm>
            <a:off x="6880610" y="847974"/>
            <a:ext cx="4737650" cy="5184266"/>
          </a:xfrm>
          <a:prstGeom prst="rect">
            <a:avLst/>
          </a:prstGeom>
        </p:spPr>
      </p:pic>
      <p:sp>
        <p:nvSpPr>
          <p:cNvPr id="5" name="TekstSylinder 4">
            <a:extLst>
              <a:ext uri="{FF2B5EF4-FFF2-40B4-BE49-F238E27FC236}">
                <a16:creationId xmlns:a16="http://schemas.microsoft.com/office/drawing/2014/main" id="{DB283E47-613D-342F-B947-C2F13D9F927C}"/>
              </a:ext>
            </a:extLst>
          </p:cNvPr>
          <p:cNvSpPr txBox="1"/>
          <p:nvPr/>
        </p:nvSpPr>
        <p:spPr>
          <a:xfrm>
            <a:off x="10591716" y="6055170"/>
            <a:ext cx="1026544" cy="215444"/>
          </a:xfrm>
          <a:prstGeom prst="rect">
            <a:avLst/>
          </a:prstGeom>
          <a:noFill/>
        </p:spPr>
        <p:txBody>
          <a:bodyPr wrap="square" rtlCol="0">
            <a:spAutoFit/>
          </a:bodyPr>
          <a:lstStyle/>
          <a:p>
            <a:r>
              <a:rPr lang="nb-NO" sz="800"/>
              <a:t>Bilde fra lovdata.no</a:t>
            </a:r>
          </a:p>
        </p:txBody>
      </p:sp>
    </p:spTree>
    <p:extLst>
      <p:ext uri="{BB962C8B-B14F-4D97-AF65-F5344CB8AC3E}">
        <p14:creationId xmlns:p14="http://schemas.microsoft.com/office/powerpoint/2010/main" val="512037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526904"/>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følger med på elevene og vurderer om de har tilfredsstillende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Tilpasset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1" y="146476"/>
            <a:ext cx="2186608"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defRPr/>
            </a:pPr>
            <a:r>
              <a:rPr lang="nb-NO" sz="1400" b="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Kommunen/ fylkeskommunen skal fatte vedtak eller hente inn en vurdering fra </a:t>
            </a:r>
            <a:r>
              <a:rPr lang="nb-NO" sz="1400" b="1" err="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PPT</a:t>
            </a:r>
            <a:endParaRPr lang="nb-NO" sz="1400" b="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endParaRP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skriver sakkyndig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186608"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skriver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380384" y="1774985"/>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skriver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380384" y="4495804"/>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9091" y="4121932"/>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88495"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645159" y="1532658"/>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265369" y="4126363"/>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 name="TekstSylinder 1">
            <a:extLst>
              <a:ext uri="{FF2B5EF4-FFF2-40B4-BE49-F238E27FC236}">
                <a16:creationId xmlns:a16="http://schemas.microsoft.com/office/drawing/2014/main" id="{19B2CE88-BF49-8FD7-CA55-C4795FD47F1F}"/>
              </a:ext>
            </a:extLst>
          </p:cNvPr>
          <p:cNvSpPr txBox="1"/>
          <p:nvPr/>
        </p:nvSpPr>
        <p:spPr>
          <a:xfrm>
            <a:off x="3803513" y="3723056"/>
            <a:ext cx="4383356" cy="461665"/>
          </a:xfrm>
          <a:prstGeom prst="rect">
            <a:avLst/>
          </a:prstGeom>
          <a:noFill/>
        </p:spPr>
        <p:txBody>
          <a:bodyPr wrap="square" rtlCol="0">
            <a:spAutoFit/>
          </a:bodyPr>
          <a:lstStyle/>
          <a:p>
            <a:r>
              <a:rPr lang="nb-NO" sz="2400">
                <a:latin typeface="Roboto" panose="02000000000000000000" pitchFamily="2" charset="0"/>
                <a:ea typeface="Roboto" panose="02000000000000000000" pitchFamily="2" charset="0"/>
              </a:rPr>
              <a:t>Saksgangen for tilrettelegging</a:t>
            </a:r>
          </a:p>
        </p:txBody>
      </p:sp>
    </p:spTree>
    <p:extLst>
      <p:ext uri="{BB962C8B-B14F-4D97-AF65-F5344CB8AC3E}">
        <p14:creationId xmlns:p14="http://schemas.microsoft.com/office/powerpoint/2010/main" val="401425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p:cTn id="9" dur="indefinite"/>
                                        <p:tgtEl>
                                          <p:spTgt spid="5"/>
                                        </p:tgtEl>
                                        <p:attrNameLst>
                                          <p:attrName>style.opacity</p:attrName>
                                        </p:attrNameLst>
                                      </p:cBhvr>
                                      <p:to>
                                        <p:strVal val="0.25"/>
                                      </p:to>
                                    </p:set>
                                    <p:animEffect filter="image" prLst="opacity: 0.25">
                                      <p:cBhvr rctx="IE">
                                        <p:cTn id="10" dur="indefinite"/>
                                        <p:tgtEl>
                                          <p:spTgt spid="5"/>
                                        </p:tgtEl>
                                      </p:cBhvr>
                                    </p:animEffect>
                                  </p:childTnLst>
                                </p:cTn>
                              </p:par>
                              <p:par>
                                <p:cTn id="11" presetID="9" presetClass="emph" presetSubtype="0" grpId="0" nodeType="withEffect">
                                  <p:stCondLst>
                                    <p:cond delay="0"/>
                                  </p:stCondLst>
                                  <p:childTnLst>
                                    <p:set>
                                      <p:cBhvr>
                                        <p:cTn id="12" dur="indefinite"/>
                                        <p:tgtEl>
                                          <p:spTgt spid="7"/>
                                        </p:tgtEl>
                                        <p:attrNameLst>
                                          <p:attrName>style.opacity</p:attrName>
                                        </p:attrNameLst>
                                      </p:cBhvr>
                                      <p:to>
                                        <p:strVal val="0.25"/>
                                      </p:to>
                                    </p:set>
                                    <p:animEffect filter="image" prLst="opacity: 0.25">
                                      <p:cBhvr rctx="IE">
                                        <p:cTn id="13" dur="indefinite"/>
                                        <p:tgtEl>
                                          <p:spTgt spid="7"/>
                                        </p:tgtEl>
                                      </p:cBhvr>
                                    </p:animEffect>
                                  </p:childTnLst>
                                </p:cTn>
                              </p:par>
                              <p:par>
                                <p:cTn id="14" presetID="9" presetClass="emph" presetSubtype="0" grpId="0" nodeType="withEffect">
                                  <p:stCondLst>
                                    <p:cond delay="0"/>
                                  </p:stCondLst>
                                  <p:childTnLst>
                                    <p:set>
                                      <p:cBhvr>
                                        <p:cTn id="15" dur="indefinite"/>
                                        <p:tgtEl>
                                          <p:spTgt spid="8"/>
                                        </p:tgtEl>
                                        <p:attrNameLst>
                                          <p:attrName>style.opacity</p:attrName>
                                        </p:attrNameLst>
                                      </p:cBhvr>
                                      <p:to>
                                        <p:strVal val="0.25"/>
                                      </p:to>
                                    </p:set>
                                    <p:animEffect filter="image" prLst="opacity: 0.25">
                                      <p:cBhvr rctx="IE">
                                        <p:cTn id="16" dur="indefinite"/>
                                        <p:tgtEl>
                                          <p:spTgt spid="8"/>
                                        </p:tgtEl>
                                      </p:cBhvr>
                                    </p:animEffect>
                                  </p:childTnLst>
                                </p:cTn>
                              </p:par>
                              <p:par>
                                <p:cTn id="17" presetID="9" presetClass="emph" presetSubtype="0" grpId="0" nodeType="withEffect">
                                  <p:stCondLst>
                                    <p:cond delay="0"/>
                                  </p:stCondLst>
                                  <p:childTnLst>
                                    <p:set>
                                      <p:cBhvr>
                                        <p:cTn id="18" dur="indefinite"/>
                                        <p:tgtEl>
                                          <p:spTgt spid="9"/>
                                        </p:tgtEl>
                                        <p:attrNameLst>
                                          <p:attrName>style.opacity</p:attrName>
                                        </p:attrNameLst>
                                      </p:cBhvr>
                                      <p:to>
                                        <p:strVal val="0.25"/>
                                      </p:to>
                                    </p:set>
                                    <p:animEffect filter="image" prLst="opacity: 0.25">
                                      <p:cBhvr rctx="IE">
                                        <p:cTn id="19" dur="indefinite"/>
                                        <p:tgtEl>
                                          <p:spTgt spid="9"/>
                                        </p:tgtEl>
                                      </p:cBhvr>
                                    </p:animEffect>
                                  </p:childTnLst>
                                </p:cTn>
                              </p:par>
                              <p:par>
                                <p:cTn id="20" presetID="9" presetClass="emph" presetSubtype="0" grpId="0" nodeType="withEffect">
                                  <p:stCondLst>
                                    <p:cond delay="0"/>
                                  </p:stCondLst>
                                  <p:childTnLst>
                                    <p:set>
                                      <p:cBhvr>
                                        <p:cTn id="21" dur="indefinite"/>
                                        <p:tgtEl>
                                          <p:spTgt spid="11"/>
                                        </p:tgtEl>
                                        <p:attrNameLst>
                                          <p:attrName>style.opacity</p:attrName>
                                        </p:attrNameLst>
                                      </p:cBhvr>
                                      <p:to>
                                        <p:strVal val="0.25"/>
                                      </p:to>
                                    </p:set>
                                    <p:animEffect filter="image" prLst="opacity: 0.25">
                                      <p:cBhvr rctx="IE">
                                        <p:cTn id="22"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6CA700F2-7D8F-3247-9B77-18EFC261575B}"/>
              </a:ext>
            </a:extLst>
          </p:cNvPr>
          <p:cNvSpPr/>
          <p:nvPr/>
        </p:nvSpPr>
        <p:spPr>
          <a:xfrm>
            <a:off x="-1" y="-30292"/>
            <a:ext cx="12192000" cy="4473146"/>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9121ED4A-3DB9-B66E-0741-8E3E9604C8F3}"/>
              </a:ext>
            </a:extLst>
          </p:cNvPr>
          <p:cNvSpPr>
            <a:spLocks noGrp="1"/>
          </p:cNvSpPr>
          <p:nvPr>
            <p:ph type="title"/>
          </p:nvPr>
        </p:nvSpPr>
        <p:spPr>
          <a:xfrm>
            <a:off x="496598" y="365124"/>
            <a:ext cx="10515600" cy="1325563"/>
          </a:xfrm>
        </p:spPr>
        <p:txBody>
          <a:bodyPr>
            <a:normAutofit/>
          </a:bodyPr>
          <a:lstStyle/>
          <a:p>
            <a:r>
              <a:rPr lang="nb-NO" sz="2800" b="1">
                <a:latin typeface="Roboto" panose="02000000000000000000" pitchFamily="2" charset="0"/>
                <a:ea typeface="Roboto" panose="02000000000000000000" pitchFamily="2" charset="0"/>
              </a:rPr>
              <a:t>Individuell opplæringsplan § 11-10</a:t>
            </a:r>
          </a:p>
        </p:txBody>
      </p:sp>
      <p:sp>
        <p:nvSpPr>
          <p:cNvPr id="3" name="Plassholder for innhold 2">
            <a:extLst>
              <a:ext uri="{FF2B5EF4-FFF2-40B4-BE49-F238E27FC236}">
                <a16:creationId xmlns:a16="http://schemas.microsoft.com/office/drawing/2014/main" id="{46313890-FD9F-883D-39C2-14880D27BBEA}"/>
              </a:ext>
            </a:extLst>
          </p:cNvPr>
          <p:cNvSpPr>
            <a:spLocks noGrp="1"/>
          </p:cNvSpPr>
          <p:nvPr>
            <p:ph idx="1"/>
          </p:nvPr>
        </p:nvSpPr>
        <p:spPr>
          <a:xfrm>
            <a:off x="496599" y="1521744"/>
            <a:ext cx="11247726" cy="2921110"/>
          </a:xfrm>
        </p:spPr>
        <p:txBody>
          <a:bodyPr vert="horz" lIns="91440" tIns="45720" rIns="91440" bIns="45720" rtlCol="0" anchor="t">
            <a:normAutofit fontScale="62500" lnSpcReduction="20000"/>
          </a:bodyPr>
          <a:lstStyle/>
          <a:p>
            <a:pPr>
              <a:lnSpc>
                <a:spcPct val="170000"/>
              </a:lnSpc>
            </a:pPr>
            <a:r>
              <a:rPr lang="nb-NO" dirty="0">
                <a:latin typeface="Roboto" panose="02000000000000000000" pitchFamily="2" charset="0"/>
                <a:ea typeface="Roboto" panose="02000000000000000000" pitchFamily="2" charset="0"/>
              </a:rPr>
              <a:t>Dagens regel om IOP i § 5-5 videreføres:</a:t>
            </a:r>
          </a:p>
          <a:p>
            <a:pPr lvl="1">
              <a:lnSpc>
                <a:spcPct val="170000"/>
              </a:lnSpc>
              <a:buFont typeface="Wingdings" panose="05000000000000000000" pitchFamily="2" charset="2"/>
              <a:buChar char="Ø"/>
            </a:pPr>
            <a:r>
              <a:rPr lang="nb-NO" sz="2600" dirty="0">
                <a:latin typeface="Roboto"/>
                <a:ea typeface="Roboto"/>
                <a:cs typeface="Roboto"/>
              </a:rPr>
              <a:t>IOP skal være et arbeidsverktøy for lærerne og de ansatte som skal gjennomføre spesialundervisningen.</a:t>
            </a:r>
            <a:endParaRPr lang="nb-NO" sz="2600" dirty="0">
              <a:latin typeface="Roboto" panose="02000000000000000000" pitchFamily="2" charset="0"/>
              <a:ea typeface="Roboto" panose="02000000000000000000" pitchFamily="2" charset="0"/>
              <a:cs typeface="Roboto"/>
            </a:endParaRPr>
          </a:p>
          <a:p>
            <a:pPr lvl="1">
              <a:lnSpc>
                <a:spcPct val="170000"/>
              </a:lnSpc>
              <a:buFont typeface="Wingdings" panose="05000000000000000000" pitchFamily="2" charset="2"/>
              <a:buChar char="Ø"/>
            </a:pPr>
            <a:r>
              <a:rPr lang="nb-NO" sz="2600" dirty="0">
                <a:latin typeface="Roboto" panose="02000000000000000000" pitchFamily="2" charset="0"/>
                <a:ea typeface="Roboto" panose="02000000000000000000" pitchFamily="2" charset="0"/>
              </a:rPr>
              <a:t>Formålet er at </a:t>
            </a:r>
            <a:r>
              <a:rPr lang="nb-NO" sz="2600" dirty="0" err="1">
                <a:latin typeface="Roboto" panose="02000000000000000000" pitchFamily="2" charset="0"/>
                <a:ea typeface="Roboto" panose="02000000000000000000" pitchFamily="2" charset="0"/>
              </a:rPr>
              <a:t>IOPen</a:t>
            </a:r>
            <a:r>
              <a:rPr lang="nb-NO" sz="2600" dirty="0">
                <a:latin typeface="Roboto" panose="02000000000000000000" pitchFamily="2" charset="0"/>
                <a:ea typeface="Roboto" panose="02000000000000000000" pitchFamily="2" charset="0"/>
              </a:rPr>
              <a:t> skal være til hjelp i planlegging, gjennomføring og evaluering av opplæringen.</a:t>
            </a:r>
          </a:p>
          <a:p>
            <a:pPr lvl="1">
              <a:lnSpc>
                <a:spcPct val="170000"/>
              </a:lnSpc>
              <a:buFont typeface="Wingdings" panose="05000000000000000000" pitchFamily="2" charset="2"/>
              <a:buChar char="Ø"/>
            </a:pPr>
            <a:r>
              <a:rPr lang="nb-NO" sz="2600" dirty="0">
                <a:latin typeface="Roboto" panose="02000000000000000000" pitchFamily="2" charset="0"/>
                <a:ea typeface="Roboto" panose="02000000000000000000" pitchFamily="2" charset="0"/>
              </a:rPr>
              <a:t>Samme krav til innhold som tidligere. </a:t>
            </a:r>
          </a:p>
          <a:p>
            <a:pPr>
              <a:lnSpc>
                <a:spcPct val="170000"/>
              </a:lnSpc>
            </a:pPr>
            <a:r>
              <a:rPr lang="nb-NO" dirty="0">
                <a:latin typeface="Roboto" panose="02000000000000000000" pitchFamily="2" charset="0"/>
                <a:ea typeface="Roboto" panose="02000000000000000000" pitchFamily="2" charset="0"/>
              </a:rPr>
              <a:t>Skolen er pliktsubjekt, men kommunen eller fylkeskommunen er fortsatt overordnet ansvarlig.</a:t>
            </a:r>
          </a:p>
          <a:p>
            <a:pPr lvl="1">
              <a:lnSpc>
                <a:spcPct val="120000"/>
              </a:lnSpc>
            </a:pPr>
            <a:endParaRPr lang="nb-NO" dirty="0"/>
          </a:p>
          <a:p>
            <a:pPr>
              <a:lnSpc>
                <a:spcPct val="120000"/>
              </a:lnSpc>
            </a:pPr>
            <a:endParaRPr lang="nb-NO" dirty="0"/>
          </a:p>
          <a:p>
            <a:endParaRPr lang="nb-NO" dirty="0"/>
          </a:p>
          <a:p>
            <a:endParaRPr lang="nb-NO" dirty="0"/>
          </a:p>
        </p:txBody>
      </p:sp>
      <p:sp>
        <p:nvSpPr>
          <p:cNvPr id="4" name="Bindepunkt 3">
            <a:extLst>
              <a:ext uri="{FF2B5EF4-FFF2-40B4-BE49-F238E27FC236}">
                <a16:creationId xmlns:a16="http://schemas.microsoft.com/office/drawing/2014/main" id="{FE72D5A6-34A1-525D-A7A8-942B9E7DAFB9}"/>
              </a:ext>
            </a:extLst>
          </p:cNvPr>
          <p:cNvSpPr/>
          <p:nvPr/>
        </p:nvSpPr>
        <p:spPr>
          <a:xfrm>
            <a:off x="10005392" y="21660"/>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skriver individuell opplæringsplan (IOP)</a:t>
            </a:r>
          </a:p>
        </p:txBody>
      </p:sp>
      <p:sp>
        <p:nvSpPr>
          <p:cNvPr id="6" name="Rektangel 5">
            <a:extLst>
              <a:ext uri="{FF2B5EF4-FFF2-40B4-BE49-F238E27FC236}">
                <a16:creationId xmlns:a16="http://schemas.microsoft.com/office/drawing/2014/main" id="{1072484F-4A7D-8ADD-96EF-E159304886E8}"/>
              </a:ext>
            </a:extLst>
          </p:cNvPr>
          <p:cNvSpPr/>
          <p:nvPr/>
        </p:nvSpPr>
        <p:spPr>
          <a:xfrm>
            <a:off x="1320113" y="4737228"/>
            <a:ext cx="9551773" cy="1680519"/>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n-NO" b="1" dirty="0">
                <a:solidFill>
                  <a:srgbClr val="333333"/>
                </a:solidFill>
                <a:effectLst/>
                <a:latin typeface="Roboto" panose="02000000000000000000" pitchFamily="2" charset="0"/>
                <a:ea typeface="Roboto" panose="02000000000000000000" pitchFamily="2" charset="0"/>
              </a:rPr>
              <a:t>§ 11-10 Individuell opplæringsplan</a:t>
            </a:r>
          </a:p>
          <a:p>
            <a:pPr algn="l"/>
            <a:r>
              <a:rPr lang="nn-NO" b="0" i="0" dirty="0">
                <a:solidFill>
                  <a:srgbClr val="333333"/>
                </a:solidFill>
                <a:effectLst/>
                <a:latin typeface="Roboto" panose="02000000000000000000" pitchFamily="2" charset="0"/>
                <a:ea typeface="Roboto" panose="02000000000000000000" pitchFamily="2" charset="0"/>
              </a:rPr>
              <a:t>Skolen skal utarbeide ein individuell opplæringsplan for elevar som får individuelt tilrettelagd opplæring. I planen skal det stå kva som er måla for og innhaldet i opplæringa, og korleis ho skal drivast.</a:t>
            </a:r>
          </a:p>
        </p:txBody>
      </p:sp>
    </p:spTree>
    <p:extLst>
      <p:ext uri="{BB962C8B-B14F-4D97-AF65-F5344CB8AC3E}">
        <p14:creationId xmlns:p14="http://schemas.microsoft.com/office/powerpoint/2010/main" val="36323121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AC98C87B-D2F2-9593-52D5-FBDDBB1D8BA1}"/>
              </a:ext>
            </a:extLst>
          </p:cNvPr>
          <p:cNvSpPr/>
          <p:nvPr/>
        </p:nvSpPr>
        <p:spPr>
          <a:xfrm>
            <a:off x="0" y="0"/>
            <a:ext cx="12192000" cy="4250724"/>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E101E46A-24A6-F9A2-6966-6FE29BF4429D}"/>
              </a:ext>
            </a:extLst>
          </p:cNvPr>
          <p:cNvSpPr>
            <a:spLocks noGrp="1"/>
          </p:cNvSpPr>
          <p:nvPr>
            <p:ph type="title"/>
          </p:nvPr>
        </p:nvSpPr>
        <p:spPr>
          <a:xfrm>
            <a:off x="487487" y="365125"/>
            <a:ext cx="9030419" cy="1325563"/>
          </a:xfrm>
        </p:spPr>
        <p:txBody>
          <a:bodyPr>
            <a:normAutofit/>
          </a:bodyPr>
          <a:lstStyle/>
          <a:p>
            <a:r>
              <a:rPr lang="nb-NO" sz="2800" b="1">
                <a:latin typeface="Roboto" panose="02000000000000000000" pitchFamily="2" charset="0"/>
                <a:ea typeface="Roboto" panose="02000000000000000000" pitchFamily="2" charset="0"/>
              </a:rPr>
              <a:t>Årlig evaluering av utbytte av den individuelle tilrettelagte opplæringen § 11-11</a:t>
            </a:r>
          </a:p>
        </p:txBody>
      </p:sp>
      <p:sp>
        <p:nvSpPr>
          <p:cNvPr id="3" name="Plassholder for innhold 2">
            <a:extLst>
              <a:ext uri="{FF2B5EF4-FFF2-40B4-BE49-F238E27FC236}">
                <a16:creationId xmlns:a16="http://schemas.microsoft.com/office/drawing/2014/main" id="{F51FEF51-16A2-7FF3-0AB4-C807A9E20295}"/>
              </a:ext>
            </a:extLst>
          </p:cNvPr>
          <p:cNvSpPr>
            <a:spLocks noGrp="1"/>
          </p:cNvSpPr>
          <p:nvPr>
            <p:ph idx="1"/>
          </p:nvPr>
        </p:nvSpPr>
        <p:spPr>
          <a:xfrm>
            <a:off x="487487" y="1764812"/>
            <a:ext cx="10515600" cy="2252105"/>
          </a:xfrm>
        </p:spPr>
        <p:txBody>
          <a:bodyPr>
            <a:normAutofit fontScale="55000" lnSpcReduction="20000"/>
          </a:bodyPr>
          <a:lstStyle/>
          <a:p>
            <a:pPr>
              <a:lnSpc>
                <a:spcPct val="170000"/>
              </a:lnSpc>
            </a:pPr>
            <a:r>
              <a:rPr lang="nb-NO" sz="3300" dirty="0">
                <a:latin typeface="Roboto" panose="02000000000000000000" pitchFamily="2" charset="0"/>
                <a:ea typeface="Roboto" panose="02000000000000000000" pitchFamily="2" charset="0"/>
              </a:rPr>
              <a:t>Viderefører dagens § 5-5 andre ledd:</a:t>
            </a:r>
          </a:p>
          <a:p>
            <a:pPr lvl="1">
              <a:lnSpc>
                <a:spcPct val="170000"/>
              </a:lnSpc>
              <a:buFont typeface="Wingdings" panose="05000000000000000000" pitchFamily="2" charset="2"/>
              <a:buChar char="Ø"/>
            </a:pPr>
            <a:r>
              <a:rPr lang="nb-NO" sz="2900" dirty="0">
                <a:latin typeface="Roboto" panose="02000000000000000000" pitchFamily="2" charset="0"/>
                <a:ea typeface="Roboto" panose="02000000000000000000" pitchFamily="2" charset="0"/>
              </a:rPr>
              <a:t>Skolen skal hvert år gi en oversikt over hvilken opplæring eleven har fått og en vurdering av utviklingen til eleven.</a:t>
            </a:r>
          </a:p>
          <a:p>
            <a:pPr>
              <a:lnSpc>
                <a:spcPct val="170000"/>
              </a:lnSpc>
            </a:pPr>
            <a:r>
              <a:rPr lang="nb-NO" sz="3300" dirty="0">
                <a:latin typeface="Roboto" panose="02000000000000000000" pitchFamily="2" charset="0"/>
                <a:ea typeface="Roboto" panose="02000000000000000000" pitchFamily="2" charset="0"/>
              </a:rPr>
              <a:t>Skolen er pliktsubjekt, men kommunen/fylkeskommunen er fortsatt overordnet ansvarlig.</a:t>
            </a:r>
          </a:p>
          <a:p>
            <a:endParaRPr lang="nb-NO" dirty="0"/>
          </a:p>
        </p:txBody>
      </p:sp>
      <p:sp>
        <p:nvSpPr>
          <p:cNvPr id="4" name="Bindepunkt 3">
            <a:extLst>
              <a:ext uri="{FF2B5EF4-FFF2-40B4-BE49-F238E27FC236}">
                <a16:creationId xmlns:a16="http://schemas.microsoft.com/office/drawing/2014/main" id="{B68D8B3A-A50E-F5DA-9A7F-D2FABC8B0411}"/>
              </a:ext>
            </a:extLst>
          </p:cNvPr>
          <p:cNvSpPr/>
          <p:nvPr/>
        </p:nvSpPr>
        <p:spPr>
          <a:xfrm>
            <a:off x="10005392" y="0"/>
            <a:ext cx="2186608" cy="2184621"/>
          </a:xfrm>
          <a:prstGeom prst="flowChartConnector">
            <a:avLst/>
          </a:prstGeom>
          <a:solidFill>
            <a:srgbClr val="4472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6" name="Rektangel 5">
            <a:extLst>
              <a:ext uri="{FF2B5EF4-FFF2-40B4-BE49-F238E27FC236}">
                <a16:creationId xmlns:a16="http://schemas.microsoft.com/office/drawing/2014/main" id="{639CB7D8-6833-C0D6-758E-0B0DAC27236C}"/>
              </a:ext>
            </a:extLst>
          </p:cNvPr>
          <p:cNvSpPr/>
          <p:nvPr/>
        </p:nvSpPr>
        <p:spPr>
          <a:xfrm>
            <a:off x="1252151" y="4540508"/>
            <a:ext cx="9687697" cy="1952367"/>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n-NO" b="1" dirty="0">
                <a:solidFill>
                  <a:srgbClr val="333333"/>
                </a:solidFill>
                <a:effectLst/>
                <a:latin typeface="Roboto" panose="02000000000000000000" pitchFamily="2" charset="0"/>
                <a:ea typeface="Roboto" panose="02000000000000000000" pitchFamily="2" charset="0"/>
              </a:rPr>
              <a:t>§ 11-11. Årleg evaluering av utbyttet av den individuelt tilrettelagde opplæringa</a:t>
            </a:r>
          </a:p>
          <a:p>
            <a:pPr algn="l"/>
            <a:r>
              <a:rPr lang="nn-NO" b="0" i="0" dirty="0">
                <a:solidFill>
                  <a:srgbClr val="333333"/>
                </a:solidFill>
                <a:effectLst/>
                <a:latin typeface="Roboto" panose="02000000000000000000" pitchFamily="2" charset="0"/>
                <a:ea typeface="Roboto" panose="02000000000000000000" pitchFamily="2" charset="0"/>
              </a:rPr>
              <a:t>Skolen skal éin gong i året utarbeide ei skriftleg oversikt over den individuelt tilrettelagde opplæringa eleven har fått, og ei vurdering av utviklinga til eleven sett opp mot måla i den individuelle opplæringsplanen. Eleven eller foreldra skal få tilgang til oversikta og vurderinga.</a:t>
            </a:r>
          </a:p>
        </p:txBody>
      </p:sp>
    </p:spTree>
    <p:extLst>
      <p:ext uri="{BB962C8B-B14F-4D97-AF65-F5344CB8AC3E}">
        <p14:creationId xmlns:p14="http://schemas.microsoft.com/office/powerpoint/2010/main" val="12446947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526904"/>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følger med på elevene og vurderer om de har tilfredsstillende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Tilpasset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1" y="146476"/>
            <a:ext cx="2186608"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defRPr/>
            </a:pPr>
            <a:r>
              <a:rPr lang="nb-NO" sz="1400" b="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Kommunen/ fylkeskommunen skal fatte vedtak eller hente inn en vurdering fra </a:t>
            </a:r>
            <a:r>
              <a:rPr lang="nb-NO" sz="1400" b="1" err="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PPT</a:t>
            </a:r>
            <a:endParaRPr lang="nb-NO" sz="1400" b="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endParaRP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skriver sakkyndig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186608"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skriver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383637" y="1774028"/>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skriver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504258" y="4526904"/>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9091" y="4089037"/>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rot="299913">
            <a:off x="7097158" y="576132"/>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645159" y="1532658"/>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196901">
            <a:off x="10389244" y="4111012"/>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 name="TekstSylinder 1">
            <a:extLst>
              <a:ext uri="{FF2B5EF4-FFF2-40B4-BE49-F238E27FC236}">
                <a16:creationId xmlns:a16="http://schemas.microsoft.com/office/drawing/2014/main" id="{DB1E2B45-D121-EE58-6DBE-EADD9EE171B6}"/>
              </a:ext>
            </a:extLst>
          </p:cNvPr>
          <p:cNvSpPr txBox="1"/>
          <p:nvPr/>
        </p:nvSpPr>
        <p:spPr>
          <a:xfrm>
            <a:off x="3904322" y="3774327"/>
            <a:ext cx="4383356" cy="461665"/>
          </a:xfrm>
          <a:prstGeom prst="rect">
            <a:avLst/>
          </a:prstGeom>
          <a:noFill/>
        </p:spPr>
        <p:txBody>
          <a:bodyPr wrap="square" rtlCol="0">
            <a:spAutoFit/>
          </a:bodyPr>
          <a:lstStyle/>
          <a:p>
            <a:r>
              <a:rPr lang="nb-NO" sz="2400">
                <a:latin typeface="Roboto" panose="02000000000000000000" pitchFamily="2" charset="0"/>
                <a:ea typeface="Roboto" panose="02000000000000000000" pitchFamily="2" charset="0"/>
              </a:rPr>
              <a:t>Saksgangen for tilrettelegging</a:t>
            </a:r>
          </a:p>
        </p:txBody>
      </p:sp>
    </p:spTree>
    <p:extLst>
      <p:ext uri="{BB962C8B-B14F-4D97-AF65-F5344CB8AC3E}">
        <p14:creationId xmlns:p14="http://schemas.microsoft.com/office/powerpoint/2010/main" val="93212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p:cTn id="9" dur="indefinite"/>
                                        <p:tgtEl>
                                          <p:spTgt spid="5"/>
                                        </p:tgtEl>
                                        <p:attrNameLst>
                                          <p:attrName>style.opacity</p:attrName>
                                        </p:attrNameLst>
                                      </p:cBhvr>
                                      <p:to>
                                        <p:strVal val="0.25"/>
                                      </p:to>
                                    </p:set>
                                    <p:animEffect filter="image" prLst="opacity: 0.25">
                                      <p:cBhvr rctx="IE">
                                        <p:cTn id="10" dur="indefinite"/>
                                        <p:tgtEl>
                                          <p:spTgt spid="5"/>
                                        </p:tgtEl>
                                      </p:cBhvr>
                                    </p:animEffect>
                                  </p:childTnLst>
                                </p:cTn>
                              </p:par>
                              <p:par>
                                <p:cTn id="11" presetID="9" presetClass="emph" presetSubtype="0" grpId="0" nodeType="withEffect">
                                  <p:stCondLst>
                                    <p:cond delay="0"/>
                                  </p:stCondLst>
                                  <p:childTnLst>
                                    <p:set>
                                      <p:cBhvr>
                                        <p:cTn id="12" dur="indefinite"/>
                                        <p:tgtEl>
                                          <p:spTgt spid="7"/>
                                        </p:tgtEl>
                                        <p:attrNameLst>
                                          <p:attrName>style.opacity</p:attrName>
                                        </p:attrNameLst>
                                      </p:cBhvr>
                                      <p:to>
                                        <p:strVal val="0.25"/>
                                      </p:to>
                                    </p:set>
                                    <p:animEffect filter="image" prLst="opacity: 0.25">
                                      <p:cBhvr rctx="IE">
                                        <p:cTn id="13" dur="indefinite"/>
                                        <p:tgtEl>
                                          <p:spTgt spid="7"/>
                                        </p:tgtEl>
                                      </p:cBhvr>
                                    </p:animEffect>
                                  </p:childTnLst>
                                </p:cTn>
                              </p:par>
                              <p:par>
                                <p:cTn id="14" presetID="9" presetClass="emph" presetSubtype="0" grpId="0" nodeType="withEffect">
                                  <p:stCondLst>
                                    <p:cond delay="0"/>
                                  </p:stCondLst>
                                  <p:childTnLst>
                                    <p:set>
                                      <p:cBhvr>
                                        <p:cTn id="15" dur="indefinite"/>
                                        <p:tgtEl>
                                          <p:spTgt spid="8"/>
                                        </p:tgtEl>
                                        <p:attrNameLst>
                                          <p:attrName>style.opacity</p:attrName>
                                        </p:attrNameLst>
                                      </p:cBhvr>
                                      <p:to>
                                        <p:strVal val="0.25"/>
                                      </p:to>
                                    </p:set>
                                    <p:animEffect filter="image" prLst="opacity: 0.25">
                                      <p:cBhvr rctx="IE">
                                        <p:cTn id="16" dur="indefinite"/>
                                        <p:tgtEl>
                                          <p:spTgt spid="8"/>
                                        </p:tgtEl>
                                      </p:cBhvr>
                                    </p:animEffect>
                                  </p:childTnLst>
                                </p:cTn>
                              </p:par>
                              <p:par>
                                <p:cTn id="17" presetID="9" presetClass="emph" presetSubtype="0" grpId="0" nodeType="withEffect">
                                  <p:stCondLst>
                                    <p:cond delay="0"/>
                                  </p:stCondLst>
                                  <p:childTnLst>
                                    <p:set>
                                      <p:cBhvr>
                                        <p:cTn id="18" dur="indefinite"/>
                                        <p:tgtEl>
                                          <p:spTgt spid="9"/>
                                        </p:tgtEl>
                                        <p:attrNameLst>
                                          <p:attrName>style.opacity</p:attrName>
                                        </p:attrNameLst>
                                      </p:cBhvr>
                                      <p:to>
                                        <p:strVal val="0.25"/>
                                      </p:to>
                                    </p:set>
                                    <p:animEffect filter="image" prLst="opacity: 0.25">
                                      <p:cBhvr rctx="IE">
                                        <p:cTn id="19" dur="indefinite"/>
                                        <p:tgtEl>
                                          <p:spTgt spid="9"/>
                                        </p:tgtEl>
                                      </p:cBhvr>
                                    </p:animEffect>
                                  </p:childTnLst>
                                </p:cTn>
                              </p:par>
                              <p:par>
                                <p:cTn id="20" presetID="9" presetClass="emph" presetSubtype="0" grpId="0" nodeType="withEffect">
                                  <p:stCondLst>
                                    <p:cond delay="0"/>
                                  </p:stCondLst>
                                  <p:childTnLst>
                                    <p:set>
                                      <p:cBhvr>
                                        <p:cTn id="21" dur="indefinite"/>
                                        <p:tgtEl>
                                          <p:spTgt spid="10"/>
                                        </p:tgtEl>
                                        <p:attrNameLst>
                                          <p:attrName>style.opacity</p:attrName>
                                        </p:attrNameLst>
                                      </p:cBhvr>
                                      <p:to>
                                        <p:strVal val="0.25"/>
                                      </p:to>
                                    </p:set>
                                    <p:animEffect filter="image" prLst="opacity: 0.25">
                                      <p:cBhvr rctx="IE">
                                        <p:cTn id="22"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526903"/>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følger med på elevene og vurderer om de har tilfredsstillende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Tilpasset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1" y="146476"/>
            <a:ext cx="2186608"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skal </a:t>
            </a:r>
            <a:r>
              <a:rPr lang="nb-NO" sz="1400" b="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fatte vedtak eller </a:t>
            </a: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hente inn en vurdering fra </a:t>
            </a:r>
            <a:r>
              <a:rPr kumimoji="0" lang="nb-NO" sz="1400" b="1" i="0" u="none" strike="noStrike" kern="1200" cap="none" spc="0" normalizeH="0" baseline="0" noProof="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a:t>
            </a:r>
            <a:endPar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endParaRP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a:t>
            </a: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skriver sakkyndig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186608"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skriver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459675" y="1774986"/>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skriver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459675" y="4526903"/>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9091" y="413474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97158" y="576132"/>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645159" y="1532658"/>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344659" y="413474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 name="TekstSylinder 1">
            <a:extLst>
              <a:ext uri="{FF2B5EF4-FFF2-40B4-BE49-F238E27FC236}">
                <a16:creationId xmlns:a16="http://schemas.microsoft.com/office/drawing/2014/main" id="{EDAFCFF9-FC46-BC3C-11D7-9FEFE99F983C}"/>
              </a:ext>
            </a:extLst>
          </p:cNvPr>
          <p:cNvSpPr txBox="1"/>
          <p:nvPr/>
        </p:nvSpPr>
        <p:spPr>
          <a:xfrm>
            <a:off x="3803513" y="3728774"/>
            <a:ext cx="4383356" cy="461665"/>
          </a:xfrm>
          <a:prstGeom prst="rect">
            <a:avLst/>
          </a:prstGeom>
          <a:noFill/>
        </p:spPr>
        <p:txBody>
          <a:bodyPr wrap="square" rtlCol="0">
            <a:spAutoFit/>
          </a:bodyPr>
          <a:lstStyle/>
          <a:p>
            <a:r>
              <a:rPr lang="nb-NO" sz="2400">
                <a:latin typeface="Roboto" panose="02000000000000000000" pitchFamily="2" charset="0"/>
                <a:ea typeface="Roboto" panose="02000000000000000000" pitchFamily="2" charset="0"/>
              </a:rPr>
              <a:t>Saksgangen for tilrettelegging</a:t>
            </a:r>
          </a:p>
        </p:txBody>
      </p:sp>
    </p:spTree>
    <p:extLst>
      <p:ext uri="{BB962C8B-B14F-4D97-AF65-F5344CB8AC3E}">
        <p14:creationId xmlns:p14="http://schemas.microsoft.com/office/powerpoint/2010/main" val="172399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9"/>
                                        </p:tgtEl>
                                        <p:attrNameLst>
                                          <p:attrName>style.opacity</p:attrName>
                                        </p:attrNameLst>
                                      </p:cBhvr>
                                      <p:to>
                                        <p:strVal val="0.25"/>
                                      </p:to>
                                    </p:set>
                                    <p:animEffect filter="image" prLst="opacity: 0.25">
                                      <p:cBhvr rctx="IE">
                                        <p:cTn id="7" dur="indefinite"/>
                                        <p:tgtEl>
                                          <p:spTgt spid="9"/>
                                        </p:tgtEl>
                                      </p:cBhvr>
                                    </p:animEffect>
                                  </p:childTnLst>
                                </p:cTn>
                              </p:par>
                              <p:par>
                                <p:cTn id="8" presetID="9" presetClass="emph" presetSubtype="0" grpId="0" nodeType="withEffect">
                                  <p:stCondLst>
                                    <p:cond delay="0"/>
                                  </p:stCondLst>
                                  <p:childTnLst>
                                    <p:set>
                                      <p:cBhvr>
                                        <p:cTn id="9" dur="indefinite"/>
                                        <p:tgtEl>
                                          <p:spTgt spid="10"/>
                                        </p:tgtEl>
                                        <p:attrNameLst>
                                          <p:attrName>style.opacity</p:attrName>
                                        </p:attrNameLst>
                                      </p:cBhvr>
                                      <p:to>
                                        <p:strVal val="0.25"/>
                                      </p:to>
                                    </p:set>
                                    <p:animEffect filter="image" prLst="opacity: 0.25">
                                      <p:cBhvr rctx="IE">
                                        <p:cTn id="10" dur="indefinite"/>
                                        <p:tgtEl>
                                          <p:spTgt spid="10"/>
                                        </p:tgtEl>
                                      </p:cBhvr>
                                    </p:animEffect>
                                  </p:childTnLst>
                                </p:cTn>
                              </p:par>
                              <p:par>
                                <p:cTn id="11" presetID="9" presetClass="emph" presetSubtype="0" grpId="0" nodeType="withEffect">
                                  <p:stCondLst>
                                    <p:cond delay="0"/>
                                  </p:stCondLst>
                                  <p:childTnLst>
                                    <p:set>
                                      <p:cBhvr>
                                        <p:cTn id="12" dur="indefinite"/>
                                        <p:tgtEl>
                                          <p:spTgt spid="11"/>
                                        </p:tgtEl>
                                        <p:attrNameLst>
                                          <p:attrName>style.opacity</p:attrName>
                                        </p:attrNameLst>
                                      </p:cBhvr>
                                      <p:to>
                                        <p:strVal val="0.25"/>
                                      </p:to>
                                    </p:set>
                                    <p:animEffect filter="image" prLst="opacity: 0.25">
                                      <p:cBhvr rctx="IE">
                                        <p:cTn id="13"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CB966AD4-2AAD-F882-BD76-E76755F0A745}"/>
              </a:ext>
            </a:extLst>
          </p:cNvPr>
          <p:cNvSpPr/>
          <p:nvPr/>
        </p:nvSpPr>
        <p:spPr>
          <a:xfrm>
            <a:off x="0" y="0"/>
            <a:ext cx="6845643" cy="6858000"/>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6FE5123F-91B8-B170-9289-41B1D1795A69}"/>
              </a:ext>
            </a:extLst>
          </p:cNvPr>
          <p:cNvSpPr>
            <a:spLocks noGrp="1"/>
          </p:cNvSpPr>
          <p:nvPr>
            <p:ph type="title"/>
          </p:nvPr>
        </p:nvSpPr>
        <p:spPr>
          <a:xfrm>
            <a:off x="282146" y="365125"/>
            <a:ext cx="5687333" cy="1325563"/>
          </a:xfrm>
        </p:spPr>
        <p:txBody>
          <a:bodyPr>
            <a:normAutofit/>
          </a:bodyPr>
          <a:lstStyle/>
          <a:p>
            <a:r>
              <a:rPr lang="nb-NO" sz="2800" b="1">
                <a:latin typeface="Roboto" panose="02000000000000000000" pitchFamily="2" charset="0"/>
                <a:ea typeface="Roboto" panose="02000000000000000000" pitchFamily="2" charset="0"/>
              </a:rPr>
              <a:t>Pedagogisk-psykologisk tjeneste § 11-13</a:t>
            </a:r>
          </a:p>
        </p:txBody>
      </p:sp>
      <p:sp>
        <p:nvSpPr>
          <p:cNvPr id="3" name="Plassholder for innhold 2">
            <a:extLst>
              <a:ext uri="{FF2B5EF4-FFF2-40B4-BE49-F238E27FC236}">
                <a16:creationId xmlns:a16="http://schemas.microsoft.com/office/drawing/2014/main" id="{BA388A81-4750-0E63-25B3-C0D4492132F3}"/>
              </a:ext>
            </a:extLst>
          </p:cNvPr>
          <p:cNvSpPr>
            <a:spLocks noGrp="1"/>
          </p:cNvSpPr>
          <p:nvPr>
            <p:ph idx="1"/>
          </p:nvPr>
        </p:nvSpPr>
        <p:spPr>
          <a:xfrm>
            <a:off x="282146" y="1890583"/>
            <a:ext cx="6464643" cy="4602291"/>
          </a:xfrm>
        </p:spPr>
        <p:txBody>
          <a:bodyPr>
            <a:noAutofit/>
          </a:bodyPr>
          <a:lstStyle/>
          <a:p>
            <a:pPr>
              <a:lnSpc>
                <a:spcPct val="150000"/>
              </a:lnSpc>
            </a:pPr>
            <a:r>
              <a:rPr lang="nb-NO" sz="1800" dirty="0">
                <a:latin typeface="Roboto" panose="02000000000000000000" pitchFamily="2" charset="0"/>
                <a:ea typeface="Roboto" panose="02000000000000000000" pitchFamily="2" charset="0"/>
              </a:rPr>
              <a:t>Viderefører dagens regler i § 5-6:</a:t>
            </a:r>
          </a:p>
          <a:p>
            <a:pPr lvl="1">
              <a:lnSpc>
                <a:spcPct val="150000"/>
              </a:lnSpc>
              <a:buFont typeface="Wingdings" panose="05000000000000000000" pitchFamily="2" charset="2"/>
              <a:buChar char="Ø"/>
            </a:pPr>
            <a:r>
              <a:rPr lang="nb-NO" sz="1600" dirty="0">
                <a:latin typeface="Roboto" panose="02000000000000000000" pitchFamily="2" charset="0"/>
                <a:ea typeface="Roboto" panose="02000000000000000000" pitchFamily="2" charset="0"/>
              </a:rPr>
              <a:t>Kommunen/fylkeskommunen skal ha PP-tjeneste.</a:t>
            </a:r>
          </a:p>
          <a:p>
            <a:pPr lvl="1">
              <a:lnSpc>
                <a:spcPct val="150000"/>
              </a:lnSpc>
              <a:buFont typeface="Wingdings" panose="05000000000000000000" pitchFamily="2" charset="2"/>
              <a:buChar char="Ø"/>
            </a:pPr>
            <a:r>
              <a:rPr lang="nb-NO" sz="1600" dirty="0">
                <a:latin typeface="Roboto" panose="02000000000000000000" pitchFamily="2" charset="0"/>
                <a:ea typeface="Roboto" panose="02000000000000000000" pitchFamily="2" charset="0"/>
              </a:rPr>
              <a:t>Kommunen/fylkeskommunen er juridisk og økonomisk ansvarlig.</a:t>
            </a:r>
          </a:p>
          <a:p>
            <a:pPr lvl="1">
              <a:lnSpc>
                <a:spcPct val="150000"/>
              </a:lnSpc>
              <a:buFont typeface="Wingdings" panose="05000000000000000000" pitchFamily="2" charset="2"/>
              <a:buChar char="Ø"/>
            </a:pPr>
            <a:r>
              <a:rPr lang="nb-NO" sz="1600" dirty="0">
                <a:latin typeface="Roboto" panose="02000000000000000000" pitchFamily="2" charset="0"/>
                <a:ea typeface="Roboto" panose="02000000000000000000" pitchFamily="2" charset="0"/>
              </a:rPr>
              <a:t>Det er mulig, ved behov i enkelte saker, å hente kompetanse utenfra. </a:t>
            </a:r>
          </a:p>
          <a:p>
            <a:pPr>
              <a:lnSpc>
                <a:spcPct val="150000"/>
              </a:lnSpc>
            </a:pPr>
            <a:r>
              <a:rPr lang="nb-NO" sz="1800" dirty="0">
                <a:latin typeface="Roboto" panose="02000000000000000000" pitchFamily="2" charset="0"/>
                <a:ea typeface="Roboto" panose="02000000000000000000" pitchFamily="2" charset="0"/>
              </a:rPr>
              <a:t>PP-tjenestens oppgaver knyttet til systematisk og forebyggende arbeid er tydeliggjort og presisert. </a:t>
            </a:r>
          </a:p>
          <a:p>
            <a:pPr>
              <a:lnSpc>
                <a:spcPct val="150000"/>
              </a:lnSpc>
            </a:pPr>
            <a:r>
              <a:rPr lang="nb-NO" sz="1800" dirty="0">
                <a:latin typeface="Roboto" panose="02000000000000000000" pitchFamily="2" charset="0"/>
                <a:ea typeface="Roboto" panose="02000000000000000000" pitchFamily="2" charset="0"/>
              </a:rPr>
              <a:t>Færre lovkrav om sakkyndig vurdering. </a:t>
            </a:r>
          </a:p>
        </p:txBody>
      </p:sp>
      <p:sp>
        <p:nvSpPr>
          <p:cNvPr id="5" name="Rektangel 4">
            <a:extLst>
              <a:ext uri="{FF2B5EF4-FFF2-40B4-BE49-F238E27FC236}">
                <a16:creationId xmlns:a16="http://schemas.microsoft.com/office/drawing/2014/main" id="{356B77CE-20E7-2CBD-33C6-ABB71521A51A}"/>
              </a:ext>
            </a:extLst>
          </p:cNvPr>
          <p:cNvSpPr/>
          <p:nvPr/>
        </p:nvSpPr>
        <p:spPr>
          <a:xfrm>
            <a:off x="7127789" y="256702"/>
            <a:ext cx="4755292" cy="6344595"/>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endParaRPr lang="nb-NO" sz="1600" b="1" i="0">
              <a:solidFill>
                <a:srgbClr val="333333"/>
              </a:solidFill>
              <a:effectLst/>
              <a:latin typeface="Helvetica Neue"/>
            </a:endParaRPr>
          </a:p>
          <a:p>
            <a:endParaRPr lang="nb-NO" sz="1600" b="1">
              <a:solidFill>
                <a:srgbClr val="333333"/>
              </a:solidFill>
              <a:latin typeface="Helvetica Neue"/>
            </a:endParaRPr>
          </a:p>
          <a:p>
            <a:r>
              <a:rPr lang="nb-NO" sz="1600" b="1" i="0">
                <a:solidFill>
                  <a:srgbClr val="333333"/>
                </a:solidFill>
                <a:effectLst/>
                <a:latin typeface="Roboto" panose="02000000000000000000" pitchFamily="2" charset="0"/>
                <a:ea typeface="Roboto" panose="02000000000000000000" pitchFamily="2" charset="0"/>
              </a:rPr>
              <a:t>§ </a:t>
            </a:r>
            <a:r>
              <a:rPr lang="nb-NO" sz="1600" b="1">
                <a:solidFill>
                  <a:srgbClr val="333333"/>
                </a:solidFill>
                <a:latin typeface="Roboto" panose="02000000000000000000" pitchFamily="2" charset="0"/>
                <a:ea typeface="Roboto" panose="02000000000000000000" pitchFamily="2" charset="0"/>
              </a:rPr>
              <a:t>11-13 Pedagogisk-psykologisk</a:t>
            </a:r>
            <a:r>
              <a:rPr lang="nb-NO" sz="1600" b="1">
                <a:solidFill>
                  <a:srgbClr val="333333"/>
                </a:solidFill>
                <a:effectLst/>
                <a:latin typeface="Roboto" panose="02000000000000000000" pitchFamily="2" charset="0"/>
                <a:ea typeface="Roboto" panose="02000000000000000000" pitchFamily="2" charset="0"/>
              </a:rPr>
              <a:t> </a:t>
            </a:r>
            <a:r>
              <a:rPr lang="nb-NO" sz="1600" b="1" err="1">
                <a:solidFill>
                  <a:srgbClr val="333333"/>
                </a:solidFill>
                <a:effectLst/>
                <a:latin typeface="Roboto" panose="02000000000000000000" pitchFamily="2" charset="0"/>
                <a:ea typeface="Roboto" panose="02000000000000000000" pitchFamily="2" charset="0"/>
              </a:rPr>
              <a:t>teneste</a:t>
            </a:r>
            <a:endParaRPr lang="nb-NO" sz="1600" b="1">
              <a:solidFill>
                <a:srgbClr val="333333"/>
              </a:solidFill>
              <a:effectLst/>
              <a:latin typeface="Roboto" panose="02000000000000000000" pitchFamily="2" charset="0"/>
              <a:ea typeface="Roboto" panose="02000000000000000000" pitchFamily="2" charset="0"/>
            </a:endParaRPr>
          </a:p>
          <a:p>
            <a:r>
              <a:rPr lang="nb-NO" sz="1600" b="0" i="0">
                <a:solidFill>
                  <a:srgbClr val="333333"/>
                </a:solidFill>
                <a:effectLst/>
                <a:latin typeface="Roboto" panose="02000000000000000000" pitchFamily="2" charset="0"/>
                <a:ea typeface="Roboto" panose="02000000000000000000" pitchFamily="2" charset="0"/>
              </a:rPr>
              <a:t>Kommunen og fylkeskommunen skal ha ei pedagogisk-psykologisk </a:t>
            </a:r>
            <a:r>
              <a:rPr lang="nb-NO" sz="1600" b="0" i="0" err="1">
                <a:solidFill>
                  <a:srgbClr val="333333"/>
                </a:solidFill>
                <a:effectLst/>
                <a:latin typeface="Roboto" panose="02000000000000000000" pitchFamily="2" charset="0"/>
                <a:ea typeface="Roboto" panose="02000000000000000000" pitchFamily="2" charset="0"/>
              </a:rPr>
              <a:t>teneste</a:t>
            </a:r>
            <a:endParaRPr lang="nb-NO" sz="1600" b="1" i="0">
              <a:solidFill>
                <a:srgbClr val="333333"/>
              </a:solidFill>
              <a:latin typeface="Roboto" panose="02000000000000000000" pitchFamily="2" charset="0"/>
              <a:ea typeface="Roboto" panose="02000000000000000000" pitchFamily="2" charset="0"/>
            </a:endParaRPr>
          </a:p>
          <a:p>
            <a:endParaRPr lang="nn-NO" sz="1600">
              <a:solidFill>
                <a:srgbClr val="333333"/>
              </a:solidFill>
              <a:latin typeface="Roboto" panose="02000000000000000000" pitchFamily="2" charset="0"/>
              <a:ea typeface="Roboto" panose="02000000000000000000" pitchFamily="2" charset="0"/>
            </a:endParaRPr>
          </a:p>
          <a:p>
            <a:r>
              <a:rPr lang="nn-NO" sz="1600" b="0" i="0">
                <a:solidFill>
                  <a:srgbClr val="333333"/>
                </a:solidFill>
                <a:effectLst/>
                <a:latin typeface="Roboto" panose="02000000000000000000" pitchFamily="2" charset="0"/>
                <a:ea typeface="Roboto" panose="02000000000000000000" pitchFamily="2" charset="0"/>
              </a:rPr>
              <a:t>Den pedagogisk-psykologiske tenesta skal samarbeide med og støtte skolane i det førebyggjande arbeidet for å gi eit inkluderande opplæringstilbod til elevar som kan ha behov for tilrettelegging av opplæringa. Tenesta skal</a:t>
            </a:r>
          </a:p>
          <a:p>
            <a:pPr marL="342900" indent="-342900">
              <a:buAutoNum type="alphaLcPeriod"/>
            </a:pPr>
            <a:r>
              <a:rPr lang="nn-NO" sz="1600" b="0" i="0">
                <a:solidFill>
                  <a:srgbClr val="333333"/>
                </a:solidFill>
                <a:effectLst/>
                <a:latin typeface="Roboto" panose="02000000000000000000" pitchFamily="2" charset="0"/>
                <a:ea typeface="Roboto" panose="02000000000000000000" pitchFamily="2" charset="0"/>
              </a:rPr>
              <a:t>støtte og rettleie skolane i å greie ut behov for tilrettelegging av opplæringa og i å setje inn tiltak så tidleg som mogleg når det trengst</a:t>
            </a:r>
          </a:p>
          <a:p>
            <a:pPr marL="342900" indent="-342900">
              <a:buAutoNum type="alphaLcPeriod"/>
            </a:pPr>
            <a:r>
              <a:rPr lang="nb-NO" sz="1600" b="0" i="0">
                <a:solidFill>
                  <a:srgbClr val="333333"/>
                </a:solidFill>
                <a:effectLst/>
                <a:latin typeface="Roboto" panose="02000000000000000000" pitchFamily="2" charset="0"/>
                <a:ea typeface="Roboto" panose="02000000000000000000" pitchFamily="2" charset="0"/>
              </a:rPr>
              <a:t>hjelpe til med kompetanseutvikling og organisasjonsutvikling slik at </a:t>
            </a:r>
            <a:r>
              <a:rPr lang="nb-NO" sz="1600" b="0" i="0" err="1">
                <a:solidFill>
                  <a:srgbClr val="333333"/>
                </a:solidFill>
                <a:effectLst/>
                <a:latin typeface="Roboto" panose="02000000000000000000" pitchFamily="2" charset="0"/>
                <a:ea typeface="Roboto" panose="02000000000000000000" pitchFamily="2" charset="0"/>
              </a:rPr>
              <a:t>opplæringstilbodet</a:t>
            </a:r>
            <a:r>
              <a:rPr lang="nb-NO" sz="1600" b="0" i="0">
                <a:solidFill>
                  <a:srgbClr val="333333"/>
                </a:solidFill>
                <a:effectLst/>
                <a:latin typeface="Roboto" panose="02000000000000000000" pitchFamily="2" charset="0"/>
                <a:ea typeface="Roboto" panose="02000000000000000000" pitchFamily="2" charset="0"/>
              </a:rPr>
              <a:t> blir så </a:t>
            </a:r>
            <a:r>
              <a:rPr lang="nb-NO" sz="1600" b="0" i="0" err="1">
                <a:solidFill>
                  <a:srgbClr val="333333"/>
                </a:solidFill>
                <a:effectLst/>
                <a:latin typeface="Roboto" panose="02000000000000000000" pitchFamily="2" charset="0"/>
                <a:ea typeface="Roboto" panose="02000000000000000000" pitchFamily="2" charset="0"/>
              </a:rPr>
              <a:t>inkluderande</a:t>
            </a:r>
            <a:r>
              <a:rPr lang="nb-NO" sz="1600" b="0" i="0">
                <a:solidFill>
                  <a:srgbClr val="333333"/>
                </a:solidFill>
                <a:effectLst/>
                <a:latin typeface="Roboto" panose="02000000000000000000" pitchFamily="2" charset="0"/>
                <a:ea typeface="Roboto" panose="02000000000000000000" pitchFamily="2" charset="0"/>
              </a:rPr>
              <a:t> og godt tilrettelagt som </a:t>
            </a:r>
            <a:r>
              <a:rPr lang="nb-NO" sz="1600" b="0" i="0" err="1">
                <a:solidFill>
                  <a:srgbClr val="333333"/>
                </a:solidFill>
                <a:effectLst/>
                <a:latin typeface="Roboto" panose="02000000000000000000" pitchFamily="2" charset="0"/>
                <a:ea typeface="Roboto" panose="02000000000000000000" pitchFamily="2" charset="0"/>
              </a:rPr>
              <a:t>mogleg</a:t>
            </a:r>
            <a:endParaRPr lang="nn-NO" sz="1600" b="0" i="0">
              <a:solidFill>
                <a:srgbClr val="333333"/>
              </a:solidFill>
              <a:effectLst/>
              <a:latin typeface="Roboto" panose="02000000000000000000" pitchFamily="2" charset="0"/>
              <a:ea typeface="Roboto" panose="02000000000000000000" pitchFamily="2" charset="0"/>
            </a:endParaRPr>
          </a:p>
          <a:p>
            <a:endParaRPr lang="nn-NO" sz="1600" b="0" i="0">
              <a:solidFill>
                <a:srgbClr val="333333"/>
              </a:solidFill>
              <a:effectLst/>
              <a:latin typeface="Roboto" panose="02000000000000000000" pitchFamily="2" charset="0"/>
              <a:ea typeface="Roboto" panose="02000000000000000000" pitchFamily="2" charset="0"/>
            </a:endParaRPr>
          </a:p>
          <a:p>
            <a:r>
              <a:rPr lang="nn-NO" sz="1600" b="0" i="0">
                <a:solidFill>
                  <a:srgbClr val="333333"/>
                </a:solidFill>
                <a:effectLst/>
                <a:latin typeface="Roboto" panose="02000000000000000000" pitchFamily="2" charset="0"/>
                <a:ea typeface="Roboto" panose="02000000000000000000" pitchFamily="2" charset="0"/>
              </a:rPr>
              <a:t>Der lova eller forskrift til lova krev sakkunnig vurdering, er det den pedagogisk-psykologiske tenesta som skal utarbeide vurderinga</a:t>
            </a:r>
            <a:endParaRPr lang="nn-NO" sz="1600">
              <a:solidFill>
                <a:srgbClr val="333333"/>
              </a:solidFill>
              <a:latin typeface="Roboto" panose="02000000000000000000" pitchFamily="2" charset="0"/>
              <a:ea typeface="Roboto" panose="02000000000000000000" pitchFamily="2" charset="0"/>
            </a:endParaRPr>
          </a:p>
          <a:p>
            <a:endParaRPr lang="nb-NO" sz="1600" b="0" i="0">
              <a:solidFill>
                <a:srgbClr val="333333"/>
              </a:solidFill>
              <a:effectLst/>
              <a:latin typeface="Roboto" panose="02000000000000000000" pitchFamily="2" charset="0"/>
              <a:ea typeface="Roboto" panose="02000000000000000000" pitchFamily="2" charset="0"/>
            </a:endParaRPr>
          </a:p>
          <a:p>
            <a:r>
              <a:rPr lang="nb-NO" sz="1600" b="0" i="0">
                <a:solidFill>
                  <a:srgbClr val="333333"/>
                </a:solidFill>
                <a:effectLst/>
                <a:latin typeface="Roboto" panose="02000000000000000000" pitchFamily="2" charset="0"/>
                <a:ea typeface="Roboto" panose="02000000000000000000" pitchFamily="2" charset="0"/>
              </a:rPr>
              <a:t>Departementet kan gi forskrift om i kva andre tilfelle den pedagogisk-psykologiske </a:t>
            </a:r>
            <a:r>
              <a:rPr lang="nb-NO" sz="1600" b="0" i="0" err="1">
                <a:solidFill>
                  <a:srgbClr val="333333"/>
                </a:solidFill>
                <a:effectLst/>
                <a:latin typeface="Roboto" panose="02000000000000000000" pitchFamily="2" charset="0"/>
                <a:ea typeface="Roboto" panose="02000000000000000000" pitchFamily="2" charset="0"/>
              </a:rPr>
              <a:t>tenesta</a:t>
            </a:r>
            <a:r>
              <a:rPr lang="nb-NO" sz="1600" b="0" i="0">
                <a:solidFill>
                  <a:srgbClr val="333333"/>
                </a:solidFill>
                <a:effectLst/>
                <a:latin typeface="Roboto" panose="02000000000000000000" pitchFamily="2" charset="0"/>
                <a:ea typeface="Roboto" panose="02000000000000000000" pitchFamily="2" charset="0"/>
              </a:rPr>
              <a:t> skal utarbeide sakkunnige </a:t>
            </a:r>
            <a:r>
              <a:rPr lang="nb-NO" sz="1600" b="0" i="0" err="1">
                <a:solidFill>
                  <a:srgbClr val="333333"/>
                </a:solidFill>
                <a:effectLst/>
                <a:latin typeface="Roboto" panose="02000000000000000000" pitchFamily="2" charset="0"/>
                <a:ea typeface="Roboto" panose="02000000000000000000" pitchFamily="2" charset="0"/>
              </a:rPr>
              <a:t>vurderingar</a:t>
            </a:r>
            <a:r>
              <a:rPr lang="nb-NO" sz="1600" b="0" i="0">
                <a:solidFill>
                  <a:srgbClr val="333333"/>
                </a:solidFill>
                <a:effectLst/>
                <a:latin typeface="Roboto" panose="02000000000000000000" pitchFamily="2" charset="0"/>
                <a:ea typeface="Roboto" panose="02000000000000000000" pitchFamily="2" charset="0"/>
              </a:rPr>
              <a:t>.</a:t>
            </a:r>
            <a:endParaRPr lang="nb-NO" sz="1600" b="1">
              <a:solidFill>
                <a:srgbClr val="333333"/>
              </a:solidFill>
              <a:effectLst/>
              <a:latin typeface="Roboto" panose="02000000000000000000" pitchFamily="2" charset="0"/>
              <a:ea typeface="Roboto" panose="02000000000000000000" pitchFamily="2" charset="0"/>
            </a:endParaRPr>
          </a:p>
          <a:p>
            <a:endParaRPr lang="nb-NO" b="1">
              <a:solidFill>
                <a:srgbClr val="333333"/>
              </a:solidFill>
              <a:effectLst/>
              <a:latin typeface="Helvetica Neue"/>
            </a:endParaRPr>
          </a:p>
          <a:p>
            <a:pPr algn="ctr"/>
            <a:endParaRPr lang="nb-NO"/>
          </a:p>
        </p:txBody>
      </p:sp>
      <p:sp>
        <p:nvSpPr>
          <p:cNvPr id="20" name="Stjerne: 5 tagger 19">
            <a:extLst>
              <a:ext uri="{FF2B5EF4-FFF2-40B4-BE49-F238E27FC236}">
                <a16:creationId xmlns:a16="http://schemas.microsoft.com/office/drawing/2014/main" id="{31064987-10A1-F51F-130E-CEBAFC76FC0E}"/>
              </a:ext>
            </a:extLst>
          </p:cNvPr>
          <p:cNvSpPr/>
          <p:nvPr/>
        </p:nvSpPr>
        <p:spPr>
          <a:xfrm>
            <a:off x="5242531" y="5052220"/>
            <a:ext cx="1453896" cy="1325562"/>
          </a:xfrm>
          <a:prstGeom prst="star5">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1100">
                <a:latin typeface="Roboto" panose="02000000000000000000" pitchFamily="2" charset="0"/>
                <a:ea typeface="Roboto" panose="02000000000000000000" pitchFamily="2" charset="0"/>
              </a:rPr>
              <a:t>NYTT</a:t>
            </a:r>
            <a:endParaRPr lang="nb-NO">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2491895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99965260-4A60-10DC-E4F1-883E307856B2}"/>
              </a:ext>
            </a:extLst>
          </p:cNvPr>
          <p:cNvSpPr/>
          <p:nvPr/>
        </p:nvSpPr>
        <p:spPr>
          <a:xfrm>
            <a:off x="5581135" y="0"/>
            <a:ext cx="6610865" cy="6858000"/>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Plassholder for innhold 2">
            <a:extLst>
              <a:ext uri="{FF2B5EF4-FFF2-40B4-BE49-F238E27FC236}">
                <a16:creationId xmlns:a16="http://schemas.microsoft.com/office/drawing/2014/main" id="{848713F8-018C-58F4-16D2-1A1F3BA20153}"/>
              </a:ext>
            </a:extLst>
          </p:cNvPr>
          <p:cNvSpPr>
            <a:spLocks noGrp="1"/>
          </p:cNvSpPr>
          <p:nvPr>
            <p:ph idx="1"/>
          </p:nvPr>
        </p:nvSpPr>
        <p:spPr>
          <a:xfrm>
            <a:off x="5809736" y="1951038"/>
            <a:ext cx="6091880" cy="4249738"/>
          </a:xfrm>
        </p:spPr>
        <p:txBody>
          <a:bodyPr anchor="t">
            <a:normAutofit fontScale="62500" lnSpcReduction="20000"/>
          </a:bodyPr>
          <a:lstStyle/>
          <a:p>
            <a:pPr>
              <a:lnSpc>
                <a:spcPct val="170000"/>
              </a:lnSpc>
            </a:pPr>
            <a:r>
              <a:rPr lang="nb-NO" sz="2900" dirty="0">
                <a:latin typeface="Roboto" panose="02000000000000000000" pitchFamily="2" charset="0"/>
                <a:ea typeface="Roboto" panose="02000000000000000000" pitchFamily="2" charset="0"/>
              </a:rPr>
              <a:t>Viderefører dagens lov §§ 2-16 og 3-13:</a:t>
            </a:r>
          </a:p>
          <a:p>
            <a:pPr lvl="1">
              <a:lnSpc>
                <a:spcPct val="170000"/>
              </a:lnSpc>
              <a:buFont typeface="Wingdings" panose="05000000000000000000" pitchFamily="2" charset="2"/>
              <a:buChar char="Ø"/>
            </a:pPr>
            <a:r>
              <a:rPr lang="nb-NO" sz="2600" dirty="0">
                <a:latin typeface="Roboto" panose="02000000000000000000" pitchFamily="2" charset="0"/>
                <a:ea typeface="Roboto" panose="02000000000000000000" pitchFamily="2" charset="0"/>
              </a:rPr>
              <a:t>Bestemmelsen gir ikke en individuell rettighet, og må sees i sammenheng med §§ 11-1, 11-4, § 11-5 og § 11-6.</a:t>
            </a:r>
          </a:p>
          <a:p>
            <a:pPr lvl="1">
              <a:lnSpc>
                <a:spcPct val="170000"/>
              </a:lnSpc>
              <a:buFont typeface="Wingdings" panose="05000000000000000000" pitchFamily="2" charset="2"/>
              <a:buChar char="Ø"/>
            </a:pPr>
            <a:r>
              <a:rPr lang="nb-NO" sz="2600" dirty="0">
                <a:latin typeface="Roboto" panose="02000000000000000000" pitchFamily="2" charset="0"/>
                <a:ea typeface="Roboto" panose="02000000000000000000" pitchFamily="2" charset="0"/>
              </a:rPr>
              <a:t>Elever som har behov for ASK, skal kunne bruke det som er nødvendig for den </a:t>
            </a:r>
            <a:r>
              <a:rPr lang="nb-NO" sz="2600" dirty="0" err="1">
                <a:latin typeface="Roboto" panose="02000000000000000000" pitchFamily="2" charset="0"/>
                <a:ea typeface="Roboto" panose="02000000000000000000" pitchFamily="2" charset="0"/>
              </a:rPr>
              <a:t>kommunikative</a:t>
            </a:r>
            <a:r>
              <a:rPr lang="nb-NO" sz="2600" dirty="0">
                <a:latin typeface="Roboto" panose="02000000000000000000" pitchFamily="2" charset="0"/>
                <a:ea typeface="Roboto" panose="02000000000000000000" pitchFamily="2" charset="0"/>
              </a:rPr>
              <a:t> og språklige utviklingen til eleven. Dette gjelder også de som får opplæring i bedrift.</a:t>
            </a:r>
          </a:p>
          <a:p>
            <a:pPr lvl="1">
              <a:lnSpc>
                <a:spcPct val="170000"/>
              </a:lnSpc>
              <a:buFont typeface="Wingdings" panose="05000000000000000000" pitchFamily="2" charset="2"/>
              <a:buChar char="Ø"/>
            </a:pPr>
            <a:r>
              <a:rPr lang="nb-NO" sz="2600" dirty="0">
                <a:latin typeface="Roboto" panose="02000000000000000000" pitchFamily="2" charset="0"/>
                <a:ea typeface="Roboto" panose="02000000000000000000" pitchFamily="2" charset="0"/>
              </a:rPr>
              <a:t>Elever og lærekandidater har også rett til opplæring i ASK.</a:t>
            </a:r>
          </a:p>
          <a:p>
            <a:endParaRPr lang="nb-NO" dirty="0"/>
          </a:p>
          <a:p>
            <a:endParaRPr lang="nb-NO" dirty="0"/>
          </a:p>
          <a:p>
            <a:endParaRPr lang="nb-NO" dirty="0"/>
          </a:p>
          <a:p>
            <a:endParaRPr lang="nb-NO" dirty="0"/>
          </a:p>
        </p:txBody>
      </p:sp>
      <p:sp>
        <p:nvSpPr>
          <p:cNvPr id="2" name="Tittel 1">
            <a:extLst>
              <a:ext uri="{FF2B5EF4-FFF2-40B4-BE49-F238E27FC236}">
                <a16:creationId xmlns:a16="http://schemas.microsoft.com/office/drawing/2014/main" id="{F72AD494-14AD-E161-9F5D-AC31C32446F0}"/>
              </a:ext>
            </a:extLst>
          </p:cNvPr>
          <p:cNvSpPr>
            <a:spLocks noGrp="1"/>
          </p:cNvSpPr>
          <p:nvPr>
            <p:ph type="title"/>
          </p:nvPr>
        </p:nvSpPr>
        <p:spPr>
          <a:xfrm>
            <a:off x="5906530" y="250031"/>
            <a:ext cx="6091881" cy="1325563"/>
          </a:xfrm>
        </p:spPr>
        <p:txBody>
          <a:bodyPr>
            <a:normAutofit/>
          </a:bodyPr>
          <a:lstStyle/>
          <a:p>
            <a:r>
              <a:rPr lang="nb-NO" sz="2800" b="1">
                <a:latin typeface="Roboto" panose="02000000000000000000" pitchFamily="2" charset="0"/>
                <a:ea typeface="Roboto" panose="02000000000000000000" pitchFamily="2" charset="0"/>
              </a:rPr>
              <a:t>Alternativ og supplerende kommunikasjon § 11-12</a:t>
            </a:r>
          </a:p>
        </p:txBody>
      </p:sp>
      <p:sp>
        <p:nvSpPr>
          <p:cNvPr id="7" name="Rektangel 6">
            <a:extLst>
              <a:ext uri="{FF2B5EF4-FFF2-40B4-BE49-F238E27FC236}">
                <a16:creationId xmlns:a16="http://schemas.microsoft.com/office/drawing/2014/main" id="{7EE4E73A-3AAD-0097-7F8C-76F83066081B}"/>
              </a:ext>
            </a:extLst>
          </p:cNvPr>
          <p:cNvSpPr/>
          <p:nvPr/>
        </p:nvSpPr>
        <p:spPr>
          <a:xfrm>
            <a:off x="290384" y="1204783"/>
            <a:ext cx="5128054" cy="4448433"/>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n-NO" b="1" i="0" dirty="0">
                <a:solidFill>
                  <a:srgbClr val="333333"/>
                </a:solidFill>
                <a:effectLst/>
                <a:latin typeface="Roboto" panose="02000000000000000000" pitchFamily="2" charset="0"/>
                <a:ea typeface="Roboto" panose="02000000000000000000" pitchFamily="2" charset="0"/>
              </a:rPr>
              <a:t>§ 11-12 </a:t>
            </a:r>
            <a:r>
              <a:rPr lang="nn-NO" b="1" dirty="0">
                <a:solidFill>
                  <a:srgbClr val="333333"/>
                </a:solidFill>
                <a:effectLst/>
                <a:latin typeface="Roboto" panose="02000000000000000000" pitchFamily="2" charset="0"/>
                <a:ea typeface="Roboto" panose="02000000000000000000" pitchFamily="2" charset="0"/>
              </a:rPr>
              <a:t>Alternativ og supplerande kommunikasjon (ASK)</a:t>
            </a:r>
          </a:p>
          <a:p>
            <a:pPr algn="l"/>
            <a:r>
              <a:rPr lang="nn-NO" b="0" i="0" dirty="0">
                <a:solidFill>
                  <a:srgbClr val="333333"/>
                </a:solidFill>
                <a:effectLst/>
                <a:latin typeface="Roboto" panose="02000000000000000000" pitchFamily="2" charset="0"/>
                <a:ea typeface="Roboto" panose="02000000000000000000" pitchFamily="2" charset="0"/>
              </a:rPr>
              <a:t>Elevar som heilt eller delvis manglar funksjonell tale og treng alternativ og supplerande kommunikasjon, skal få bruke eigna kommunikasjonsformer og nødvendige kommunikasjonsmiddel i opplæringa. Det same gjeld for dei som har læretid i bedrift.</a:t>
            </a:r>
          </a:p>
          <a:p>
            <a:pPr algn="l"/>
            <a:endParaRPr lang="nn-NO" b="0" i="0" dirty="0">
              <a:solidFill>
                <a:srgbClr val="333333"/>
              </a:solidFill>
              <a:effectLst/>
              <a:latin typeface="Roboto" panose="02000000000000000000" pitchFamily="2" charset="0"/>
              <a:ea typeface="Roboto" panose="02000000000000000000" pitchFamily="2" charset="0"/>
            </a:endParaRPr>
          </a:p>
          <a:p>
            <a:pPr algn="l"/>
            <a:r>
              <a:rPr lang="nn-NO" b="0" i="0" dirty="0">
                <a:solidFill>
                  <a:srgbClr val="333333"/>
                </a:solidFill>
                <a:effectLst/>
                <a:latin typeface="Roboto" panose="02000000000000000000" pitchFamily="2" charset="0"/>
                <a:ea typeface="Roboto" panose="02000000000000000000" pitchFamily="2" charset="0"/>
              </a:rPr>
              <a:t>Elevar og lærekandidatar har også rett til den opplæringa dei treng for å kunne bruke alternativ og supplerande kommunikasjon. Denne opplæringa kan vere ein del av den individuelt tilrettelagde opplæringa etter </a:t>
            </a:r>
            <a:r>
              <a:rPr lang="nn-NO" b="0" i="0" u="none" strike="noStrike" dirty="0">
                <a:solidFill>
                  <a:srgbClr val="DB142C"/>
                </a:solidFill>
                <a:effectLst/>
                <a:latin typeface="Roboto" panose="02000000000000000000" pitchFamily="2" charset="0"/>
                <a:ea typeface="Roboto" panose="02000000000000000000" pitchFamily="2" charset="0"/>
                <a:hlinkClick r:id="rId3"/>
              </a:rPr>
              <a:t>§ 11-6</a:t>
            </a:r>
            <a:r>
              <a:rPr lang="nn-NO" b="0" i="0" u="none" strike="noStrike" dirty="0">
                <a:solidFill>
                  <a:srgbClr val="DB142C"/>
                </a:solidFill>
                <a:effectLst/>
                <a:latin typeface="Roboto" panose="02000000000000000000" pitchFamily="2" charset="0"/>
                <a:ea typeface="Roboto" panose="02000000000000000000" pitchFamily="2" charset="0"/>
              </a:rPr>
              <a:t>.</a:t>
            </a:r>
            <a:endParaRPr lang="nn-NO" b="0" i="0" dirty="0">
              <a:solidFill>
                <a:srgbClr val="333333"/>
              </a:solidFill>
              <a:effectLst/>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280468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66CD1F90-5D54-E5FA-E8E7-00E1613A74CA}"/>
              </a:ext>
            </a:extLst>
          </p:cNvPr>
          <p:cNvSpPr/>
          <p:nvPr/>
        </p:nvSpPr>
        <p:spPr>
          <a:xfrm>
            <a:off x="0" y="0"/>
            <a:ext cx="12192000" cy="3595816"/>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B3627D3D-7884-0394-5B74-098E99699CA0}"/>
              </a:ext>
            </a:extLst>
          </p:cNvPr>
          <p:cNvSpPr>
            <a:spLocks noGrp="1"/>
          </p:cNvSpPr>
          <p:nvPr>
            <p:ph type="title"/>
          </p:nvPr>
        </p:nvSpPr>
        <p:spPr>
          <a:xfrm>
            <a:off x="475891" y="355512"/>
            <a:ext cx="10703011" cy="1325563"/>
          </a:xfrm>
        </p:spPr>
        <p:txBody>
          <a:bodyPr>
            <a:normAutofit/>
          </a:bodyPr>
          <a:lstStyle/>
          <a:p>
            <a:r>
              <a:rPr lang="nb-NO" sz="2800" b="1">
                <a:latin typeface="Roboto" panose="02000000000000000000" pitchFamily="2" charset="0"/>
                <a:ea typeface="Roboto" panose="02000000000000000000" pitchFamily="2" charset="0"/>
              </a:rPr>
              <a:t>Læremiddel for individuelt tilrettelagt opplæring § 11-14</a:t>
            </a:r>
          </a:p>
        </p:txBody>
      </p:sp>
      <p:sp>
        <p:nvSpPr>
          <p:cNvPr id="3" name="Plassholder for innhold 2">
            <a:extLst>
              <a:ext uri="{FF2B5EF4-FFF2-40B4-BE49-F238E27FC236}">
                <a16:creationId xmlns:a16="http://schemas.microsoft.com/office/drawing/2014/main" id="{B669940B-3591-486F-AE88-4A3589789A52}"/>
              </a:ext>
            </a:extLst>
          </p:cNvPr>
          <p:cNvSpPr>
            <a:spLocks noGrp="1"/>
          </p:cNvSpPr>
          <p:nvPr>
            <p:ph idx="1"/>
          </p:nvPr>
        </p:nvSpPr>
        <p:spPr>
          <a:xfrm>
            <a:off x="475891" y="1404177"/>
            <a:ext cx="10859218" cy="1823117"/>
          </a:xfrm>
        </p:spPr>
        <p:txBody>
          <a:bodyPr anchor="ctr">
            <a:normAutofit fontScale="92500" lnSpcReduction="10000"/>
          </a:bodyPr>
          <a:lstStyle/>
          <a:p>
            <a:pPr>
              <a:lnSpc>
                <a:spcPct val="150000"/>
              </a:lnSpc>
            </a:pPr>
            <a:r>
              <a:rPr lang="nb-NO" sz="2400" dirty="0">
                <a:latin typeface="Roboto" panose="02000000000000000000" pitchFamily="2" charset="0"/>
                <a:ea typeface="Roboto" panose="02000000000000000000" pitchFamily="2" charset="0"/>
              </a:rPr>
              <a:t>Viderefører dagens § 5-9:</a:t>
            </a:r>
          </a:p>
          <a:p>
            <a:pPr lvl="1">
              <a:lnSpc>
                <a:spcPct val="150000"/>
              </a:lnSpc>
              <a:buFont typeface="Wingdings" panose="05000000000000000000" pitchFamily="2" charset="2"/>
              <a:buChar char="Ø"/>
            </a:pPr>
            <a:r>
              <a:rPr lang="nb-NO" sz="1900" dirty="0">
                <a:latin typeface="Roboto" panose="02000000000000000000" pitchFamily="2" charset="0"/>
                <a:ea typeface="Roboto" panose="02000000000000000000" pitchFamily="2" charset="0"/>
              </a:rPr>
              <a:t>Departementet har ansvar for å utarbeide lærebøker og andre læremidler for individuelt tilrettelagt opplæring.</a:t>
            </a:r>
          </a:p>
          <a:p>
            <a:pPr lvl="1">
              <a:lnSpc>
                <a:spcPct val="150000"/>
              </a:lnSpc>
              <a:buFont typeface="Wingdings" panose="05000000000000000000" pitchFamily="2" charset="2"/>
              <a:buChar char="Ø"/>
            </a:pPr>
            <a:r>
              <a:rPr lang="nb-NO" sz="1900" dirty="0">
                <a:latin typeface="Roboto" panose="02000000000000000000" pitchFamily="2" charset="0"/>
                <a:ea typeface="Roboto" panose="02000000000000000000" pitchFamily="2" charset="0"/>
              </a:rPr>
              <a:t>Ingen kvalitative eller kvantitative krav.</a:t>
            </a:r>
          </a:p>
        </p:txBody>
      </p:sp>
      <p:sp>
        <p:nvSpPr>
          <p:cNvPr id="7" name="Rektangel 6">
            <a:extLst>
              <a:ext uri="{FF2B5EF4-FFF2-40B4-BE49-F238E27FC236}">
                <a16:creationId xmlns:a16="http://schemas.microsoft.com/office/drawing/2014/main" id="{0B47E4DD-211A-6F50-97E6-D9375DB9D72A}"/>
              </a:ext>
            </a:extLst>
          </p:cNvPr>
          <p:cNvSpPr/>
          <p:nvPr/>
        </p:nvSpPr>
        <p:spPr>
          <a:xfrm>
            <a:off x="2370438" y="4095878"/>
            <a:ext cx="7451124" cy="1878335"/>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b-NO" b="1" dirty="0">
                <a:solidFill>
                  <a:srgbClr val="333333"/>
                </a:solidFill>
                <a:effectLst/>
                <a:latin typeface="Roboto" panose="02000000000000000000" pitchFamily="2" charset="0"/>
                <a:ea typeface="Roboto" panose="02000000000000000000" pitchFamily="2" charset="0"/>
              </a:rPr>
              <a:t>§ 11-14.Læremiddel for individuelt tilrettelagd opplæring</a:t>
            </a:r>
          </a:p>
          <a:p>
            <a:pPr algn="l"/>
            <a:r>
              <a:rPr lang="nb-NO" b="0" dirty="0">
                <a:solidFill>
                  <a:srgbClr val="333333"/>
                </a:solidFill>
                <a:effectLst/>
                <a:latin typeface="Roboto" panose="02000000000000000000" pitchFamily="2" charset="0"/>
                <a:ea typeface="Roboto" panose="02000000000000000000" pitchFamily="2" charset="0"/>
              </a:rPr>
              <a:t>Departementet skal </a:t>
            </a:r>
            <a:r>
              <a:rPr lang="nb-NO" b="0" dirty="0" err="1">
                <a:solidFill>
                  <a:srgbClr val="333333"/>
                </a:solidFill>
                <a:effectLst/>
                <a:latin typeface="Roboto" panose="02000000000000000000" pitchFamily="2" charset="0"/>
                <a:ea typeface="Roboto" panose="02000000000000000000" pitchFamily="2" charset="0"/>
              </a:rPr>
              <a:t>sørgje</a:t>
            </a:r>
            <a:r>
              <a:rPr lang="nb-NO" b="0" dirty="0">
                <a:solidFill>
                  <a:srgbClr val="333333"/>
                </a:solidFill>
                <a:effectLst/>
                <a:latin typeface="Roboto" panose="02000000000000000000" pitchFamily="2" charset="0"/>
                <a:ea typeface="Roboto" panose="02000000000000000000" pitchFamily="2" charset="0"/>
              </a:rPr>
              <a:t> for at det blir utarbeidd lærebøker og andre læremiddel for individuelt tilrettelagd opplæring.</a:t>
            </a:r>
          </a:p>
        </p:txBody>
      </p:sp>
    </p:spTree>
    <p:extLst>
      <p:ext uri="{BB962C8B-B14F-4D97-AF65-F5344CB8AC3E}">
        <p14:creationId xmlns:p14="http://schemas.microsoft.com/office/powerpoint/2010/main" val="2690740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495805"/>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følger med på elevene og vurderer om de har tilfredsstillende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Tilpasset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1" y="146476"/>
            <a:ext cx="2186608"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defRPr/>
            </a:pPr>
            <a:r>
              <a:rPr lang="nb-NO" sz="1400" b="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Kommunen/ fylkeskommunen skal fatte vedtak eller hente inn en vurdering fra </a:t>
            </a:r>
            <a:r>
              <a:rPr lang="nb-NO" sz="1400" b="1" err="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PPT</a:t>
            </a:r>
            <a:endParaRPr lang="nb-NO" sz="1400" b="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endParaRP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a:t>
            </a: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skriver sakkyndig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186608"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skriver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483803" y="1773642"/>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skriver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483803" y="4493118"/>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6054" y="4112481"/>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FFFFFF"/>
              </a:solidFill>
              <a:effectLst/>
              <a:uLnTx/>
              <a:uFillTx/>
              <a:latin typeface="Roboto"/>
              <a:ea typeface="+mn-ea"/>
              <a:cs typeface="+mn-cs"/>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FFFFFF"/>
              </a:solidFill>
              <a:effectLst/>
              <a:highlight>
                <a:srgbClr val="C0C0C0"/>
              </a:highlight>
              <a:uLnTx/>
              <a:uFillTx/>
              <a:latin typeface="Roboto"/>
              <a:ea typeface="+mn-ea"/>
              <a:cs typeface="+mn-cs"/>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FFFFFF"/>
              </a:solidFill>
              <a:effectLst/>
              <a:uLnTx/>
              <a:uFillTx/>
              <a:latin typeface="Roboto"/>
              <a:ea typeface="+mn-ea"/>
              <a:cs typeface="+mn-cs"/>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88495"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FFFFFF"/>
              </a:solidFill>
              <a:effectLst/>
              <a:uLnTx/>
              <a:uFillTx/>
              <a:latin typeface="Roboto"/>
              <a:ea typeface="+mn-ea"/>
              <a:cs typeface="+mn-cs"/>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645159" y="1532658"/>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FFFFFF"/>
              </a:solidFill>
              <a:effectLst/>
              <a:uLnTx/>
              <a:uFillTx/>
              <a:latin typeface="Roboto"/>
              <a:ea typeface="+mn-ea"/>
              <a:cs typeface="+mn-cs"/>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368788" y="4112482"/>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FFFFFF"/>
              </a:solidFill>
              <a:effectLst/>
              <a:uLnTx/>
              <a:uFillTx/>
              <a:latin typeface="Roboto"/>
              <a:ea typeface="+mn-ea"/>
              <a:cs typeface="+mn-cs"/>
            </a:endParaRPr>
          </a:p>
        </p:txBody>
      </p:sp>
      <p:sp>
        <p:nvSpPr>
          <p:cNvPr id="2" name="TekstSylinder 1">
            <a:extLst>
              <a:ext uri="{FF2B5EF4-FFF2-40B4-BE49-F238E27FC236}">
                <a16:creationId xmlns:a16="http://schemas.microsoft.com/office/drawing/2014/main" id="{D74E70F0-6244-C067-682F-E6219C768DE9}"/>
              </a:ext>
            </a:extLst>
          </p:cNvPr>
          <p:cNvSpPr txBox="1"/>
          <p:nvPr/>
        </p:nvSpPr>
        <p:spPr>
          <a:xfrm>
            <a:off x="3904322" y="3551007"/>
            <a:ext cx="4383356" cy="461665"/>
          </a:xfrm>
          <a:prstGeom prst="rect">
            <a:avLst/>
          </a:prstGeom>
          <a:noFill/>
        </p:spPr>
        <p:txBody>
          <a:bodyPr wrap="square" rtlCol="0">
            <a:spAutoFit/>
          </a:bodyPr>
          <a:lstStyle/>
          <a:p>
            <a:r>
              <a:rPr lang="nb-NO" sz="2400">
                <a:latin typeface="Roboto" panose="02000000000000000000" pitchFamily="2" charset="0"/>
                <a:ea typeface="Roboto" panose="02000000000000000000" pitchFamily="2" charset="0"/>
              </a:rPr>
              <a:t>Saksgangen for tilrettelegging</a:t>
            </a:r>
          </a:p>
        </p:txBody>
      </p:sp>
    </p:spTree>
    <p:extLst>
      <p:ext uri="{BB962C8B-B14F-4D97-AF65-F5344CB8AC3E}">
        <p14:creationId xmlns:p14="http://schemas.microsoft.com/office/powerpoint/2010/main" val="32689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p:cTn id="6" dur="indefinite"/>
                                        <p:tgtEl>
                                          <p:spTgt spid="5"/>
                                        </p:tgtEl>
                                        <p:attrNameLst>
                                          <p:attrName>style.opacity</p:attrName>
                                        </p:attrNameLst>
                                      </p:cBhvr>
                                      <p:to>
                                        <p:strVal val="0.25"/>
                                      </p:to>
                                    </p:set>
                                    <p:animEffect filter="image" prLst="opacity: 0.25">
                                      <p:cBhvr rctx="IE">
                                        <p:cTn id="7" dur="indefinite"/>
                                        <p:tgtEl>
                                          <p:spTgt spid="5"/>
                                        </p:tgtEl>
                                      </p:cBhvr>
                                    </p:animEffect>
                                  </p:childTnLst>
                                </p:cTn>
                              </p:par>
                              <p:par>
                                <p:cTn id="8" presetID="9" presetClass="emph" presetSubtype="0" grpId="0" nodeType="withEffect">
                                  <p:stCondLst>
                                    <p:cond delay="0"/>
                                  </p:stCondLst>
                                  <p:childTnLst>
                                    <p:set>
                                      <p:cBhvr>
                                        <p:cTn id="9" dur="indefinite"/>
                                        <p:tgtEl>
                                          <p:spTgt spid="7"/>
                                        </p:tgtEl>
                                        <p:attrNameLst>
                                          <p:attrName>style.opacity</p:attrName>
                                        </p:attrNameLst>
                                      </p:cBhvr>
                                      <p:to>
                                        <p:strVal val="0.25"/>
                                      </p:to>
                                    </p:set>
                                    <p:animEffect filter="image" prLst="opacity: 0.25">
                                      <p:cBhvr rctx="IE">
                                        <p:cTn id="10" dur="indefinite"/>
                                        <p:tgtEl>
                                          <p:spTgt spid="7"/>
                                        </p:tgtEl>
                                      </p:cBhvr>
                                    </p:animEffect>
                                  </p:childTnLst>
                                </p:cTn>
                              </p:par>
                              <p:par>
                                <p:cTn id="11" presetID="9" presetClass="emph" presetSubtype="0" grpId="0" nodeType="withEffect">
                                  <p:stCondLst>
                                    <p:cond delay="0"/>
                                  </p:stCondLst>
                                  <p:childTnLst>
                                    <p:set>
                                      <p:cBhvr>
                                        <p:cTn id="12" dur="indefinite"/>
                                        <p:tgtEl>
                                          <p:spTgt spid="8"/>
                                        </p:tgtEl>
                                        <p:attrNameLst>
                                          <p:attrName>style.opacity</p:attrName>
                                        </p:attrNameLst>
                                      </p:cBhvr>
                                      <p:to>
                                        <p:strVal val="0.25"/>
                                      </p:to>
                                    </p:set>
                                    <p:animEffect filter="image" prLst="opacity: 0.25">
                                      <p:cBhvr rctx="IE">
                                        <p:cTn id="13" dur="indefinite"/>
                                        <p:tgtEl>
                                          <p:spTgt spid="8"/>
                                        </p:tgtEl>
                                      </p:cBhvr>
                                    </p:animEffect>
                                  </p:childTnLst>
                                </p:cTn>
                              </p:par>
                              <p:par>
                                <p:cTn id="14" presetID="9" presetClass="emph" presetSubtype="0" grpId="0" nodeType="withEffect">
                                  <p:stCondLst>
                                    <p:cond delay="0"/>
                                  </p:stCondLst>
                                  <p:childTnLst>
                                    <p:set>
                                      <p:cBhvr>
                                        <p:cTn id="15" dur="indefinite"/>
                                        <p:tgtEl>
                                          <p:spTgt spid="9"/>
                                        </p:tgtEl>
                                        <p:attrNameLst>
                                          <p:attrName>style.opacity</p:attrName>
                                        </p:attrNameLst>
                                      </p:cBhvr>
                                      <p:to>
                                        <p:strVal val="0.25"/>
                                      </p:to>
                                    </p:set>
                                    <p:animEffect filter="image" prLst="opacity: 0.25">
                                      <p:cBhvr rctx="IE">
                                        <p:cTn id="16" dur="indefinite"/>
                                        <p:tgtEl>
                                          <p:spTgt spid="9"/>
                                        </p:tgtEl>
                                      </p:cBhvr>
                                    </p:animEffect>
                                  </p:childTnLst>
                                </p:cTn>
                              </p:par>
                              <p:par>
                                <p:cTn id="17" presetID="9" presetClass="emph" presetSubtype="0" grpId="0" nodeType="withEffect">
                                  <p:stCondLst>
                                    <p:cond delay="0"/>
                                  </p:stCondLst>
                                  <p:childTnLst>
                                    <p:set>
                                      <p:cBhvr>
                                        <p:cTn id="18" dur="indefinite"/>
                                        <p:tgtEl>
                                          <p:spTgt spid="10"/>
                                        </p:tgtEl>
                                        <p:attrNameLst>
                                          <p:attrName>style.opacity</p:attrName>
                                        </p:attrNameLst>
                                      </p:cBhvr>
                                      <p:to>
                                        <p:strVal val="0.25"/>
                                      </p:to>
                                    </p:set>
                                    <p:animEffect filter="image" prLst="opacity: 0.25">
                                      <p:cBhvr rctx="IE">
                                        <p:cTn id="19" dur="indefinite"/>
                                        <p:tgtEl>
                                          <p:spTgt spid="10"/>
                                        </p:tgtEl>
                                      </p:cBhvr>
                                    </p:animEffect>
                                  </p:childTnLst>
                                </p:cTn>
                              </p:par>
                              <p:par>
                                <p:cTn id="20" presetID="9" presetClass="emph" presetSubtype="0" grpId="0" nodeType="withEffect">
                                  <p:stCondLst>
                                    <p:cond delay="0"/>
                                  </p:stCondLst>
                                  <p:childTnLst>
                                    <p:set>
                                      <p:cBhvr>
                                        <p:cTn id="21" dur="indefinite"/>
                                        <p:tgtEl>
                                          <p:spTgt spid="11"/>
                                        </p:tgtEl>
                                        <p:attrNameLst>
                                          <p:attrName>style.opacity</p:attrName>
                                        </p:attrNameLst>
                                      </p:cBhvr>
                                      <p:to>
                                        <p:strVal val="0.25"/>
                                      </p:to>
                                    </p:set>
                                    <p:animEffect filter="image" prLst="opacity: 0.25">
                                      <p:cBhvr rctx="IE">
                                        <p:cTn id="22"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554199"/>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følger med på elevene og vurderer om de har tilfredsstillende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Tilpasset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29601" y="146476"/>
            <a:ext cx="2186608"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skal </a:t>
            </a:r>
            <a:r>
              <a:rPr lang="nb-NO" sz="1400" b="1">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fatte vedtak eller </a:t>
            </a: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hente inn en vurdering fra </a:t>
            </a:r>
            <a:r>
              <a:rPr kumimoji="0" lang="nb-NO" sz="1400" b="1" i="0" u="none" strike="noStrike" kern="1200" cap="none" spc="0" normalizeH="0" baseline="0" noProof="0" err="1">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a:t>
            </a:r>
            <a:endPar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endParaRP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skriver sakkyndig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186608"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skriver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459675" y="1773239"/>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skriver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459675" y="4554199"/>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9091" y="4147518"/>
            <a:ext cx="416636" cy="217022"/>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88495"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645159" y="1532658"/>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344660" y="4147520"/>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 name="TekstSylinder 1">
            <a:extLst>
              <a:ext uri="{FF2B5EF4-FFF2-40B4-BE49-F238E27FC236}">
                <a16:creationId xmlns:a16="http://schemas.microsoft.com/office/drawing/2014/main" id="{C677F8FB-97EE-C061-58B6-0EB48386C290}"/>
              </a:ext>
            </a:extLst>
          </p:cNvPr>
          <p:cNvSpPr txBox="1"/>
          <p:nvPr/>
        </p:nvSpPr>
        <p:spPr>
          <a:xfrm>
            <a:off x="3803513" y="3586046"/>
            <a:ext cx="4383356" cy="461665"/>
          </a:xfrm>
          <a:prstGeom prst="rect">
            <a:avLst/>
          </a:prstGeom>
          <a:noFill/>
        </p:spPr>
        <p:txBody>
          <a:bodyPr wrap="square" rtlCol="0">
            <a:spAutoFit/>
          </a:bodyPr>
          <a:lstStyle/>
          <a:p>
            <a:r>
              <a:rPr lang="nb-NO" sz="2400">
                <a:latin typeface="Roboto" panose="02000000000000000000" pitchFamily="2" charset="0"/>
                <a:ea typeface="Roboto" panose="02000000000000000000" pitchFamily="2" charset="0"/>
              </a:rPr>
              <a:t>Saksgangen for tilrettelegging</a:t>
            </a:r>
          </a:p>
        </p:txBody>
      </p:sp>
    </p:spTree>
    <p:extLst>
      <p:ext uri="{BB962C8B-B14F-4D97-AF65-F5344CB8AC3E}">
        <p14:creationId xmlns:p14="http://schemas.microsoft.com/office/powerpoint/2010/main" val="226326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p:cTn id="9" dur="indefinite"/>
                                        <p:tgtEl>
                                          <p:spTgt spid="7"/>
                                        </p:tgtEl>
                                        <p:attrNameLst>
                                          <p:attrName>style.opacity</p:attrName>
                                        </p:attrNameLst>
                                      </p:cBhvr>
                                      <p:to>
                                        <p:strVal val="0.25"/>
                                      </p:to>
                                    </p:set>
                                    <p:animEffect filter="image" prLst="opacity: 0.25">
                                      <p:cBhvr rctx="IE">
                                        <p:cTn id="10" dur="indefinite"/>
                                        <p:tgtEl>
                                          <p:spTgt spid="7"/>
                                        </p:tgtEl>
                                      </p:cBhvr>
                                    </p:animEffect>
                                  </p:childTnLst>
                                </p:cTn>
                              </p:par>
                              <p:par>
                                <p:cTn id="11" presetID="9" presetClass="emph" presetSubtype="0" grpId="0" nodeType="withEffect">
                                  <p:stCondLst>
                                    <p:cond delay="0"/>
                                  </p:stCondLst>
                                  <p:childTnLst>
                                    <p:set>
                                      <p:cBhvr>
                                        <p:cTn id="12" dur="indefinite"/>
                                        <p:tgtEl>
                                          <p:spTgt spid="8"/>
                                        </p:tgtEl>
                                        <p:attrNameLst>
                                          <p:attrName>style.opacity</p:attrName>
                                        </p:attrNameLst>
                                      </p:cBhvr>
                                      <p:to>
                                        <p:strVal val="0.25"/>
                                      </p:to>
                                    </p:set>
                                    <p:animEffect filter="image" prLst="opacity: 0.25">
                                      <p:cBhvr rctx="IE">
                                        <p:cTn id="13" dur="indefinite"/>
                                        <p:tgtEl>
                                          <p:spTgt spid="8"/>
                                        </p:tgtEl>
                                      </p:cBhvr>
                                    </p:animEffect>
                                  </p:childTnLst>
                                </p:cTn>
                              </p:par>
                              <p:par>
                                <p:cTn id="14" presetID="9" presetClass="emph" presetSubtype="0" grpId="0" nodeType="withEffect">
                                  <p:stCondLst>
                                    <p:cond delay="0"/>
                                  </p:stCondLst>
                                  <p:childTnLst>
                                    <p:set>
                                      <p:cBhvr>
                                        <p:cTn id="15" dur="indefinite"/>
                                        <p:tgtEl>
                                          <p:spTgt spid="9"/>
                                        </p:tgtEl>
                                        <p:attrNameLst>
                                          <p:attrName>style.opacity</p:attrName>
                                        </p:attrNameLst>
                                      </p:cBhvr>
                                      <p:to>
                                        <p:strVal val="0.25"/>
                                      </p:to>
                                    </p:set>
                                    <p:animEffect filter="image" prLst="opacity: 0.25">
                                      <p:cBhvr rctx="IE">
                                        <p:cTn id="16" dur="indefinite"/>
                                        <p:tgtEl>
                                          <p:spTgt spid="9"/>
                                        </p:tgtEl>
                                      </p:cBhvr>
                                    </p:animEffect>
                                  </p:childTnLst>
                                </p:cTn>
                              </p:par>
                              <p:par>
                                <p:cTn id="17" presetID="9" presetClass="emph" presetSubtype="0" grpId="0" nodeType="withEffect">
                                  <p:stCondLst>
                                    <p:cond delay="0"/>
                                  </p:stCondLst>
                                  <p:childTnLst>
                                    <p:set>
                                      <p:cBhvr>
                                        <p:cTn id="18" dur="indefinite"/>
                                        <p:tgtEl>
                                          <p:spTgt spid="10"/>
                                        </p:tgtEl>
                                        <p:attrNameLst>
                                          <p:attrName>style.opacity</p:attrName>
                                        </p:attrNameLst>
                                      </p:cBhvr>
                                      <p:to>
                                        <p:strVal val="0.25"/>
                                      </p:to>
                                    </p:set>
                                    <p:animEffect filter="image" prLst="opacity: 0.25">
                                      <p:cBhvr rctx="IE">
                                        <p:cTn id="19" dur="indefinite"/>
                                        <p:tgtEl>
                                          <p:spTgt spid="10"/>
                                        </p:tgtEl>
                                      </p:cBhvr>
                                    </p:animEffect>
                                  </p:childTnLst>
                                </p:cTn>
                              </p:par>
                              <p:par>
                                <p:cTn id="20" presetID="9" presetClass="emph" presetSubtype="0" grpId="0" nodeType="withEffect">
                                  <p:stCondLst>
                                    <p:cond delay="0"/>
                                  </p:stCondLst>
                                  <p:childTnLst>
                                    <p:set>
                                      <p:cBhvr>
                                        <p:cTn id="21" dur="indefinite"/>
                                        <p:tgtEl>
                                          <p:spTgt spid="11"/>
                                        </p:tgtEl>
                                        <p:attrNameLst>
                                          <p:attrName>style.opacity</p:attrName>
                                        </p:attrNameLst>
                                      </p:cBhvr>
                                      <p:to>
                                        <p:strVal val="0.25"/>
                                      </p:to>
                                    </p:set>
                                    <p:animEffect filter="image" prLst="opacity: 0.25">
                                      <p:cBhvr rctx="IE">
                                        <p:cTn id="22"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5D511D56-195F-60D5-4597-1102FF12F118}"/>
              </a:ext>
            </a:extLst>
          </p:cNvPr>
          <p:cNvSpPr/>
          <p:nvPr/>
        </p:nvSpPr>
        <p:spPr>
          <a:xfrm>
            <a:off x="0" y="0"/>
            <a:ext cx="6796216" cy="6858000"/>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Tittel 2">
            <a:extLst>
              <a:ext uri="{FF2B5EF4-FFF2-40B4-BE49-F238E27FC236}">
                <a16:creationId xmlns:a16="http://schemas.microsoft.com/office/drawing/2014/main" id="{D3A7B9C3-F12A-702D-CECC-AE1E148E7669}"/>
              </a:ext>
            </a:extLst>
          </p:cNvPr>
          <p:cNvSpPr>
            <a:spLocks noGrp="1"/>
          </p:cNvSpPr>
          <p:nvPr>
            <p:ph type="title"/>
          </p:nvPr>
        </p:nvSpPr>
        <p:spPr>
          <a:xfrm>
            <a:off x="537422" y="474602"/>
            <a:ext cx="5721372" cy="1325563"/>
          </a:xfrm>
        </p:spPr>
        <p:txBody>
          <a:bodyPr>
            <a:normAutofit/>
          </a:bodyPr>
          <a:lstStyle/>
          <a:p>
            <a:r>
              <a:rPr lang="nb-NO" sz="2800" b="1">
                <a:latin typeface="Roboto" panose="02000000000000000000" pitchFamily="2" charset="0"/>
                <a:ea typeface="Roboto" panose="02000000000000000000" pitchFamily="2" charset="0"/>
              </a:rPr>
              <a:t>Tilfredsstillende utbytte av opplæringen § 11-2</a:t>
            </a:r>
          </a:p>
        </p:txBody>
      </p:sp>
      <p:sp>
        <p:nvSpPr>
          <p:cNvPr id="18" name="TekstSylinder 17">
            <a:extLst>
              <a:ext uri="{FF2B5EF4-FFF2-40B4-BE49-F238E27FC236}">
                <a16:creationId xmlns:a16="http://schemas.microsoft.com/office/drawing/2014/main" id="{59D6B73A-944F-789D-A2DD-4E703FE0AEBE}"/>
              </a:ext>
            </a:extLst>
          </p:cNvPr>
          <p:cNvSpPr txBox="1"/>
          <p:nvPr/>
        </p:nvSpPr>
        <p:spPr>
          <a:xfrm>
            <a:off x="273377" y="2185679"/>
            <a:ext cx="6348943" cy="3665106"/>
          </a:xfrm>
          <a:prstGeom prst="rect">
            <a:avLst/>
          </a:prstGeom>
          <a:noFill/>
        </p:spPr>
        <p:txBody>
          <a:bodyPr wrap="square" lIns="91440" tIns="45720" rIns="91440" bIns="45720" anchor="t">
            <a:spAutoFit/>
          </a:bodyPr>
          <a:lstStyle/>
          <a:p>
            <a:pPr marL="342900" indent="-342900">
              <a:lnSpc>
                <a:spcPct val="150000"/>
              </a:lnSpc>
              <a:buFont typeface="Arial" panose="020B0604020202020204" pitchFamily="34" charset="0"/>
              <a:buChar char="•"/>
            </a:pPr>
            <a:r>
              <a:rPr lang="nb-NO" sz="2000" dirty="0">
                <a:latin typeface="Roboto"/>
                <a:ea typeface="Roboto"/>
                <a:cs typeface="Roboto"/>
              </a:rPr>
              <a:t>Viderefører i hovedsak pliktene til skolen:</a:t>
            </a:r>
          </a:p>
          <a:p>
            <a:pPr marL="800100" lvl="1" indent="-342900">
              <a:lnSpc>
                <a:spcPct val="150000"/>
              </a:lnSpc>
              <a:buFont typeface="Wingdings" panose="05000000000000000000" pitchFamily="2" charset="2"/>
              <a:buChar char="Ø"/>
            </a:pPr>
            <a:r>
              <a:rPr lang="nb-NO" dirty="0">
                <a:latin typeface="Roboto"/>
                <a:ea typeface="Roboto"/>
                <a:cs typeface="Roboto"/>
              </a:rPr>
              <a:t>Lærere skal følge med på utviklingen til elevene. </a:t>
            </a:r>
            <a:endParaRPr lang="nb-NO" dirty="0">
              <a:latin typeface="Roboto" panose="02000000000000000000" pitchFamily="2" charset="0"/>
              <a:ea typeface="Roboto" panose="02000000000000000000" pitchFamily="2" charset="0"/>
              <a:cs typeface="Roboto"/>
            </a:endParaRPr>
          </a:p>
          <a:p>
            <a:pPr marL="800100" lvl="1" indent="-342900">
              <a:lnSpc>
                <a:spcPct val="150000"/>
              </a:lnSpc>
              <a:buFont typeface="Wingdings" panose="05000000000000000000" pitchFamily="2" charset="2"/>
              <a:buChar char="Ø"/>
            </a:pPr>
            <a:r>
              <a:rPr lang="nb-NO" dirty="0">
                <a:latin typeface="Roboto"/>
                <a:ea typeface="Roboto"/>
                <a:cs typeface="Roboto"/>
              </a:rPr>
              <a:t>Lærerne skal melde fra til rektor ved tvil.</a:t>
            </a:r>
          </a:p>
          <a:p>
            <a:pPr marL="800100" lvl="1" indent="-342900">
              <a:lnSpc>
                <a:spcPct val="150000"/>
              </a:lnSpc>
              <a:buFont typeface="Wingdings" panose="05000000000000000000" pitchFamily="2" charset="2"/>
              <a:buChar char="Ø"/>
            </a:pPr>
            <a:r>
              <a:rPr lang="nb-NO" dirty="0">
                <a:latin typeface="Roboto"/>
                <a:ea typeface="Roboto"/>
                <a:cs typeface="Roboto"/>
              </a:rPr>
              <a:t>Skolen må vurdere om det er behov for tiltak innenfor ordinær opplæring eller individuell tilrettelegging – PP-tjenesten skal, om det trengs, støtte skolene i å sette inn tiltak så tidlig som mulig.</a:t>
            </a:r>
          </a:p>
          <a:p>
            <a:pPr lvl="1">
              <a:lnSpc>
                <a:spcPct val="150000"/>
              </a:lnSpc>
            </a:pPr>
            <a:endParaRPr lang="nb-NO" sz="900" dirty="0">
              <a:latin typeface="Segoe UI"/>
              <a:ea typeface="Roboto" panose="02000000000000000000" pitchFamily="2" charset="0"/>
              <a:cs typeface="Segoe UI"/>
            </a:endParaRPr>
          </a:p>
          <a:p>
            <a:pPr marL="342900" indent="-342900">
              <a:lnSpc>
                <a:spcPct val="150000"/>
              </a:lnSpc>
              <a:buFont typeface="Arial" panose="020B0604020202020204" pitchFamily="34" charset="0"/>
              <a:buChar char="•"/>
            </a:pPr>
            <a:r>
              <a:rPr lang="nb-NO" sz="2000" dirty="0">
                <a:latin typeface="Roboto"/>
                <a:ea typeface="Roboto"/>
                <a:cs typeface="Roboto"/>
              </a:rPr>
              <a:t>Tydeliggjør kommunens/fylkeskommunens ansvar.</a:t>
            </a:r>
          </a:p>
        </p:txBody>
      </p:sp>
      <p:sp>
        <p:nvSpPr>
          <p:cNvPr id="7" name="Rektangel 6">
            <a:extLst>
              <a:ext uri="{FF2B5EF4-FFF2-40B4-BE49-F238E27FC236}">
                <a16:creationId xmlns:a16="http://schemas.microsoft.com/office/drawing/2014/main" id="{94D5DB22-BC53-BE5C-32FE-B2E95C686D19}"/>
              </a:ext>
            </a:extLst>
          </p:cNvPr>
          <p:cNvSpPr/>
          <p:nvPr/>
        </p:nvSpPr>
        <p:spPr>
          <a:xfrm>
            <a:off x="7229475" y="2470371"/>
            <a:ext cx="4600575" cy="3901854"/>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b-NO" sz="1600" b="1" dirty="0">
                <a:solidFill>
                  <a:schemeClr val="tx1"/>
                </a:solidFill>
                <a:effectLst/>
                <a:latin typeface="Roboto" panose="02000000000000000000" pitchFamily="2" charset="0"/>
                <a:ea typeface="Roboto" panose="02000000000000000000" pitchFamily="2" charset="0"/>
              </a:rPr>
              <a:t>§ 11-2 </a:t>
            </a:r>
            <a:r>
              <a:rPr lang="nb-NO" sz="1600" b="1" dirty="0" err="1">
                <a:solidFill>
                  <a:schemeClr val="tx1"/>
                </a:solidFill>
                <a:effectLst/>
                <a:latin typeface="Roboto" panose="02000000000000000000" pitchFamily="2" charset="0"/>
                <a:ea typeface="Roboto" panose="02000000000000000000" pitchFamily="2" charset="0"/>
              </a:rPr>
              <a:t>Tilfredsstillande</a:t>
            </a:r>
            <a:r>
              <a:rPr lang="nb-NO" sz="1600" b="1" dirty="0">
                <a:solidFill>
                  <a:schemeClr val="tx1"/>
                </a:solidFill>
                <a:effectLst/>
                <a:latin typeface="Roboto" panose="02000000000000000000" pitchFamily="2" charset="0"/>
                <a:ea typeface="Roboto" panose="02000000000000000000" pitchFamily="2" charset="0"/>
              </a:rPr>
              <a:t> utbytte av opplæringa</a:t>
            </a:r>
          </a:p>
          <a:p>
            <a:pPr algn="l"/>
            <a:r>
              <a:rPr lang="nb-NO" sz="1600" b="0" dirty="0">
                <a:solidFill>
                  <a:schemeClr val="tx1"/>
                </a:solidFill>
                <a:effectLst/>
                <a:latin typeface="Roboto" panose="02000000000000000000" pitchFamily="2" charset="0"/>
                <a:ea typeface="Roboto" panose="02000000000000000000" pitchFamily="2" charset="0"/>
              </a:rPr>
              <a:t>Kommunen og fylkeskommunen skal </a:t>
            </a:r>
            <a:r>
              <a:rPr lang="nb-NO" sz="1600" b="0" dirty="0" err="1">
                <a:solidFill>
                  <a:schemeClr val="tx1"/>
                </a:solidFill>
                <a:effectLst/>
                <a:latin typeface="Roboto" panose="02000000000000000000" pitchFamily="2" charset="0"/>
                <a:ea typeface="Roboto" panose="02000000000000000000" pitchFamily="2" charset="0"/>
              </a:rPr>
              <a:t>sørgje</a:t>
            </a:r>
            <a:r>
              <a:rPr lang="nb-NO" sz="1600" b="0" dirty="0">
                <a:solidFill>
                  <a:schemeClr val="tx1"/>
                </a:solidFill>
                <a:effectLst/>
                <a:latin typeface="Roboto" panose="02000000000000000000" pitchFamily="2" charset="0"/>
                <a:ea typeface="Roboto" panose="02000000000000000000" pitchFamily="2" charset="0"/>
              </a:rPr>
              <a:t> for at </a:t>
            </a:r>
            <a:r>
              <a:rPr lang="nb-NO" sz="1600" b="0" dirty="0" err="1">
                <a:solidFill>
                  <a:schemeClr val="tx1"/>
                </a:solidFill>
                <a:effectLst/>
                <a:latin typeface="Roboto" panose="02000000000000000000" pitchFamily="2" charset="0"/>
                <a:ea typeface="Roboto" panose="02000000000000000000" pitchFamily="2" charset="0"/>
              </a:rPr>
              <a:t>lærarane</a:t>
            </a:r>
            <a:r>
              <a:rPr lang="nb-NO" sz="1600" b="0" dirty="0">
                <a:solidFill>
                  <a:schemeClr val="tx1"/>
                </a:solidFill>
                <a:effectLst/>
                <a:latin typeface="Roboto" panose="02000000000000000000" pitchFamily="2" charset="0"/>
                <a:ea typeface="Roboto" panose="02000000000000000000" pitchFamily="2" charset="0"/>
              </a:rPr>
              <a:t> følgjer med på utviklinga til </a:t>
            </a:r>
            <a:r>
              <a:rPr lang="nb-NO" sz="1600" b="0" dirty="0" err="1">
                <a:solidFill>
                  <a:schemeClr val="tx1"/>
                </a:solidFill>
                <a:effectLst/>
                <a:latin typeface="Roboto" panose="02000000000000000000" pitchFamily="2" charset="0"/>
                <a:ea typeface="Roboto" panose="02000000000000000000" pitchFamily="2" charset="0"/>
              </a:rPr>
              <a:t>elevane</a:t>
            </a:r>
            <a:r>
              <a:rPr lang="nb-NO" sz="1600" b="0" dirty="0">
                <a:solidFill>
                  <a:schemeClr val="tx1"/>
                </a:solidFill>
                <a:effectLst/>
                <a:latin typeface="Roboto" panose="02000000000000000000" pitchFamily="2" charset="0"/>
                <a:ea typeface="Roboto" panose="02000000000000000000" pitchFamily="2" charset="0"/>
              </a:rPr>
              <a:t> og melder frå til rektor dersom det er tvil om at ein elev har </a:t>
            </a:r>
            <a:r>
              <a:rPr lang="nb-NO" sz="1600" b="0" dirty="0" err="1">
                <a:solidFill>
                  <a:schemeClr val="tx1"/>
                </a:solidFill>
                <a:effectLst/>
                <a:latin typeface="Roboto" panose="02000000000000000000" pitchFamily="2" charset="0"/>
                <a:ea typeface="Roboto" panose="02000000000000000000" pitchFamily="2" charset="0"/>
              </a:rPr>
              <a:t>tilfredsstillande</a:t>
            </a:r>
            <a:r>
              <a:rPr lang="nb-NO" sz="1600" b="0" dirty="0">
                <a:solidFill>
                  <a:schemeClr val="tx1"/>
                </a:solidFill>
                <a:effectLst/>
                <a:latin typeface="Roboto" panose="02000000000000000000" pitchFamily="2" charset="0"/>
                <a:ea typeface="Roboto" panose="02000000000000000000" pitchFamily="2" charset="0"/>
              </a:rPr>
              <a:t> utbytte av opplæringa. Om det må til, skal skolen </a:t>
            </a:r>
            <a:r>
              <a:rPr lang="nb-NO" sz="1600" b="0" dirty="0" err="1">
                <a:solidFill>
                  <a:schemeClr val="tx1"/>
                </a:solidFill>
                <a:effectLst/>
                <a:latin typeface="Roboto" panose="02000000000000000000" pitchFamily="2" charset="0"/>
                <a:ea typeface="Roboto" panose="02000000000000000000" pitchFamily="2" charset="0"/>
              </a:rPr>
              <a:t>setje</a:t>
            </a:r>
            <a:r>
              <a:rPr lang="nb-NO" sz="1600" b="0" dirty="0">
                <a:solidFill>
                  <a:schemeClr val="tx1"/>
                </a:solidFill>
                <a:effectLst/>
                <a:latin typeface="Roboto" panose="02000000000000000000" pitchFamily="2" charset="0"/>
                <a:ea typeface="Roboto" panose="02000000000000000000" pitchFamily="2" charset="0"/>
              </a:rPr>
              <a:t> i verk eigna tiltak, jf. §§ 11-1 og 11-3.</a:t>
            </a:r>
          </a:p>
          <a:p>
            <a:pPr algn="l"/>
            <a:endParaRPr lang="nb-NO" sz="1600" b="0" dirty="0">
              <a:solidFill>
                <a:schemeClr val="tx1"/>
              </a:solidFill>
              <a:effectLst/>
              <a:latin typeface="Roboto" panose="02000000000000000000" pitchFamily="2" charset="0"/>
              <a:ea typeface="Roboto" panose="02000000000000000000" pitchFamily="2" charset="0"/>
            </a:endParaRPr>
          </a:p>
          <a:p>
            <a:pPr algn="l"/>
            <a:r>
              <a:rPr lang="nb-NO" sz="1600" b="0" dirty="0">
                <a:solidFill>
                  <a:schemeClr val="tx1"/>
                </a:solidFill>
                <a:effectLst/>
                <a:latin typeface="Roboto" panose="02000000000000000000" pitchFamily="2" charset="0"/>
                <a:ea typeface="Roboto" panose="02000000000000000000" pitchFamily="2" charset="0"/>
              </a:rPr>
              <a:t>Skolen skal vurdere om tiltaka er nok til å gi eleven </a:t>
            </a:r>
            <a:r>
              <a:rPr lang="nb-NO" sz="1600" b="0" dirty="0" err="1">
                <a:solidFill>
                  <a:schemeClr val="tx1"/>
                </a:solidFill>
                <a:effectLst/>
                <a:latin typeface="Roboto" panose="02000000000000000000" pitchFamily="2" charset="0"/>
                <a:ea typeface="Roboto" panose="02000000000000000000" pitchFamily="2" charset="0"/>
              </a:rPr>
              <a:t>eit</a:t>
            </a:r>
            <a:r>
              <a:rPr lang="nb-NO" sz="1600" b="0" dirty="0">
                <a:solidFill>
                  <a:schemeClr val="tx1"/>
                </a:solidFill>
                <a:effectLst/>
                <a:latin typeface="Roboto" panose="02000000000000000000" pitchFamily="2" charset="0"/>
                <a:ea typeface="Roboto" panose="02000000000000000000" pitchFamily="2" charset="0"/>
              </a:rPr>
              <a:t> </a:t>
            </a:r>
            <a:r>
              <a:rPr lang="nb-NO" sz="1600" b="0" dirty="0" err="1">
                <a:solidFill>
                  <a:schemeClr val="tx1"/>
                </a:solidFill>
                <a:effectLst/>
                <a:latin typeface="Roboto" panose="02000000000000000000" pitchFamily="2" charset="0"/>
                <a:ea typeface="Roboto" panose="02000000000000000000" pitchFamily="2" charset="0"/>
              </a:rPr>
              <a:t>tilfredsstillande</a:t>
            </a:r>
            <a:r>
              <a:rPr lang="nb-NO" sz="1600" b="0" dirty="0">
                <a:solidFill>
                  <a:schemeClr val="tx1"/>
                </a:solidFill>
                <a:effectLst/>
                <a:latin typeface="Roboto" panose="02000000000000000000" pitchFamily="2" charset="0"/>
                <a:ea typeface="Roboto" panose="02000000000000000000" pitchFamily="2" charset="0"/>
              </a:rPr>
              <a:t> utbytte av opplæringa, eller om eleven kan trenge individuell tilrettelegging etter </a:t>
            </a:r>
            <a:r>
              <a:rPr lang="nb-NO" sz="1600" b="0" dirty="0" err="1">
                <a:solidFill>
                  <a:schemeClr val="tx1"/>
                </a:solidFill>
                <a:effectLst/>
                <a:latin typeface="Roboto" panose="02000000000000000000" pitchFamily="2" charset="0"/>
                <a:ea typeface="Roboto" panose="02000000000000000000" pitchFamily="2" charset="0"/>
              </a:rPr>
              <a:t>reglane</a:t>
            </a:r>
            <a:r>
              <a:rPr lang="nb-NO" sz="1600" b="0" dirty="0">
                <a:solidFill>
                  <a:schemeClr val="tx1"/>
                </a:solidFill>
                <a:effectLst/>
                <a:latin typeface="Roboto" panose="02000000000000000000" pitchFamily="2" charset="0"/>
                <a:ea typeface="Roboto" panose="02000000000000000000" pitchFamily="2" charset="0"/>
              </a:rPr>
              <a:t> i §§ 11-4, 11-5 og 11-6.</a:t>
            </a:r>
          </a:p>
        </p:txBody>
      </p:sp>
      <p:sp>
        <p:nvSpPr>
          <p:cNvPr id="2" name="Bindepunkt 1">
            <a:extLst>
              <a:ext uri="{FF2B5EF4-FFF2-40B4-BE49-F238E27FC236}">
                <a16:creationId xmlns:a16="http://schemas.microsoft.com/office/drawing/2014/main" id="{1A7CA67E-22AE-8D74-4407-2C15B61047E1}"/>
              </a:ext>
            </a:extLst>
          </p:cNvPr>
          <p:cNvSpPr/>
          <p:nvPr/>
        </p:nvSpPr>
        <p:spPr>
          <a:xfrm>
            <a:off x="9826283" y="114179"/>
            <a:ext cx="2186608" cy="2184621"/>
          </a:xfrm>
          <a:prstGeom prst="flowChartConnector">
            <a:avLst/>
          </a:prstGeom>
          <a:solidFill>
            <a:schemeClr val="accent6"/>
          </a:solidFill>
          <a:ln>
            <a:solidFill>
              <a:schemeClr val="accent6"/>
            </a:solidFill>
          </a:ln>
          <a:effectLst>
            <a:outerShdw blurRad="50800" dist="38100" dir="5400000" algn="t"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følger med på elevene og vurderer om de har tilfredsstillende utbytte av opplæring</a:t>
            </a:r>
          </a:p>
        </p:txBody>
      </p:sp>
    </p:spTree>
    <p:extLst>
      <p:ext uri="{BB962C8B-B14F-4D97-AF65-F5344CB8AC3E}">
        <p14:creationId xmlns:p14="http://schemas.microsoft.com/office/powerpoint/2010/main" val="2920608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3BF35F2A-CE3A-13F7-8545-DB7CFF53ECFD}"/>
              </a:ext>
            </a:extLst>
          </p:cNvPr>
          <p:cNvSpPr/>
          <p:nvPr/>
        </p:nvSpPr>
        <p:spPr>
          <a:xfrm>
            <a:off x="0" y="0"/>
            <a:ext cx="6833286" cy="6858000"/>
          </a:xfrm>
          <a:prstGeom prst="rect">
            <a:avLst/>
          </a:prstGeom>
          <a:solidFill>
            <a:srgbClr val="F2E8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2C56EBF4-3C4C-C866-8569-217464FD0442}"/>
              </a:ext>
            </a:extLst>
          </p:cNvPr>
          <p:cNvSpPr>
            <a:spLocks noGrp="1"/>
          </p:cNvSpPr>
          <p:nvPr>
            <p:ph type="title"/>
          </p:nvPr>
        </p:nvSpPr>
        <p:spPr>
          <a:xfrm>
            <a:off x="499611" y="324879"/>
            <a:ext cx="5666117" cy="1325563"/>
          </a:xfrm>
        </p:spPr>
        <p:txBody>
          <a:bodyPr>
            <a:normAutofit/>
          </a:bodyPr>
          <a:lstStyle/>
          <a:p>
            <a:r>
              <a:rPr lang="nb-NO" sz="2800" b="1">
                <a:latin typeface="Roboto" panose="02000000000000000000" pitchFamily="2" charset="0"/>
                <a:ea typeface="Roboto" panose="02000000000000000000" pitchFamily="2" charset="0"/>
              </a:rPr>
              <a:t>Tilpasset opplæring § 11-1</a:t>
            </a:r>
          </a:p>
        </p:txBody>
      </p:sp>
      <p:sp>
        <p:nvSpPr>
          <p:cNvPr id="3" name="Plassholder for innhold 2">
            <a:extLst>
              <a:ext uri="{FF2B5EF4-FFF2-40B4-BE49-F238E27FC236}">
                <a16:creationId xmlns:a16="http://schemas.microsoft.com/office/drawing/2014/main" id="{520FD3AB-F239-9F2C-FC42-B98E7EF1799A}"/>
              </a:ext>
            </a:extLst>
          </p:cNvPr>
          <p:cNvSpPr>
            <a:spLocks noGrp="1"/>
          </p:cNvSpPr>
          <p:nvPr>
            <p:ph idx="1"/>
          </p:nvPr>
        </p:nvSpPr>
        <p:spPr>
          <a:xfrm>
            <a:off x="365140" y="1975321"/>
            <a:ext cx="6333675" cy="3761245"/>
          </a:xfrm>
        </p:spPr>
        <p:txBody>
          <a:bodyPr vert="horz" lIns="91440" tIns="45720" rIns="91440" bIns="45720" rtlCol="0" anchor="t">
            <a:normAutofit fontScale="92500"/>
          </a:bodyPr>
          <a:lstStyle/>
          <a:p>
            <a:pPr>
              <a:lnSpc>
                <a:spcPct val="150000"/>
              </a:lnSpc>
            </a:pPr>
            <a:r>
              <a:rPr lang="nb-NO" sz="2000" dirty="0">
                <a:latin typeface="Roboto"/>
                <a:ea typeface="Roboto"/>
                <a:cs typeface="Roboto"/>
              </a:rPr>
              <a:t>viderefører dagens regel i § 1-3</a:t>
            </a:r>
          </a:p>
          <a:p>
            <a:pPr>
              <a:lnSpc>
                <a:spcPct val="150000"/>
              </a:lnSpc>
            </a:pPr>
            <a:r>
              <a:rPr lang="nb-NO" sz="2000" dirty="0">
                <a:latin typeface="Roboto" panose="02000000000000000000" pitchFamily="2" charset="0"/>
                <a:ea typeface="Roboto" panose="02000000000000000000" pitchFamily="2" charset="0"/>
              </a:rPr>
              <a:t>presiserer innholdet</a:t>
            </a:r>
          </a:p>
          <a:p>
            <a:pPr lvl="1">
              <a:lnSpc>
                <a:spcPct val="150000"/>
              </a:lnSpc>
              <a:buFont typeface="Wingdings" panose="05000000000000000000" pitchFamily="2" charset="2"/>
              <a:buChar char="Ø"/>
            </a:pPr>
            <a:r>
              <a:rPr lang="nb-NO" sz="1800" dirty="0">
                <a:latin typeface="Roboto" panose="02000000000000000000" pitchFamily="2" charset="0"/>
                <a:ea typeface="Roboto" panose="02000000000000000000" pitchFamily="2" charset="0"/>
              </a:rPr>
              <a:t>hva som er tilfredsstillende utbytte av opplæringen, er en skjønnsmessig vurdering, og skal gjøres med utgangspunkt i faglig-pedagogisk kunnskap og erfaring</a:t>
            </a:r>
          </a:p>
          <a:p>
            <a:pPr>
              <a:lnSpc>
                <a:spcPct val="150000"/>
              </a:lnSpc>
            </a:pPr>
            <a:r>
              <a:rPr lang="nb-NO" sz="2000" dirty="0">
                <a:latin typeface="Roboto" panose="02000000000000000000" pitchFamily="2" charset="0"/>
                <a:ea typeface="Roboto" panose="02000000000000000000" pitchFamily="2" charset="0"/>
              </a:rPr>
              <a:t>tydeliggjør hvem som har ansvaret</a:t>
            </a:r>
          </a:p>
          <a:p>
            <a:pPr>
              <a:lnSpc>
                <a:spcPct val="150000"/>
              </a:lnSpc>
            </a:pPr>
            <a:r>
              <a:rPr lang="nb-NO" sz="2000" dirty="0">
                <a:latin typeface="Roboto" panose="02000000000000000000" pitchFamily="2" charset="0"/>
                <a:ea typeface="Roboto" panose="02000000000000000000" pitchFamily="2" charset="0"/>
              </a:rPr>
              <a:t>språklig justering</a:t>
            </a:r>
          </a:p>
          <a:p>
            <a:endParaRPr lang="nb-NO" dirty="0"/>
          </a:p>
          <a:p>
            <a:endParaRPr lang="nb-NO" dirty="0"/>
          </a:p>
        </p:txBody>
      </p:sp>
      <p:sp>
        <p:nvSpPr>
          <p:cNvPr id="7" name="Bindepunkt 6">
            <a:extLst>
              <a:ext uri="{FF2B5EF4-FFF2-40B4-BE49-F238E27FC236}">
                <a16:creationId xmlns:a16="http://schemas.microsoft.com/office/drawing/2014/main" id="{0FB0D8C1-DC7C-6727-1A31-B25BBAC839FF}"/>
              </a:ext>
            </a:extLst>
          </p:cNvPr>
          <p:cNvSpPr/>
          <p:nvPr/>
        </p:nvSpPr>
        <p:spPr>
          <a:xfrm>
            <a:off x="10005392" y="9525"/>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Tilpasset opplæring og intensiv opplæring</a:t>
            </a:r>
          </a:p>
        </p:txBody>
      </p:sp>
      <p:sp>
        <p:nvSpPr>
          <p:cNvPr id="5" name="Rektangel 4">
            <a:extLst>
              <a:ext uri="{FF2B5EF4-FFF2-40B4-BE49-F238E27FC236}">
                <a16:creationId xmlns:a16="http://schemas.microsoft.com/office/drawing/2014/main" id="{AED1F96C-12B2-74CC-8635-F1AF0F6AE6C0}"/>
              </a:ext>
            </a:extLst>
          </p:cNvPr>
          <p:cNvSpPr/>
          <p:nvPr/>
        </p:nvSpPr>
        <p:spPr>
          <a:xfrm>
            <a:off x="7069731" y="1792966"/>
            <a:ext cx="2916195" cy="1802850"/>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b-NO" sz="1600" b="1">
                <a:solidFill>
                  <a:schemeClr val="tx1"/>
                </a:solidFill>
                <a:latin typeface="Roboto" panose="02000000000000000000" pitchFamily="2" charset="0"/>
                <a:ea typeface="Roboto" panose="02000000000000000000" pitchFamily="2" charset="0"/>
              </a:rPr>
              <a:t>Oppll. § 1-3 Tilpassa opplæring</a:t>
            </a:r>
          </a:p>
          <a:p>
            <a:r>
              <a:rPr lang="nb-NO" sz="1600">
                <a:solidFill>
                  <a:schemeClr val="tx1"/>
                </a:solidFill>
                <a:latin typeface="Roboto" panose="02000000000000000000" pitchFamily="2" charset="0"/>
                <a:ea typeface="Roboto" panose="02000000000000000000" pitchFamily="2" charset="0"/>
              </a:rPr>
              <a:t>Opplæringa skal </a:t>
            </a:r>
            <a:r>
              <a:rPr lang="nb-NO" sz="1600" err="1">
                <a:solidFill>
                  <a:schemeClr val="tx1"/>
                </a:solidFill>
                <a:latin typeface="Roboto" panose="02000000000000000000" pitchFamily="2" charset="0"/>
                <a:ea typeface="Roboto" panose="02000000000000000000" pitchFamily="2" charset="0"/>
              </a:rPr>
              <a:t>tilpassast</a:t>
            </a:r>
            <a:r>
              <a:rPr lang="nb-NO" sz="1600">
                <a:solidFill>
                  <a:schemeClr val="tx1"/>
                </a:solidFill>
                <a:latin typeface="Roboto" panose="02000000000000000000" pitchFamily="2" charset="0"/>
                <a:ea typeface="Roboto" panose="02000000000000000000" pitchFamily="2" charset="0"/>
              </a:rPr>
              <a:t> evnene og </a:t>
            </a:r>
            <a:r>
              <a:rPr lang="nb-NO" sz="1600" err="1">
                <a:solidFill>
                  <a:schemeClr val="tx1"/>
                </a:solidFill>
                <a:latin typeface="Roboto" panose="02000000000000000000" pitchFamily="2" charset="0"/>
                <a:ea typeface="Roboto" panose="02000000000000000000" pitchFamily="2" charset="0"/>
              </a:rPr>
              <a:t>føresetnadene</a:t>
            </a:r>
            <a:r>
              <a:rPr lang="nb-NO" sz="1600">
                <a:solidFill>
                  <a:schemeClr val="tx1"/>
                </a:solidFill>
                <a:latin typeface="Roboto" panose="02000000000000000000" pitchFamily="2" charset="0"/>
                <a:ea typeface="Roboto" panose="02000000000000000000" pitchFamily="2" charset="0"/>
              </a:rPr>
              <a:t> hjå den enkelte eleven, lærlingen, praksisbrevkandidaten og lærekandidaten.</a:t>
            </a:r>
          </a:p>
        </p:txBody>
      </p:sp>
      <p:sp>
        <p:nvSpPr>
          <p:cNvPr id="6" name="Rektangel 5">
            <a:extLst>
              <a:ext uri="{FF2B5EF4-FFF2-40B4-BE49-F238E27FC236}">
                <a16:creationId xmlns:a16="http://schemas.microsoft.com/office/drawing/2014/main" id="{B2D8EA06-FAEC-C3B1-7003-3C730514B3F7}"/>
              </a:ext>
            </a:extLst>
          </p:cNvPr>
          <p:cNvSpPr/>
          <p:nvPr/>
        </p:nvSpPr>
        <p:spPr>
          <a:xfrm>
            <a:off x="7069730" y="3781168"/>
            <a:ext cx="4423519" cy="2545491"/>
          </a:xfrm>
          <a:prstGeom prst="rect">
            <a:avLst/>
          </a:prstGeom>
          <a:solidFill>
            <a:srgbClr val="7DBF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defRPr/>
            </a:pPr>
            <a:r>
              <a:rPr lang="nn-NO" sz="1600" b="1" dirty="0">
                <a:solidFill>
                  <a:prstClr val="black"/>
                </a:solidFill>
                <a:latin typeface="Roboto" panose="02000000000000000000" pitchFamily="2" charset="0"/>
                <a:ea typeface="Roboto" panose="02000000000000000000" pitchFamily="2" charset="0"/>
              </a:rPr>
              <a:t>Ny oppll. § 11-1 Tilpassa opplæring</a:t>
            </a:r>
          </a:p>
          <a:p>
            <a:pPr lvl="0">
              <a:defRPr/>
            </a:pPr>
            <a:r>
              <a:rPr lang="nn-NO" sz="1600" dirty="0">
                <a:solidFill>
                  <a:prstClr val="black"/>
                </a:solidFill>
                <a:latin typeface="Roboto" panose="02000000000000000000" pitchFamily="2" charset="0"/>
                <a:ea typeface="Roboto" panose="02000000000000000000" pitchFamily="2" charset="0"/>
              </a:rPr>
              <a:t>Kommunen og fylkeskommunen skal sørgje for at opplæringa er tilpassa, det vil seie at elevane får eit tilfredsstillande utbytte av opplæringa uavhengig av føresetnader, og at alle skal få utnytta og utvikla evnene sine. Lærebedrifta skal sørgje for tilpassa opplæring for dei som har læretid i bedrift.</a:t>
            </a:r>
            <a:endParaRPr lang="nb-NO" sz="1600" dirty="0">
              <a:solidFill>
                <a:prstClr val="black"/>
              </a:solidFill>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16573493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8CC5A6-7750-D5C4-2E0D-A5C7C665D2F4}"/>
              </a:ext>
            </a:extLst>
          </p:cNvPr>
          <p:cNvSpPr>
            <a:spLocks noGrp="1"/>
          </p:cNvSpPr>
          <p:nvPr>
            <p:ph type="title"/>
          </p:nvPr>
        </p:nvSpPr>
        <p:spPr>
          <a:xfrm>
            <a:off x="583096" y="169226"/>
            <a:ext cx="10515600" cy="1325563"/>
          </a:xfrm>
        </p:spPr>
        <p:txBody>
          <a:bodyPr>
            <a:normAutofit/>
          </a:bodyPr>
          <a:lstStyle/>
          <a:p>
            <a:r>
              <a:rPr lang="nb-NO" sz="2800" b="1" dirty="0">
                <a:latin typeface="Roboto" panose="02000000000000000000" pitchFamily="2" charset="0"/>
                <a:ea typeface="Roboto" panose="02000000000000000000" pitchFamily="2" charset="0"/>
              </a:rPr>
              <a:t>Intensiv opplæring på 1. til 4. trinn § 11-3</a:t>
            </a:r>
          </a:p>
        </p:txBody>
      </p:sp>
      <p:sp>
        <p:nvSpPr>
          <p:cNvPr id="3" name="Plassholder for innhold 2">
            <a:extLst>
              <a:ext uri="{FF2B5EF4-FFF2-40B4-BE49-F238E27FC236}">
                <a16:creationId xmlns:a16="http://schemas.microsoft.com/office/drawing/2014/main" id="{A6A2E829-A17F-9D56-06FF-0D75D789CE2F}"/>
              </a:ext>
            </a:extLst>
          </p:cNvPr>
          <p:cNvSpPr>
            <a:spLocks noGrp="1"/>
          </p:cNvSpPr>
          <p:nvPr>
            <p:ph idx="1"/>
          </p:nvPr>
        </p:nvSpPr>
        <p:spPr>
          <a:xfrm>
            <a:off x="583096" y="1208429"/>
            <a:ext cx="10665941" cy="2488758"/>
          </a:xfrm>
        </p:spPr>
        <p:txBody>
          <a:bodyPr>
            <a:normAutofit fontScale="85000" lnSpcReduction="20000"/>
          </a:bodyPr>
          <a:lstStyle/>
          <a:p>
            <a:pPr>
              <a:lnSpc>
                <a:spcPct val="150000"/>
              </a:lnSpc>
            </a:pPr>
            <a:r>
              <a:rPr lang="nb-NO" sz="2400" dirty="0">
                <a:latin typeface="Roboto" panose="02000000000000000000" pitchFamily="2" charset="0"/>
                <a:ea typeface="Roboto" panose="02000000000000000000" pitchFamily="2" charset="0"/>
              </a:rPr>
              <a:t>viderefører dagens bestemmelse § 1-4</a:t>
            </a:r>
          </a:p>
          <a:p>
            <a:pPr lvl="1">
              <a:lnSpc>
                <a:spcPct val="150000"/>
              </a:lnSpc>
              <a:buFont typeface="Wingdings" panose="05000000000000000000" pitchFamily="2" charset="2"/>
              <a:buChar char="Ø"/>
            </a:pPr>
            <a:r>
              <a:rPr lang="nb-NO" sz="2000" dirty="0">
                <a:latin typeface="Roboto" panose="02000000000000000000" pitchFamily="2" charset="0"/>
                <a:ea typeface="Roboto" panose="02000000000000000000" pitchFamily="2" charset="0"/>
              </a:rPr>
              <a:t>gjelder fra 1. – 4. trinn i de grunnleggende ferdighetene lesing, skriving og regning</a:t>
            </a:r>
          </a:p>
          <a:p>
            <a:pPr>
              <a:lnSpc>
                <a:spcPct val="150000"/>
              </a:lnSpc>
            </a:pPr>
            <a:r>
              <a:rPr lang="nb-NO" sz="2400" dirty="0">
                <a:latin typeface="Roboto" panose="02000000000000000000" pitchFamily="2" charset="0"/>
                <a:ea typeface="Roboto" panose="02000000000000000000" pitchFamily="2" charset="0"/>
              </a:rPr>
              <a:t>nytt begrep - fra «Tidlig innsats» til «Intensiv opplæring»</a:t>
            </a:r>
          </a:p>
          <a:p>
            <a:pPr>
              <a:lnSpc>
                <a:spcPct val="150000"/>
              </a:lnSpc>
            </a:pPr>
            <a:r>
              <a:rPr lang="nb-NO" sz="2400" dirty="0">
                <a:latin typeface="Roboto" panose="02000000000000000000" pitchFamily="2" charset="0"/>
                <a:ea typeface="Roboto" panose="02000000000000000000" pitchFamily="2" charset="0"/>
              </a:rPr>
              <a:t>tydeliggjør hvem som har ansvaret</a:t>
            </a:r>
          </a:p>
          <a:p>
            <a:pPr>
              <a:lnSpc>
                <a:spcPct val="150000"/>
              </a:lnSpc>
            </a:pPr>
            <a:r>
              <a:rPr lang="nb-NO" sz="2400" dirty="0">
                <a:latin typeface="Roboto" panose="02000000000000000000" pitchFamily="2" charset="0"/>
                <a:ea typeface="Roboto" panose="02000000000000000000" pitchFamily="2" charset="0"/>
              </a:rPr>
              <a:t>språklig endring</a:t>
            </a:r>
          </a:p>
          <a:p>
            <a:pPr marL="0" indent="0">
              <a:buNone/>
            </a:pPr>
            <a:endParaRPr lang="nb-NO" sz="2200" dirty="0"/>
          </a:p>
          <a:p>
            <a:pPr marL="0" indent="0">
              <a:buNone/>
            </a:pPr>
            <a:endParaRPr lang="nb-NO" sz="2200" dirty="0"/>
          </a:p>
          <a:p>
            <a:endParaRPr lang="nb-NO" sz="2200" dirty="0"/>
          </a:p>
          <a:p>
            <a:pPr lvl="1"/>
            <a:endParaRPr lang="nb-NO" sz="1800" dirty="0"/>
          </a:p>
          <a:p>
            <a:endParaRPr lang="nb-NO" sz="2200" dirty="0"/>
          </a:p>
          <a:p>
            <a:pPr marL="0" indent="0">
              <a:buNone/>
            </a:pPr>
            <a:endParaRPr lang="nb-NO" sz="2200" dirty="0"/>
          </a:p>
          <a:p>
            <a:endParaRPr lang="nb-NO" sz="2200" dirty="0"/>
          </a:p>
          <a:p>
            <a:pPr marL="0" indent="0">
              <a:buNone/>
            </a:pPr>
            <a:endParaRPr lang="nb-NO" sz="2200" b="1" dirty="0">
              <a:effectLst>
                <a:outerShdw blurRad="38100" dist="38100" dir="2700000" algn="tl">
                  <a:srgbClr val="000000">
                    <a:alpha val="43137"/>
                  </a:srgbClr>
                </a:outerShdw>
              </a:effectLst>
            </a:endParaRPr>
          </a:p>
          <a:p>
            <a:pPr marL="0" indent="0">
              <a:buNone/>
            </a:pPr>
            <a:endParaRPr lang="nb-NO" b="1" dirty="0">
              <a:effectLst>
                <a:outerShdw blurRad="38100" dist="38100" dir="2700000" algn="tl">
                  <a:srgbClr val="000000">
                    <a:alpha val="43137"/>
                  </a:srgbClr>
                </a:outerShdw>
              </a:effectLst>
            </a:endParaRPr>
          </a:p>
        </p:txBody>
      </p:sp>
      <p:sp>
        <p:nvSpPr>
          <p:cNvPr id="4" name="Bindepunkt 3">
            <a:extLst>
              <a:ext uri="{FF2B5EF4-FFF2-40B4-BE49-F238E27FC236}">
                <a16:creationId xmlns:a16="http://schemas.microsoft.com/office/drawing/2014/main" id="{C205C8E8-5B25-9B60-385C-26526618D87F}"/>
              </a:ext>
            </a:extLst>
          </p:cNvPr>
          <p:cNvSpPr/>
          <p:nvPr/>
        </p:nvSpPr>
        <p:spPr>
          <a:xfrm>
            <a:off x="10005392" y="0"/>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Tilpasset opplæring og intensiv opplæring</a:t>
            </a:r>
          </a:p>
        </p:txBody>
      </p:sp>
      <p:sp>
        <p:nvSpPr>
          <p:cNvPr id="8" name="Rektangel 7">
            <a:extLst>
              <a:ext uri="{FF2B5EF4-FFF2-40B4-BE49-F238E27FC236}">
                <a16:creationId xmlns:a16="http://schemas.microsoft.com/office/drawing/2014/main" id="{5A10AB4C-BD05-D764-121E-D70E93079106}"/>
              </a:ext>
            </a:extLst>
          </p:cNvPr>
          <p:cNvSpPr/>
          <p:nvPr/>
        </p:nvSpPr>
        <p:spPr>
          <a:xfrm>
            <a:off x="258578" y="4108552"/>
            <a:ext cx="5837422" cy="2488758"/>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b-NO" sz="1600" b="1">
                <a:solidFill>
                  <a:schemeClr val="tx1"/>
                </a:solidFill>
                <a:latin typeface="Roboto" panose="02000000000000000000" pitchFamily="2" charset="0"/>
                <a:ea typeface="Roboto" panose="02000000000000000000" pitchFamily="2" charset="0"/>
              </a:rPr>
              <a:t>Oppll. § 1-4 </a:t>
            </a:r>
            <a:r>
              <a:rPr lang="nb-NO" sz="1600" b="1" err="1">
                <a:solidFill>
                  <a:schemeClr val="tx1"/>
                </a:solidFill>
                <a:latin typeface="Roboto" panose="02000000000000000000" pitchFamily="2" charset="0"/>
                <a:ea typeface="Roboto" panose="02000000000000000000" pitchFamily="2" charset="0"/>
              </a:rPr>
              <a:t>Tidleg</a:t>
            </a:r>
            <a:r>
              <a:rPr lang="nb-NO" sz="1600" b="1">
                <a:solidFill>
                  <a:schemeClr val="tx1"/>
                </a:solidFill>
                <a:latin typeface="Roboto" panose="02000000000000000000" pitchFamily="2" charset="0"/>
                <a:ea typeface="Roboto" panose="02000000000000000000" pitchFamily="2" charset="0"/>
              </a:rPr>
              <a:t> innsats på 1. til 4. trinn</a:t>
            </a:r>
          </a:p>
          <a:p>
            <a:pPr>
              <a:defRPr/>
            </a:pPr>
            <a:r>
              <a:rPr lang="nb-NO" sz="1600">
                <a:solidFill>
                  <a:schemeClr val="tx1"/>
                </a:solidFill>
                <a:latin typeface="Roboto" panose="02000000000000000000" pitchFamily="2" charset="0"/>
                <a:ea typeface="Roboto" panose="02000000000000000000" pitchFamily="2" charset="0"/>
              </a:rPr>
              <a:t>På 1. til 4. </a:t>
            </a:r>
            <a:r>
              <a:rPr lang="nb-NO" sz="1600" err="1">
                <a:solidFill>
                  <a:schemeClr val="tx1"/>
                </a:solidFill>
                <a:latin typeface="Roboto" panose="02000000000000000000" pitchFamily="2" charset="0"/>
                <a:ea typeface="Roboto" panose="02000000000000000000" pitchFamily="2" charset="0"/>
              </a:rPr>
              <a:t>årstrinn</a:t>
            </a:r>
            <a:r>
              <a:rPr lang="nb-NO" sz="1600">
                <a:solidFill>
                  <a:schemeClr val="tx1"/>
                </a:solidFill>
                <a:latin typeface="Roboto" panose="02000000000000000000" pitchFamily="2" charset="0"/>
                <a:ea typeface="Roboto" panose="02000000000000000000" pitchFamily="2" charset="0"/>
              </a:rPr>
              <a:t> skal skolen </a:t>
            </a:r>
            <a:r>
              <a:rPr lang="nb-NO" sz="1600" err="1">
                <a:solidFill>
                  <a:schemeClr val="tx1"/>
                </a:solidFill>
                <a:latin typeface="Roboto" panose="02000000000000000000" pitchFamily="2" charset="0"/>
                <a:ea typeface="Roboto" panose="02000000000000000000" pitchFamily="2" charset="0"/>
              </a:rPr>
              <a:t>sørgje</a:t>
            </a:r>
            <a:r>
              <a:rPr lang="nb-NO" sz="1600">
                <a:solidFill>
                  <a:schemeClr val="tx1"/>
                </a:solidFill>
                <a:latin typeface="Roboto" panose="02000000000000000000" pitchFamily="2" charset="0"/>
                <a:ea typeface="Roboto" panose="02000000000000000000" pitchFamily="2" charset="0"/>
              </a:rPr>
              <a:t> for at </a:t>
            </a:r>
            <a:r>
              <a:rPr lang="nb-NO" sz="1600" err="1">
                <a:solidFill>
                  <a:schemeClr val="tx1"/>
                </a:solidFill>
                <a:latin typeface="Roboto" panose="02000000000000000000" pitchFamily="2" charset="0"/>
                <a:ea typeface="Roboto" panose="02000000000000000000" pitchFamily="2" charset="0"/>
              </a:rPr>
              <a:t>elevar</a:t>
            </a:r>
            <a:r>
              <a:rPr lang="nb-NO" sz="1600">
                <a:solidFill>
                  <a:schemeClr val="tx1"/>
                </a:solidFill>
                <a:latin typeface="Roboto" panose="02000000000000000000" pitchFamily="2" charset="0"/>
                <a:ea typeface="Roboto" panose="02000000000000000000" pitchFamily="2" charset="0"/>
              </a:rPr>
              <a:t> som står i fare for å bli </a:t>
            </a:r>
            <a:r>
              <a:rPr lang="nb-NO" sz="1600" err="1">
                <a:solidFill>
                  <a:schemeClr val="tx1"/>
                </a:solidFill>
                <a:latin typeface="Roboto" panose="02000000000000000000" pitchFamily="2" charset="0"/>
                <a:ea typeface="Roboto" panose="02000000000000000000" pitchFamily="2" charset="0"/>
              </a:rPr>
              <a:t>hengande</a:t>
            </a:r>
            <a:r>
              <a:rPr lang="nb-NO" sz="1600">
                <a:solidFill>
                  <a:schemeClr val="tx1"/>
                </a:solidFill>
                <a:latin typeface="Roboto" panose="02000000000000000000" pitchFamily="2" charset="0"/>
                <a:ea typeface="Roboto" panose="02000000000000000000" pitchFamily="2" charset="0"/>
              </a:rPr>
              <a:t> etter i lesing, skriving eller rekning, raskt får eigna intensiv opplæring slik at forventa progresjon blir nådd. Om omsynet til eleven sitt beste talar for det, kan den intensive opplæringa i </a:t>
            </a:r>
            <a:r>
              <a:rPr lang="nb-NO" sz="1600" err="1">
                <a:solidFill>
                  <a:schemeClr val="tx1"/>
                </a:solidFill>
                <a:latin typeface="Roboto" panose="02000000000000000000" pitchFamily="2" charset="0"/>
                <a:ea typeface="Roboto" panose="02000000000000000000" pitchFamily="2" charset="0"/>
              </a:rPr>
              <a:t>ein</a:t>
            </a:r>
            <a:r>
              <a:rPr lang="nb-NO" sz="1600">
                <a:solidFill>
                  <a:schemeClr val="tx1"/>
                </a:solidFill>
                <a:latin typeface="Roboto" panose="02000000000000000000" pitchFamily="2" charset="0"/>
                <a:ea typeface="Roboto" panose="02000000000000000000" pitchFamily="2" charset="0"/>
              </a:rPr>
              <a:t> kort periode </a:t>
            </a:r>
            <a:r>
              <a:rPr lang="nb-NO" sz="1600" err="1">
                <a:solidFill>
                  <a:schemeClr val="tx1"/>
                </a:solidFill>
                <a:latin typeface="Roboto" panose="02000000000000000000" pitchFamily="2" charset="0"/>
                <a:ea typeface="Roboto" panose="02000000000000000000" pitchFamily="2" charset="0"/>
              </a:rPr>
              <a:t>givast</a:t>
            </a:r>
            <a:r>
              <a:rPr lang="nb-NO" sz="1600">
                <a:solidFill>
                  <a:schemeClr val="tx1"/>
                </a:solidFill>
                <a:latin typeface="Roboto" panose="02000000000000000000" pitchFamily="2" charset="0"/>
                <a:ea typeface="Roboto" panose="02000000000000000000" pitchFamily="2" charset="0"/>
              </a:rPr>
              <a:t> som </a:t>
            </a:r>
            <a:r>
              <a:rPr lang="nb-NO" sz="1600" err="1">
                <a:solidFill>
                  <a:schemeClr val="tx1"/>
                </a:solidFill>
                <a:latin typeface="Roboto" panose="02000000000000000000" pitchFamily="2" charset="0"/>
                <a:ea typeface="Roboto" panose="02000000000000000000" pitchFamily="2" charset="0"/>
              </a:rPr>
              <a:t>eineundervisning</a:t>
            </a:r>
            <a:r>
              <a:rPr lang="nb-NO" sz="1600">
                <a:solidFill>
                  <a:schemeClr val="tx1"/>
                </a:solidFill>
                <a:latin typeface="Roboto" panose="02000000000000000000" pitchFamily="2" charset="0"/>
                <a:ea typeface="Roboto" panose="02000000000000000000" pitchFamily="2" charset="0"/>
              </a:rPr>
              <a:t>.</a:t>
            </a:r>
            <a:endParaRPr lang="nb-NO" sz="1600" b="0">
              <a:solidFill>
                <a:srgbClr val="333333"/>
              </a:solidFill>
              <a:effectLst/>
              <a:latin typeface="Roboto" panose="02000000000000000000" pitchFamily="2" charset="0"/>
              <a:ea typeface="Roboto" panose="02000000000000000000" pitchFamily="2" charset="0"/>
            </a:endParaRPr>
          </a:p>
        </p:txBody>
      </p:sp>
      <p:sp>
        <p:nvSpPr>
          <p:cNvPr id="9" name="Rektangel 8">
            <a:extLst>
              <a:ext uri="{FF2B5EF4-FFF2-40B4-BE49-F238E27FC236}">
                <a16:creationId xmlns:a16="http://schemas.microsoft.com/office/drawing/2014/main" id="{5B6960CA-1D58-A145-DB24-D9D592FEE0FC}"/>
              </a:ext>
            </a:extLst>
          </p:cNvPr>
          <p:cNvSpPr/>
          <p:nvPr/>
        </p:nvSpPr>
        <p:spPr>
          <a:xfrm>
            <a:off x="6585920" y="4108552"/>
            <a:ext cx="5347502" cy="2488758"/>
          </a:xfrm>
          <a:prstGeom prst="rect">
            <a:avLst/>
          </a:prstGeom>
          <a:solidFill>
            <a:srgbClr val="B9E1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nb-NO" sz="1800" b="1" dirty="0">
              <a:solidFill>
                <a:srgbClr val="333333"/>
              </a:solidFill>
              <a:effectLst/>
            </a:endParaRPr>
          </a:p>
          <a:p>
            <a:r>
              <a:rPr lang="nb-NO" sz="1600" b="1" dirty="0">
                <a:solidFill>
                  <a:srgbClr val="333333"/>
                </a:solidFill>
                <a:effectLst/>
                <a:latin typeface="Roboto" panose="02000000000000000000" pitchFamily="2" charset="0"/>
                <a:ea typeface="Roboto" panose="02000000000000000000" pitchFamily="2" charset="0"/>
              </a:rPr>
              <a:t>Ny oppll. § 11-3 Intensiv opplæring på 1. til 4. trinn</a:t>
            </a:r>
          </a:p>
          <a:p>
            <a:pPr>
              <a:defRPr/>
            </a:pPr>
            <a:r>
              <a:rPr lang="nb-NO" sz="1600" b="0" dirty="0">
                <a:solidFill>
                  <a:srgbClr val="333333"/>
                </a:solidFill>
                <a:effectLst/>
                <a:latin typeface="Roboto" panose="02000000000000000000" pitchFamily="2" charset="0"/>
                <a:ea typeface="Roboto" panose="02000000000000000000" pitchFamily="2" charset="0"/>
              </a:rPr>
              <a:t>På 1. til 4. trinn skal kommunen </a:t>
            </a:r>
            <a:r>
              <a:rPr lang="nb-NO" sz="1600" b="0" dirty="0" err="1">
                <a:solidFill>
                  <a:srgbClr val="333333"/>
                </a:solidFill>
                <a:effectLst/>
                <a:latin typeface="Roboto" panose="02000000000000000000" pitchFamily="2" charset="0"/>
                <a:ea typeface="Roboto" panose="02000000000000000000" pitchFamily="2" charset="0"/>
              </a:rPr>
              <a:t>sørgje</a:t>
            </a:r>
            <a:r>
              <a:rPr lang="nb-NO" sz="1600" b="0" dirty="0">
                <a:solidFill>
                  <a:srgbClr val="333333"/>
                </a:solidFill>
                <a:effectLst/>
                <a:latin typeface="Roboto" panose="02000000000000000000" pitchFamily="2" charset="0"/>
                <a:ea typeface="Roboto" panose="02000000000000000000" pitchFamily="2" charset="0"/>
              </a:rPr>
              <a:t> for at </a:t>
            </a:r>
            <a:r>
              <a:rPr lang="nb-NO" sz="1600" b="0" dirty="0" err="1">
                <a:solidFill>
                  <a:srgbClr val="333333"/>
                </a:solidFill>
                <a:effectLst/>
                <a:latin typeface="Roboto" panose="02000000000000000000" pitchFamily="2" charset="0"/>
                <a:ea typeface="Roboto" panose="02000000000000000000" pitchFamily="2" charset="0"/>
              </a:rPr>
              <a:t>elevar</a:t>
            </a:r>
            <a:r>
              <a:rPr lang="nb-NO" sz="1600" b="0" dirty="0">
                <a:solidFill>
                  <a:srgbClr val="333333"/>
                </a:solidFill>
                <a:effectLst/>
                <a:latin typeface="Roboto" panose="02000000000000000000" pitchFamily="2" charset="0"/>
                <a:ea typeface="Roboto" panose="02000000000000000000" pitchFamily="2" charset="0"/>
              </a:rPr>
              <a:t> som står i fare for ikkje å ha forventa progresjon i lesing, skriving eller rekning, raskt får eigna intensiv opplæring. Dersom det er best for eleven, kan den intensive opplæringa i ein kort periode </a:t>
            </a:r>
            <a:r>
              <a:rPr lang="nb-NO" sz="1600" b="0" dirty="0" err="1">
                <a:solidFill>
                  <a:srgbClr val="333333"/>
                </a:solidFill>
                <a:effectLst/>
                <a:latin typeface="Roboto" panose="02000000000000000000" pitchFamily="2" charset="0"/>
                <a:ea typeface="Roboto" panose="02000000000000000000" pitchFamily="2" charset="0"/>
              </a:rPr>
              <a:t>givast</a:t>
            </a:r>
            <a:r>
              <a:rPr lang="nb-NO" sz="1600" b="0" dirty="0">
                <a:solidFill>
                  <a:srgbClr val="333333"/>
                </a:solidFill>
                <a:effectLst/>
                <a:latin typeface="Roboto" panose="02000000000000000000" pitchFamily="2" charset="0"/>
                <a:ea typeface="Roboto" panose="02000000000000000000" pitchFamily="2" charset="0"/>
              </a:rPr>
              <a:t> som </a:t>
            </a:r>
            <a:r>
              <a:rPr lang="nb-NO" sz="1600" b="0" dirty="0" err="1">
                <a:solidFill>
                  <a:srgbClr val="333333"/>
                </a:solidFill>
                <a:effectLst/>
                <a:latin typeface="Roboto" panose="02000000000000000000" pitchFamily="2" charset="0"/>
                <a:ea typeface="Roboto" panose="02000000000000000000" pitchFamily="2" charset="0"/>
              </a:rPr>
              <a:t>eineundervisning</a:t>
            </a:r>
            <a:r>
              <a:rPr lang="nb-NO" sz="1600" b="0" dirty="0">
                <a:solidFill>
                  <a:srgbClr val="333333"/>
                </a:solidFill>
                <a:effectLst/>
                <a:latin typeface="Roboto" panose="02000000000000000000" pitchFamily="2" charset="0"/>
                <a:ea typeface="Roboto" panose="02000000000000000000" pitchFamily="2" charset="0"/>
              </a:rPr>
              <a:t>.</a:t>
            </a:r>
          </a:p>
          <a:p>
            <a:endParaRPr lang="nb-NO" sz="1800" dirty="0">
              <a:solidFill>
                <a:schemeClr val="tx1"/>
              </a:solidFill>
            </a:endParaRPr>
          </a:p>
        </p:txBody>
      </p:sp>
    </p:spTree>
    <p:extLst>
      <p:ext uri="{BB962C8B-B14F-4D97-AF65-F5344CB8AC3E}">
        <p14:creationId xmlns:p14="http://schemas.microsoft.com/office/powerpoint/2010/main" val="127360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ndepunkt 3">
            <a:extLst>
              <a:ext uri="{FF2B5EF4-FFF2-40B4-BE49-F238E27FC236}">
                <a16:creationId xmlns:a16="http://schemas.microsoft.com/office/drawing/2014/main" id="{E411F194-ED24-81A1-6052-6F01A3B80DE1}"/>
              </a:ext>
            </a:extLst>
          </p:cNvPr>
          <p:cNvSpPr/>
          <p:nvPr/>
        </p:nvSpPr>
        <p:spPr>
          <a:xfrm>
            <a:off x="234105" y="4495805"/>
            <a:ext cx="2186608" cy="2184621"/>
          </a:xfrm>
          <a:prstGeom prst="flowChartConnector">
            <a:avLst/>
          </a:prstGeom>
          <a:solidFill>
            <a:schemeClr val="accent6"/>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a:t>
            </a:r>
            <a:r>
              <a:rPr kumimoji="0" lang="nb-NO" sz="1400" b="1"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følger</a:t>
            </a: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 med på elevene og vurderer om de har tilfredsstillende utbytte av opplæring</a:t>
            </a:r>
          </a:p>
        </p:txBody>
      </p:sp>
      <p:sp>
        <p:nvSpPr>
          <p:cNvPr id="5" name="Bindepunkt 4">
            <a:extLst>
              <a:ext uri="{FF2B5EF4-FFF2-40B4-BE49-F238E27FC236}">
                <a16:creationId xmlns:a16="http://schemas.microsoft.com/office/drawing/2014/main" id="{535EFDB8-A4E2-6BDD-CAD0-C19C63F6F31D}"/>
              </a:ext>
            </a:extLst>
          </p:cNvPr>
          <p:cNvSpPr/>
          <p:nvPr/>
        </p:nvSpPr>
        <p:spPr>
          <a:xfrm>
            <a:off x="234105" y="1774986"/>
            <a:ext cx="2186608" cy="2184621"/>
          </a:xfrm>
          <a:prstGeom prst="flowChartConnector">
            <a:avLst/>
          </a:prstGeom>
          <a:solidFill>
            <a:srgbClr val="DDAA95"/>
          </a:solidFill>
          <a:ln>
            <a:solidFill>
              <a:srgbClr val="DDAA95"/>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Tilpasset opplæring og intensiv opplæring</a:t>
            </a:r>
          </a:p>
        </p:txBody>
      </p:sp>
      <p:sp>
        <p:nvSpPr>
          <p:cNvPr id="7" name="Bindepunkt 6">
            <a:extLst>
              <a:ext uri="{FF2B5EF4-FFF2-40B4-BE49-F238E27FC236}">
                <a16:creationId xmlns:a16="http://schemas.microsoft.com/office/drawing/2014/main" id="{6BAB5967-942A-EB1F-D6C5-B7562C0EFABB}"/>
              </a:ext>
            </a:extLst>
          </p:cNvPr>
          <p:cNvSpPr/>
          <p:nvPr/>
        </p:nvSpPr>
        <p:spPr>
          <a:xfrm>
            <a:off x="2168633" y="181340"/>
            <a:ext cx="2244152" cy="2184621"/>
          </a:xfrm>
          <a:prstGeom prst="flowChartConnector">
            <a:avLst/>
          </a:prstGeom>
          <a:solidFill>
            <a:schemeClr val="accent1"/>
          </a:solidFill>
          <a:ln>
            <a:solidFill>
              <a:srgbClr val="7DBF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ctr">
              <a:defRPr/>
            </a:pPr>
            <a:r>
              <a:rPr lang="nb-NO" sz="1400" b="1" dirty="0">
                <a:solidFill>
                  <a:srgbClr val="FFFFFF"/>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Kommunen/ fylkeskommunen skal fatte vedtak eller hente inn en vurdering fra PPT</a:t>
            </a:r>
          </a:p>
        </p:txBody>
      </p:sp>
      <p:sp>
        <p:nvSpPr>
          <p:cNvPr id="8" name="Bindepunkt 7">
            <a:extLst>
              <a:ext uri="{FF2B5EF4-FFF2-40B4-BE49-F238E27FC236}">
                <a16:creationId xmlns:a16="http://schemas.microsoft.com/office/drawing/2014/main" id="{7803D4BB-30B1-B178-510B-A8BFED3EB9A2}"/>
              </a:ext>
            </a:extLst>
          </p:cNvPr>
          <p:cNvSpPr/>
          <p:nvPr/>
        </p:nvSpPr>
        <p:spPr>
          <a:xfrm>
            <a:off x="4901887" y="98769"/>
            <a:ext cx="2186608" cy="2184621"/>
          </a:xfrm>
          <a:prstGeom prst="flowChartConnector">
            <a:avLst/>
          </a:prstGeom>
          <a:solidFill>
            <a:schemeClr val="accent2"/>
          </a:solidFill>
          <a:ln>
            <a:solidFill>
              <a:schemeClr val="accent2"/>
            </a:solidFill>
          </a:ln>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PPT skriver sakkyndig vurdering</a:t>
            </a:r>
          </a:p>
        </p:txBody>
      </p:sp>
      <p:sp>
        <p:nvSpPr>
          <p:cNvPr id="9" name="Bindepunkt 8">
            <a:extLst>
              <a:ext uri="{FF2B5EF4-FFF2-40B4-BE49-F238E27FC236}">
                <a16:creationId xmlns:a16="http://schemas.microsoft.com/office/drawing/2014/main" id="{C1B63363-2A6A-0F9D-8133-8CDA35A21683}"/>
              </a:ext>
            </a:extLst>
          </p:cNvPr>
          <p:cNvSpPr/>
          <p:nvPr/>
        </p:nvSpPr>
        <p:spPr>
          <a:xfrm>
            <a:off x="7467601" y="146476"/>
            <a:ext cx="2244152" cy="2184621"/>
          </a:xfrm>
          <a:prstGeom prst="flowChartConnector">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Kommunen/ fylkeskommunen skriver vedtak</a:t>
            </a:r>
          </a:p>
        </p:txBody>
      </p:sp>
      <p:sp>
        <p:nvSpPr>
          <p:cNvPr id="10" name="Bindepunkt 9">
            <a:extLst>
              <a:ext uri="{FF2B5EF4-FFF2-40B4-BE49-F238E27FC236}">
                <a16:creationId xmlns:a16="http://schemas.microsoft.com/office/drawing/2014/main" id="{C24AF0B5-AD28-9138-DDB7-ED101D321BE0}"/>
              </a:ext>
            </a:extLst>
          </p:cNvPr>
          <p:cNvSpPr/>
          <p:nvPr/>
        </p:nvSpPr>
        <p:spPr>
          <a:xfrm>
            <a:off x="9459673" y="1774985"/>
            <a:ext cx="2186608" cy="2184621"/>
          </a:xfrm>
          <a:prstGeom prst="flowChartConnector">
            <a:avLst/>
          </a:prstGeom>
          <a:solidFill>
            <a:schemeClr val="accent3"/>
          </a:solidFill>
          <a:ln>
            <a:solidFill>
              <a:schemeClr val="accent3"/>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skriver individuell opplæringsplan (IOP)</a:t>
            </a:r>
          </a:p>
        </p:txBody>
      </p:sp>
      <p:sp>
        <p:nvSpPr>
          <p:cNvPr id="11" name="Bindepunkt 10">
            <a:extLst>
              <a:ext uri="{FF2B5EF4-FFF2-40B4-BE49-F238E27FC236}">
                <a16:creationId xmlns:a16="http://schemas.microsoft.com/office/drawing/2014/main" id="{67EEF969-CDFE-FD1B-39FC-C80CCBA202A5}"/>
              </a:ext>
            </a:extLst>
          </p:cNvPr>
          <p:cNvSpPr/>
          <p:nvPr/>
        </p:nvSpPr>
        <p:spPr>
          <a:xfrm>
            <a:off x="9459673" y="4495804"/>
            <a:ext cx="2186608" cy="2184621"/>
          </a:xfrm>
          <a:prstGeom prst="flowChartConnector">
            <a:avLst/>
          </a:prstGeom>
          <a:solidFill>
            <a:srgbClr val="447266"/>
          </a:solidFill>
          <a:ln>
            <a:solidFill>
              <a:srgbClr val="447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400" b="1"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Roboto" panose="02000000000000000000" pitchFamily="2" charset="0"/>
                <a:ea typeface="Roboto" panose="02000000000000000000" pitchFamily="2" charset="0"/>
              </a:rPr>
              <a:t>Skolen gjennomfører og evaluerer (årsrapport)</a:t>
            </a:r>
          </a:p>
        </p:txBody>
      </p:sp>
      <p:sp>
        <p:nvSpPr>
          <p:cNvPr id="22" name="Pil: høyre 21">
            <a:extLst>
              <a:ext uri="{FF2B5EF4-FFF2-40B4-BE49-F238E27FC236}">
                <a16:creationId xmlns:a16="http://schemas.microsoft.com/office/drawing/2014/main" id="{3A140563-9D97-2CF0-0F9A-EC4E750D5CF6}"/>
              </a:ext>
            </a:extLst>
          </p:cNvPr>
          <p:cNvSpPr/>
          <p:nvPr/>
        </p:nvSpPr>
        <p:spPr>
          <a:xfrm rot="16200000">
            <a:off x="1119091" y="4104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3" name="Pil: høyre 22">
            <a:extLst>
              <a:ext uri="{FF2B5EF4-FFF2-40B4-BE49-F238E27FC236}">
                <a16:creationId xmlns:a16="http://schemas.microsoft.com/office/drawing/2014/main" id="{86EC244F-B9E5-0462-1168-AEB4B395ED65}"/>
              </a:ext>
            </a:extLst>
          </p:cNvPr>
          <p:cNvSpPr/>
          <p:nvPr/>
        </p:nvSpPr>
        <p:spPr>
          <a:xfrm rot="19097865">
            <a:off x="1769896" y="1572405"/>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highlight>
                <a:srgbClr val="C0C0C0"/>
              </a:highlight>
              <a:uLnTx/>
              <a:uFillTx/>
              <a:latin typeface="Roboto" panose="02000000000000000000" pitchFamily="2" charset="0"/>
              <a:ea typeface="Roboto" panose="02000000000000000000" pitchFamily="2" charset="0"/>
            </a:endParaRPr>
          </a:p>
        </p:txBody>
      </p:sp>
      <p:sp>
        <p:nvSpPr>
          <p:cNvPr id="24" name="Pil: høyre 23">
            <a:extLst>
              <a:ext uri="{FF2B5EF4-FFF2-40B4-BE49-F238E27FC236}">
                <a16:creationId xmlns:a16="http://schemas.microsoft.com/office/drawing/2014/main" id="{3982EC87-ED07-335E-1C26-5E72D4FD26F5}"/>
              </a:ext>
            </a:extLst>
          </p:cNvPr>
          <p:cNvSpPr/>
          <p:nvPr/>
        </p:nvSpPr>
        <p:spPr>
          <a:xfrm>
            <a:off x="4400730"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5" name="Pil: høyre 24">
            <a:extLst>
              <a:ext uri="{FF2B5EF4-FFF2-40B4-BE49-F238E27FC236}">
                <a16:creationId xmlns:a16="http://schemas.microsoft.com/office/drawing/2014/main" id="{1FC321A3-0FC6-DD56-AD9A-06E0EDD11658}"/>
              </a:ext>
            </a:extLst>
          </p:cNvPr>
          <p:cNvSpPr/>
          <p:nvPr/>
        </p:nvSpPr>
        <p:spPr>
          <a:xfrm>
            <a:off x="7088495" y="558394"/>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6" name="Pil: høyre 25">
            <a:extLst>
              <a:ext uri="{FF2B5EF4-FFF2-40B4-BE49-F238E27FC236}">
                <a16:creationId xmlns:a16="http://schemas.microsoft.com/office/drawing/2014/main" id="{AF58854C-F28C-3574-137B-60D22FCC7B10}"/>
              </a:ext>
            </a:extLst>
          </p:cNvPr>
          <p:cNvSpPr/>
          <p:nvPr/>
        </p:nvSpPr>
        <p:spPr>
          <a:xfrm rot="2728416">
            <a:off x="9711553" y="1567399"/>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27" name="Pil: høyre 26">
            <a:extLst>
              <a:ext uri="{FF2B5EF4-FFF2-40B4-BE49-F238E27FC236}">
                <a16:creationId xmlns:a16="http://schemas.microsoft.com/office/drawing/2014/main" id="{D40099B9-5CD8-CCF4-10B5-0C08A6E88B6B}"/>
              </a:ext>
            </a:extLst>
          </p:cNvPr>
          <p:cNvSpPr/>
          <p:nvPr/>
        </p:nvSpPr>
        <p:spPr>
          <a:xfrm rot="5400000">
            <a:off x="10344658" y="4119196"/>
            <a:ext cx="416636" cy="217019"/>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a:ln>
                <a:noFill/>
              </a:ln>
              <a:solidFill>
                <a:srgbClr val="FFFFFF"/>
              </a:solidFill>
              <a:effectLst/>
              <a:uLnTx/>
              <a:uFillTx/>
              <a:latin typeface="Roboto" panose="02000000000000000000" pitchFamily="2" charset="0"/>
              <a:ea typeface="Roboto" panose="02000000000000000000" pitchFamily="2" charset="0"/>
            </a:endParaRPr>
          </a:p>
        </p:txBody>
      </p:sp>
      <p:sp>
        <p:nvSpPr>
          <p:cNvPr id="6" name="TekstSylinder 5">
            <a:extLst>
              <a:ext uri="{FF2B5EF4-FFF2-40B4-BE49-F238E27FC236}">
                <a16:creationId xmlns:a16="http://schemas.microsoft.com/office/drawing/2014/main" id="{A70326ED-71CB-5928-E1FE-B04DD3923FF5}"/>
              </a:ext>
            </a:extLst>
          </p:cNvPr>
          <p:cNvSpPr txBox="1"/>
          <p:nvPr/>
        </p:nvSpPr>
        <p:spPr>
          <a:xfrm>
            <a:off x="3261937" y="3104320"/>
            <a:ext cx="5466508" cy="2246769"/>
          </a:xfrm>
          <a:prstGeom prst="rect">
            <a:avLst/>
          </a:prstGeom>
          <a:solidFill>
            <a:srgbClr val="F2E8DA"/>
          </a:solidFill>
          <a:ln>
            <a:solidFill>
              <a:schemeClr val="tx1"/>
            </a:solidFill>
          </a:ln>
        </p:spPr>
        <p:txBody>
          <a:bodyPr wrap="square" rtlCol="0">
            <a:spAutoFit/>
          </a:bodyPr>
          <a:lstStyle/>
          <a:p>
            <a:r>
              <a:rPr lang="nb-NO" sz="1400" b="1" dirty="0">
                <a:latin typeface="Roboto" panose="02000000000000000000" pitchFamily="2" charset="0"/>
                <a:ea typeface="Roboto" panose="02000000000000000000" pitchFamily="2" charset="0"/>
              </a:rPr>
              <a:t>Vurdering av individuell tilrettelegging</a:t>
            </a:r>
          </a:p>
          <a:p>
            <a:r>
              <a:rPr lang="nb-NO" sz="1400" dirty="0">
                <a:latin typeface="Roboto" panose="02000000000000000000" pitchFamily="2" charset="0"/>
                <a:ea typeface="Roboto" panose="02000000000000000000" pitchFamily="2" charset="0"/>
              </a:rPr>
              <a:t>Hvis tilpasning innenfor ordinær opplæring ikke er nok, må kommunen/fylkeskommunen vurdere om eleven har rett på individuell tilrettelegging – tilrettelegging utover tilpasninger i den ordinære opplæringen.</a:t>
            </a:r>
          </a:p>
          <a:p>
            <a:endParaRPr lang="nb-NO" sz="1400" dirty="0">
              <a:latin typeface="Roboto" panose="02000000000000000000" pitchFamily="2" charset="0"/>
              <a:ea typeface="Roboto" panose="02000000000000000000" pitchFamily="2" charset="0"/>
            </a:endParaRPr>
          </a:p>
          <a:p>
            <a:r>
              <a:rPr lang="nb-NO" sz="1400" b="1" dirty="0">
                <a:latin typeface="Roboto" panose="02000000000000000000" pitchFamily="2" charset="0"/>
                <a:ea typeface="Roboto" panose="02000000000000000000" pitchFamily="2" charset="0"/>
              </a:rPr>
              <a:t>Må kommunen/fylkeskommunen hente inn sakkyndig vurdering?</a:t>
            </a:r>
          </a:p>
          <a:p>
            <a:r>
              <a:rPr lang="nb-NO" sz="1400" dirty="0">
                <a:latin typeface="Roboto" panose="02000000000000000000" pitchFamily="2" charset="0"/>
                <a:ea typeface="Roboto" panose="02000000000000000000" pitchFamily="2" charset="0"/>
              </a:rPr>
              <a:t>I noen saker er det påkrevd at kommunen skal innhente sakkyndig vurdering før de fatter vedtak, i andre saker må kommunen vurdere om det er behov sakkyndig vurdering før vedtaket. </a:t>
            </a:r>
          </a:p>
        </p:txBody>
      </p:sp>
    </p:spTree>
    <p:extLst>
      <p:ext uri="{BB962C8B-B14F-4D97-AF65-F5344CB8AC3E}">
        <p14:creationId xmlns:p14="http://schemas.microsoft.com/office/powerpoint/2010/main" val="305503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4"/>
                                        </p:tgtEl>
                                        <p:attrNameLst>
                                          <p:attrName>style.opacity</p:attrName>
                                        </p:attrNameLst>
                                      </p:cBhvr>
                                      <p:to>
                                        <p:strVal val="0.25"/>
                                      </p:to>
                                    </p:set>
                                    <p:animEffect filter="image" prLst="opacity: 0.25">
                                      <p:cBhvr rctx="IE">
                                        <p:cTn id="7" dur="indefinite"/>
                                        <p:tgtEl>
                                          <p:spTgt spid="4"/>
                                        </p:tgtEl>
                                      </p:cBhvr>
                                    </p:animEffect>
                                  </p:childTnLst>
                                </p:cTn>
                              </p:par>
                              <p:par>
                                <p:cTn id="8" presetID="9" presetClass="emph" presetSubtype="0" grpId="0" nodeType="withEffect">
                                  <p:stCondLst>
                                    <p:cond delay="0"/>
                                  </p:stCondLst>
                                  <p:childTnLst>
                                    <p:set>
                                      <p:cBhvr>
                                        <p:cTn id="9" dur="indefinite"/>
                                        <p:tgtEl>
                                          <p:spTgt spid="8"/>
                                        </p:tgtEl>
                                        <p:attrNameLst>
                                          <p:attrName>style.opacity</p:attrName>
                                        </p:attrNameLst>
                                      </p:cBhvr>
                                      <p:to>
                                        <p:strVal val="0.25"/>
                                      </p:to>
                                    </p:set>
                                    <p:animEffect filter="image" prLst="opacity: 0.25">
                                      <p:cBhvr rctx="IE">
                                        <p:cTn id="10" dur="indefinite"/>
                                        <p:tgtEl>
                                          <p:spTgt spid="8"/>
                                        </p:tgtEl>
                                      </p:cBhvr>
                                    </p:animEffect>
                                  </p:childTnLst>
                                </p:cTn>
                              </p:par>
                              <p:par>
                                <p:cTn id="11" presetID="9" presetClass="emph" presetSubtype="0" grpId="0" nodeType="withEffect">
                                  <p:stCondLst>
                                    <p:cond delay="0"/>
                                  </p:stCondLst>
                                  <p:childTnLst>
                                    <p:set>
                                      <p:cBhvr>
                                        <p:cTn id="12" dur="indefinite"/>
                                        <p:tgtEl>
                                          <p:spTgt spid="9"/>
                                        </p:tgtEl>
                                        <p:attrNameLst>
                                          <p:attrName>style.opacity</p:attrName>
                                        </p:attrNameLst>
                                      </p:cBhvr>
                                      <p:to>
                                        <p:strVal val="0.25"/>
                                      </p:to>
                                    </p:set>
                                    <p:animEffect filter="image" prLst="opacity: 0.25">
                                      <p:cBhvr rctx="IE">
                                        <p:cTn id="13" dur="indefinite"/>
                                        <p:tgtEl>
                                          <p:spTgt spid="9"/>
                                        </p:tgtEl>
                                      </p:cBhvr>
                                    </p:animEffect>
                                  </p:childTnLst>
                                </p:cTn>
                              </p:par>
                              <p:par>
                                <p:cTn id="14" presetID="9" presetClass="emph" presetSubtype="0" grpId="0" nodeType="withEffect">
                                  <p:stCondLst>
                                    <p:cond delay="0"/>
                                  </p:stCondLst>
                                  <p:childTnLst>
                                    <p:set>
                                      <p:cBhvr>
                                        <p:cTn id="15" dur="indefinite"/>
                                        <p:tgtEl>
                                          <p:spTgt spid="10"/>
                                        </p:tgtEl>
                                        <p:attrNameLst>
                                          <p:attrName>style.opacity</p:attrName>
                                        </p:attrNameLst>
                                      </p:cBhvr>
                                      <p:to>
                                        <p:strVal val="0.25"/>
                                      </p:to>
                                    </p:set>
                                    <p:animEffect filter="image" prLst="opacity: 0.25">
                                      <p:cBhvr rctx="IE">
                                        <p:cTn id="16" dur="indefinite"/>
                                        <p:tgtEl>
                                          <p:spTgt spid="10"/>
                                        </p:tgtEl>
                                      </p:cBhvr>
                                    </p:animEffect>
                                  </p:childTnLst>
                                </p:cTn>
                              </p:par>
                              <p:par>
                                <p:cTn id="17" presetID="9" presetClass="emph" presetSubtype="0" grpId="0" nodeType="withEffect">
                                  <p:stCondLst>
                                    <p:cond delay="0"/>
                                  </p:stCondLst>
                                  <p:childTnLst>
                                    <p:set>
                                      <p:cBhvr>
                                        <p:cTn id="18" dur="indefinite"/>
                                        <p:tgtEl>
                                          <p:spTgt spid="11"/>
                                        </p:tgtEl>
                                        <p:attrNameLst>
                                          <p:attrName>style.opacity</p:attrName>
                                        </p:attrNameLst>
                                      </p:cBhvr>
                                      <p:to>
                                        <p:strVal val="0.25"/>
                                      </p:to>
                                    </p:set>
                                    <p:animEffect filter="image" prLst="opacity: 0.25">
                                      <p:cBhvr rctx="IE">
                                        <p:cTn id="19"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3">
            <a:extLst>
              <a:ext uri="{FF2B5EF4-FFF2-40B4-BE49-F238E27FC236}">
                <a16:creationId xmlns:a16="http://schemas.microsoft.com/office/drawing/2014/main" id="{734F80BE-A426-F16A-0E02-00B4FDBC0FC7}"/>
              </a:ext>
            </a:extLst>
          </p:cNvPr>
          <p:cNvSpPr txBox="1">
            <a:spLocks/>
          </p:cNvSpPr>
          <p:nvPr/>
        </p:nvSpPr>
        <p:spPr>
          <a:xfrm>
            <a:off x="630238" y="630238"/>
            <a:ext cx="8526288" cy="1046162"/>
          </a:xfrm>
          <a:prstGeom prst="rect">
            <a:avLst/>
          </a:prstGeom>
        </p:spPr>
        <p:txBody>
          <a:bodyPr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2800">
                <a:latin typeface="Roboto" panose="02000000000000000000" pitchFamily="2" charset="0"/>
                <a:ea typeface="Roboto" panose="02000000000000000000" pitchFamily="2" charset="0"/>
              </a:rPr>
              <a:t>Retten til spesialundervisning blir tre ulike rettigheter</a:t>
            </a:r>
          </a:p>
        </p:txBody>
      </p:sp>
      <p:graphicFrame>
        <p:nvGraphicFramePr>
          <p:cNvPr id="12" name="Plassholder for innhold 1">
            <a:extLst>
              <a:ext uri="{FF2B5EF4-FFF2-40B4-BE49-F238E27FC236}">
                <a16:creationId xmlns:a16="http://schemas.microsoft.com/office/drawing/2014/main" id="{8C9B7346-8A3A-F68A-64DC-8607E2E7FAE7}"/>
              </a:ext>
            </a:extLst>
          </p:cNvPr>
          <p:cNvGraphicFramePr>
            <a:graphicFrameLocks/>
          </p:cNvGraphicFramePr>
          <p:nvPr>
            <p:extLst>
              <p:ext uri="{D42A27DB-BD31-4B8C-83A1-F6EECF244321}">
                <p14:modId xmlns:p14="http://schemas.microsoft.com/office/powerpoint/2010/main" val="1351410344"/>
              </p:ext>
            </p:extLst>
          </p:nvPr>
        </p:nvGraphicFramePr>
        <p:xfrm>
          <a:off x="659267" y="1676400"/>
          <a:ext cx="10931995" cy="42817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79510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9067782CD32942B79F45D4B849A0C6" ma:contentTypeVersion="6" ma:contentTypeDescription="Create a new document." ma:contentTypeScope="" ma:versionID="22a317b3f6c4f9823601a905c760d57c">
  <xsd:schema xmlns:xsd="http://www.w3.org/2001/XMLSchema" xmlns:xs="http://www.w3.org/2001/XMLSchema" xmlns:p="http://schemas.microsoft.com/office/2006/metadata/properties" xmlns:ns2="d8dfbfb2-58a5-4ef2-bbdb-508ea896db20" xmlns:ns3="dc78d8b4-9c3c-4957-a6f0-d74c18156240" targetNamespace="http://schemas.microsoft.com/office/2006/metadata/properties" ma:root="true" ma:fieldsID="3d815092f903d2ab640405e2d336807e" ns2:_="" ns3:_="">
    <xsd:import namespace="d8dfbfb2-58a5-4ef2-bbdb-508ea896db20"/>
    <xsd:import namespace="dc78d8b4-9c3c-4957-a6f0-d74c1815624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dfbfb2-58a5-4ef2-bbdb-508ea896db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c78d8b4-9c3c-4957-a6f0-d74c1815624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dc78d8b4-9c3c-4957-a6f0-d74c18156240">
      <UserInfo>
        <DisplayName/>
        <AccountId xsi:nil="true"/>
        <AccountType/>
      </UserInfo>
    </SharedWithUsers>
  </documentManagement>
</p:properties>
</file>

<file path=customXml/itemProps1.xml><?xml version="1.0" encoding="utf-8"?>
<ds:datastoreItem xmlns:ds="http://schemas.openxmlformats.org/officeDocument/2006/customXml" ds:itemID="{5EF2125B-6F12-4E74-B03F-9335B00A7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dfbfb2-58a5-4ef2-bbdb-508ea896db20"/>
    <ds:schemaRef ds:uri="dc78d8b4-9c3c-4957-a6f0-d74c181562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9B28C11-7B05-4FE7-8CC0-7238BC2986E8}">
  <ds:schemaRefs>
    <ds:schemaRef ds:uri="http://schemas.microsoft.com/sharepoint/v3/contenttype/forms"/>
  </ds:schemaRefs>
</ds:datastoreItem>
</file>

<file path=customXml/itemProps3.xml><?xml version="1.0" encoding="utf-8"?>
<ds:datastoreItem xmlns:ds="http://schemas.openxmlformats.org/officeDocument/2006/customXml" ds:itemID="{C990702D-FF8C-4655-A2FA-31ACB8A3CDEA}">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dc78d8b4-9c3c-4957-a6f0-d74c18156240"/>
    <ds:schemaRef ds:uri="d8dfbfb2-58a5-4ef2-bbdb-508ea896db2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171</TotalTime>
  <Words>5944</Words>
  <Application>Microsoft Office PowerPoint</Application>
  <PresentationFormat>Widescreen</PresentationFormat>
  <Paragraphs>410</Paragraphs>
  <Slides>27</Slides>
  <Notes>27</Notes>
  <HiddenSlides>0</HiddenSlides>
  <MMClips>0</MMClips>
  <ScaleCrop>false</ScaleCrop>
  <HeadingPairs>
    <vt:vector size="6" baseType="variant">
      <vt:variant>
        <vt:lpstr>Brukte skrifter</vt:lpstr>
      </vt:variant>
      <vt:variant>
        <vt:i4>7</vt:i4>
      </vt:variant>
      <vt:variant>
        <vt:lpstr>Tema</vt:lpstr>
      </vt:variant>
      <vt:variant>
        <vt:i4>1</vt:i4>
      </vt:variant>
      <vt:variant>
        <vt:lpstr>Lysbildetitler</vt:lpstr>
      </vt:variant>
      <vt:variant>
        <vt:i4>27</vt:i4>
      </vt:variant>
    </vt:vector>
  </HeadingPairs>
  <TitlesOfParts>
    <vt:vector size="35" baseType="lpstr">
      <vt:lpstr>Arial</vt:lpstr>
      <vt:lpstr>Calibri</vt:lpstr>
      <vt:lpstr>Calibri Light</vt:lpstr>
      <vt:lpstr>Helvetica Neue</vt:lpstr>
      <vt:lpstr>Roboto</vt:lpstr>
      <vt:lpstr>Segoe UI</vt:lpstr>
      <vt:lpstr>Wingdings</vt:lpstr>
      <vt:lpstr>Office-tema</vt:lpstr>
      <vt:lpstr>Kapittel 11  Om tilpasset opplæring og individuell tilrettelegging </vt:lpstr>
      <vt:lpstr>Kapittel 11  i ny opplæringslov</vt:lpstr>
      <vt:lpstr>PowerPoint-presentasjon</vt:lpstr>
      <vt:lpstr>PowerPoint-presentasjon</vt:lpstr>
      <vt:lpstr>Tilfredsstillende utbytte av opplæringen § 11-2</vt:lpstr>
      <vt:lpstr>Tilpasset opplæring § 11-1</vt:lpstr>
      <vt:lpstr>Intensiv opplæring på 1. til 4. trinn § 11-3</vt:lpstr>
      <vt:lpstr>PowerPoint-presentasjon</vt:lpstr>
      <vt:lpstr>PowerPoint-presentasjon</vt:lpstr>
      <vt:lpstr>PowerPoint-presentasjon</vt:lpstr>
      <vt:lpstr>PowerPoint-presentasjon</vt:lpstr>
      <vt:lpstr>Individuell tilrettelegging </vt:lpstr>
      <vt:lpstr>PowerPoint-presentasjon</vt:lpstr>
      <vt:lpstr>PowerPoint-presentasjon</vt:lpstr>
      <vt:lpstr>Innhente sakkyndig vurdering og samtykke § 11-7 </vt:lpstr>
      <vt:lpstr>Krav til innholdet i sakkyndig vurdering § 11-8</vt:lpstr>
      <vt:lpstr>Kompetansekrav for den som skal gi individuelt tilrettelagt opplæring § 11-9</vt:lpstr>
      <vt:lpstr>PowerPoint-presentasjon</vt:lpstr>
      <vt:lpstr>Vedtak om individuelt tilrettelagt opplæring og krav om sakkyndig vurdering § 11-7</vt:lpstr>
      <vt:lpstr>PowerPoint-presentasjon</vt:lpstr>
      <vt:lpstr>Individuell opplæringsplan § 11-10</vt:lpstr>
      <vt:lpstr>Årlig evaluering av utbytte av den individuelle tilrettelagte opplæringen § 11-11</vt:lpstr>
      <vt:lpstr>PowerPoint-presentasjon</vt:lpstr>
      <vt:lpstr>PowerPoint-presentasjon</vt:lpstr>
      <vt:lpstr>Pedagogisk-psykologisk tjeneste § 11-13</vt:lpstr>
      <vt:lpstr>Alternativ og supplerende kommunikasjon § 11-12</vt:lpstr>
      <vt:lpstr>Læremiddel for individuelt tilrettelagt opplæring § 11-14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Kapittel 11 om tilpasset opplæring og individuell tilrettelegging</dc:title>
  <dc:creator>Trine Tysnes Krokstrand</dc:creator>
  <cp:lastModifiedBy>Sissel Skåden</cp:lastModifiedBy>
  <cp:revision>9</cp:revision>
  <dcterms:created xsi:type="dcterms:W3CDTF">2023-11-16T11:38:10Z</dcterms:created>
  <dcterms:modified xsi:type="dcterms:W3CDTF">2024-02-09T08:58:57Z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0x010100799067782CD32942B79F45D4B849A0C6</vt:lpwstr>
  </property>
</Properties>
</file>