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68" r:id="rId4"/>
  </p:sldMasterIdLst>
  <p:notesMasterIdLst>
    <p:notesMasterId r:id="rId32"/>
  </p:notesMasterIdLst>
  <p:sldIdLst>
    <p:sldId id="256" r:id="rId5"/>
    <p:sldId id="365" r:id="rId6"/>
    <p:sldId id="340" r:id="rId7"/>
    <p:sldId id="357" r:id="rId8"/>
    <p:sldId id="345" r:id="rId9"/>
    <p:sldId id="346" r:id="rId10"/>
    <p:sldId id="347" r:id="rId11"/>
    <p:sldId id="368" r:id="rId12"/>
    <p:sldId id="369" r:id="rId13"/>
    <p:sldId id="370" r:id="rId14"/>
    <p:sldId id="372" r:id="rId15"/>
    <p:sldId id="371" r:id="rId16"/>
    <p:sldId id="358" r:id="rId17"/>
    <p:sldId id="360" r:id="rId18"/>
    <p:sldId id="348" r:id="rId19"/>
    <p:sldId id="349" r:id="rId20"/>
    <p:sldId id="366" r:id="rId21"/>
    <p:sldId id="361" r:id="rId22"/>
    <p:sldId id="350" r:id="rId23"/>
    <p:sldId id="362" r:id="rId24"/>
    <p:sldId id="351" r:id="rId25"/>
    <p:sldId id="352" r:id="rId26"/>
    <p:sldId id="363" r:id="rId27"/>
    <p:sldId id="367" r:id="rId28"/>
    <p:sldId id="354" r:id="rId29"/>
    <p:sldId id="353" r:id="rId30"/>
    <p:sldId id="355" r:id="rId31"/>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6D2C0C-71D1-33C8-CC80-EC0B6E51074A}" name="Cathrine Børnes" initials="CB" userId="S::cathrine.bornes@udir.no::f15c69c7-78a1-4018-b992-a42a6f32866a" providerId="AD"/>
  <p188:author id="{2524A84A-4482-D651-17D6-C8202A1E8F12}" name="Trine Tysnes Krokstrand" initials="TTK" userId="S::Trine.Tysnes.Krokstrand@udir.no::198fa4b3-a04d-4531-a3a2-88c7c4919974" providerId="AD"/>
  <p188:author id="{C1370A66-1616-4B04-9E2E-A8C9E4256F42}" name="Sissel Skåden" initials="SS" userId="S::Sissel.Skaden@udir.no::9d3c0b33-7be1-4965-bfbc-59c1a045d63d" providerId="AD"/>
  <p188:author id="{9A64999D-0F87-B82E-07C9-126C8D13F580}" name="Hildegunn Nordby Strand" initials="HS" userId="S::hildegunn.nordby.strand@udir.no::99e15ce1-1da6-4308-8a46-fd9a4461c315" providerId="AD"/>
  <p188:author id="{07BDA19E-189E-75A1-CE71-75E5CD31BEC4}" name="Ylva Christiansen Sundt" initials="YCS" userId="S::Ylva.Christiansen.Sundt@udir.no::b30ef136-af01-46f6-be54-ea539284335b" providerId="AD"/>
  <p188:author id="{B12631BA-0901-77D9-5083-E86E46CC6106}" name="Ylva Christiansen Sundt" initials="YS" userId="S::ylva.christiansen.sundt@udir.no::b30ef136-af01-46f6-be54-ea539284335b" providerId="AD"/>
  <p188:author id="{015534BC-F6AD-69B2-4283-23146E1001E7}" name="Hildegunn Nordby Strand" initials="" userId="S::Hildegunn.Nordby.Strand@udir.no::99e15ce1-1da6-4308-8a46-fd9a4461c315" providerId="AD"/>
  <p188:author id="{BD1976C5-C4D9-3D83-16BC-6F4C9BA3459E}" name="Trine Tysnes Krokstrand" initials="TK" userId="S::trine.tysnes.krokstrand@udir.no::198fa4b3-a04d-4531-a3a2-88c7c4919974" providerId="AD"/>
  <p188:author id="{35FB2BEE-DFF5-A627-24C1-3F0E73EE36B4}" name="Sissel Skåden" initials="SS" userId="S::sissel.skaden@udir.no::9d3c0b33-7be1-4965-bfbc-59c1a045d63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E8DA"/>
    <a:srgbClr val="B9E1CC"/>
    <a:srgbClr val="DEF2E7"/>
    <a:srgbClr val="7DBF9D"/>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2963E9-F159-0F88-CDBC-4897B4003905}" v="17" dt="2024-02-09T08:56:37.2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66524" autoAdjust="0"/>
  </p:normalViewPr>
  <p:slideViewPr>
    <p:cSldViewPr snapToGrid="0">
      <p:cViewPr varScale="1">
        <p:scale>
          <a:sx n="42" d="100"/>
          <a:sy n="42" d="100"/>
        </p:scale>
        <p:origin x="2064" y="36"/>
      </p:cViewPr>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ssel Skåden" userId="S::sissel.skaden@udir.no::9d3c0b33-7be1-4965-bfbc-59c1a045d63d" providerId="AD" clId="Web-{342963E9-F159-0F88-CDBC-4897B4003905}"/>
    <pc:docChg chg="modSld">
      <pc:chgData name="Sissel Skåden" userId="S::sissel.skaden@udir.no::9d3c0b33-7be1-4965-bfbc-59c1a045d63d" providerId="AD" clId="Web-{342963E9-F159-0F88-CDBC-4897B4003905}" dt="2024-02-09T08:56:47.934" v="20" actId="1076"/>
      <pc:docMkLst>
        <pc:docMk/>
      </pc:docMkLst>
      <pc:sldChg chg="modSp">
        <pc:chgData name="Sissel Skåden" userId="S::sissel.skaden@udir.no::9d3c0b33-7be1-4965-bfbc-59c1a045d63d" providerId="AD" clId="Web-{342963E9-F159-0F88-CDBC-4897B4003905}" dt="2024-02-09T08:55:24.918" v="11" actId="20577"/>
        <pc:sldMkLst>
          <pc:docMk/>
          <pc:sldMk cId="1657349335" sldId="346"/>
        </pc:sldMkLst>
        <pc:spChg chg="mod">
          <ac:chgData name="Sissel Skåden" userId="S::sissel.skaden@udir.no::9d3c0b33-7be1-4965-bfbc-59c1a045d63d" providerId="AD" clId="Web-{342963E9-F159-0F88-CDBC-4897B4003905}" dt="2024-02-09T08:55:24.918" v="11" actId="20577"/>
          <ac:spMkLst>
            <pc:docMk/>
            <pc:sldMk cId="1657349335" sldId="346"/>
            <ac:spMk id="3" creationId="{520FD3AB-F239-9F2C-FC42-B98E7EF1799A}"/>
          </ac:spMkLst>
        </pc:spChg>
      </pc:sldChg>
      <pc:sldChg chg="addSp delSp modSp">
        <pc:chgData name="Sissel Skåden" userId="S::sissel.skaden@udir.no::9d3c0b33-7be1-4965-bfbc-59c1a045d63d" providerId="AD" clId="Web-{342963E9-F159-0F88-CDBC-4897B4003905}" dt="2024-02-09T08:56:26.106" v="15" actId="1076"/>
        <pc:sldMkLst>
          <pc:docMk/>
          <pc:sldMk cId="2505485020" sldId="370"/>
        </pc:sldMkLst>
        <pc:graphicFrameChg chg="add mod">
          <ac:chgData name="Sissel Skåden" userId="S::sissel.skaden@udir.no::9d3c0b33-7be1-4965-bfbc-59c1a045d63d" providerId="AD" clId="Web-{342963E9-F159-0F88-CDBC-4897B4003905}" dt="2024-02-09T08:56:26.106" v="15" actId="1076"/>
          <ac:graphicFrameMkLst>
            <pc:docMk/>
            <pc:sldMk cId="2505485020" sldId="370"/>
            <ac:graphicFrameMk id="9" creationId="{F1FF5C6B-3404-AE67-4CE1-6748652F601B}"/>
          </ac:graphicFrameMkLst>
        </pc:graphicFrameChg>
        <pc:picChg chg="del">
          <ac:chgData name="Sissel Skåden" userId="S::sissel.skaden@udir.no::9d3c0b33-7be1-4965-bfbc-59c1a045d63d" providerId="AD" clId="Web-{342963E9-F159-0F88-CDBC-4897B4003905}" dt="2024-02-09T08:56:09.199" v="12"/>
          <ac:picMkLst>
            <pc:docMk/>
            <pc:sldMk cId="2505485020" sldId="370"/>
            <ac:picMk id="8" creationId="{9A85B8D8-9D32-25A1-16CB-CC600EAADD45}"/>
          </ac:picMkLst>
        </pc:picChg>
      </pc:sldChg>
      <pc:sldChg chg="addSp delSp modSp">
        <pc:chgData name="Sissel Skåden" userId="S::sissel.skaden@udir.no::9d3c0b33-7be1-4965-bfbc-59c1a045d63d" providerId="AD" clId="Web-{342963E9-F159-0F88-CDBC-4897B4003905}" dt="2024-02-09T08:56:47.934" v="20" actId="1076"/>
        <pc:sldMkLst>
          <pc:docMk/>
          <pc:sldMk cId="3622348671" sldId="371"/>
        </pc:sldMkLst>
        <pc:graphicFrameChg chg="add mod">
          <ac:chgData name="Sissel Skåden" userId="S::sissel.skaden@udir.no::9d3c0b33-7be1-4965-bfbc-59c1a045d63d" providerId="AD" clId="Web-{342963E9-F159-0F88-CDBC-4897B4003905}" dt="2024-02-09T08:56:47.934" v="20" actId="1076"/>
          <ac:graphicFrameMkLst>
            <pc:docMk/>
            <pc:sldMk cId="3622348671" sldId="371"/>
            <ac:graphicFrameMk id="3" creationId="{E294ABE2-1E78-2C0E-CF14-57680B2775CF}"/>
          </ac:graphicFrameMkLst>
        </pc:graphicFrameChg>
        <pc:picChg chg="del">
          <ac:chgData name="Sissel Skåden" userId="S::sissel.skaden@udir.no::9d3c0b33-7be1-4965-bfbc-59c1a045d63d" providerId="AD" clId="Web-{342963E9-F159-0F88-CDBC-4897B4003905}" dt="2024-02-09T08:56:34.168" v="16"/>
          <ac:picMkLst>
            <pc:docMk/>
            <pc:sldMk cId="3622348671" sldId="371"/>
            <ac:picMk id="50" creationId="{754BEDBC-999F-6C8E-CE4D-7753E9C7196E}"/>
          </ac:picMkLst>
        </pc:picChg>
        <pc:cxnChg chg="del">
          <ac:chgData name="Sissel Skåden" userId="S::sissel.skaden@udir.no::9d3c0b33-7be1-4965-bfbc-59c1a045d63d" providerId="AD" clId="Web-{342963E9-F159-0F88-CDBC-4897B4003905}" dt="2024-02-09T08:56:36.043" v="17"/>
          <ac:cxnSpMkLst>
            <pc:docMk/>
            <pc:sldMk cId="3622348671" sldId="371"/>
            <ac:cxnSpMk id="16" creationId="{9B14C84D-08D1-351A-DB77-D306C4DAA685}"/>
          </ac:cxnSpMkLst>
        </pc:cxnChg>
      </pc:sldChg>
    </pc:docChg>
  </pc:docChgLst>
  <pc:docChgLst>
    <pc:chgData name="Sissel Skåden" userId="9d3c0b33-7be1-4965-bfbc-59c1a045d63d" providerId="ADAL" clId="{3DF7B95D-A131-4D17-8FD1-08A6D7FF459B}"/>
    <pc:docChg chg="modSld">
      <pc:chgData name="Sissel Skåden" userId="9d3c0b33-7be1-4965-bfbc-59c1a045d63d" providerId="ADAL" clId="{3DF7B95D-A131-4D17-8FD1-08A6D7FF459B}" dt="2024-02-07T13:33:36.187" v="4" actId="1076"/>
      <pc:docMkLst>
        <pc:docMk/>
      </pc:docMkLst>
      <pc:sldChg chg="modSp mod">
        <pc:chgData name="Sissel Skåden" userId="9d3c0b33-7be1-4965-bfbc-59c1a045d63d" providerId="ADAL" clId="{3DF7B95D-A131-4D17-8FD1-08A6D7FF459B}" dt="2024-02-07T13:31:09.684" v="3" actId="1076"/>
        <pc:sldMkLst>
          <pc:docMk/>
          <pc:sldMk cId="3268997595" sldId="340"/>
        </pc:sldMkLst>
        <pc:spChg chg="mod">
          <ac:chgData name="Sissel Skåden" userId="9d3c0b33-7be1-4965-bfbc-59c1a045d63d" providerId="ADAL" clId="{3DF7B95D-A131-4D17-8FD1-08A6D7FF459B}" dt="2024-02-07T13:31:09.684" v="3" actId="1076"/>
          <ac:spMkLst>
            <pc:docMk/>
            <pc:sldMk cId="3268997595" sldId="340"/>
            <ac:spMk id="2" creationId="{D74E70F0-6244-C067-682F-E6219C768DE9}"/>
          </ac:spMkLst>
        </pc:spChg>
      </pc:sldChg>
      <pc:sldChg chg="modSp mod">
        <pc:chgData name="Sissel Skåden" userId="9d3c0b33-7be1-4965-bfbc-59c1a045d63d" providerId="ADAL" clId="{3DF7B95D-A131-4D17-8FD1-08A6D7FF459B}" dt="2024-02-07T13:33:36.187" v="4" actId="1076"/>
        <pc:sldMkLst>
          <pc:docMk/>
          <pc:sldMk cId="3590791901" sldId="360"/>
        </pc:sldMkLst>
        <pc:spChg chg="mod">
          <ac:chgData name="Sissel Skåden" userId="9d3c0b33-7be1-4965-bfbc-59c1a045d63d" providerId="ADAL" clId="{3DF7B95D-A131-4D17-8FD1-08A6D7FF459B}" dt="2024-02-07T13:33:36.187" v="4" actId="1076"/>
          <ac:spMkLst>
            <pc:docMk/>
            <pc:sldMk cId="3590791901" sldId="360"/>
            <ac:spMk id="10" creationId="{C24AF0B5-AD28-9138-DDB7-ED101D321BE0}"/>
          </ac:spMkLst>
        </pc:spChg>
      </pc:sldChg>
      <pc:sldChg chg="modSp mod">
        <pc:chgData name="Sissel Skåden" userId="9d3c0b33-7be1-4965-bfbc-59c1a045d63d" providerId="ADAL" clId="{3DF7B95D-A131-4D17-8FD1-08A6D7FF459B}" dt="2024-02-07T13:30:47.063" v="2" actId="20577"/>
        <pc:sldMkLst>
          <pc:docMk/>
          <pc:sldMk cId="512037188" sldId="365"/>
        </pc:sldMkLst>
        <pc:spChg chg="mod">
          <ac:chgData name="Sissel Skåden" userId="9d3c0b33-7be1-4965-bfbc-59c1a045d63d" providerId="ADAL" clId="{3DF7B95D-A131-4D17-8FD1-08A6D7FF459B}" dt="2024-02-07T13:30:47.063" v="2" actId="20577"/>
          <ac:spMkLst>
            <pc:docMk/>
            <pc:sldMk cId="512037188" sldId="365"/>
            <ac:spMk id="4" creationId="{6CE69791-C728-0165-C1D6-29FDC6FC5980}"/>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D8C967-5AC8-41BF-AA73-E20D8E6E080D}" type="doc">
      <dgm:prSet loTypeId="urn:microsoft.com/office/officeart/2018/2/layout/IconVerticalSolidList" loCatId="icon" qsTypeId="urn:microsoft.com/office/officeart/2005/8/quickstyle/simple1" qsCatId="simple" csTypeId="urn:microsoft.com/office/officeart/2005/8/colors/colorful5" csCatId="colorful" phldr="1"/>
      <dgm:spPr/>
      <dgm:t>
        <a:bodyPr/>
        <a:lstStyle/>
        <a:p>
          <a:endParaRPr lang="en-US"/>
        </a:p>
      </dgm:t>
    </dgm:pt>
    <dgm:pt modelId="{AD468497-B1D5-40C2-8BF0-A3329E251830}">
      <dgm:prSet/>
      <dgm:spPr/>
      <dgm:t>
        <a:bodyPr/>
        <a:lstStyle/>
        <a:p>
          <a:pPr>
            <a:lnSpc>
              <a:spcPct val="100000"/>
            </a:lnSpc>
          </a:pPr>
          <a:r>
            <a:rPr lang="nb-NO" dirty="0" err="1">
              <a:latin typeface="Roboto" panose="02000000000000000000" pitchFamily="2" charset="0"/>
              <a:ea typeface="Roboto" panose="02000000000000000000" pitchFamily="2" charset="0"/>
            </a:rPr>
            <a:t>Personleg</a:t>
          </a:r>
          <a:r>
            <a:rPr lang="nb-NO" dirty="0">
              <a:latin typeface="Roboto" panose="02000000000000000000" pitchFamily="2" charset="0"/>
              <a:ea typeface="Roboto" panose="02000000000000000000" pitchFamily="2" charset="0"/>
            </a:rPr>
            <a:t> assistanse </a:t>
          </a:r>
          <a:endParaRPr lang="en-US" dirty="0">
            <a:latin typeface="Roboto" panose="02000000000000000000" pitchFamily="2" charset="0"/>
            <a:ea typeface="Roboto" panose="02000000000000000000" pitchFamily="2" charset="0"/>
          </a:endParaRPr>
        </a:p>
      </dgm:t>
    </dgm:pt>
    <dgm:pt modelId="{E94CA4FE-0A86-4A2C-82B4-353BBA4EEBE6}" type="parTrans" cxnId="{FE40AF41-223C-49F2-9F0E-303A2F70B6D5}">
      <dgm:prSet/>
      <dgm:spPr/>
      <dgm:t>
        <a:bodyPr/>
        <a:lstStyle/>
        <a:p>
          <a:endParaRPr lang="en-US"/>
        </a:p>
      </dgm:t>
    </dgm:pt>
    <dgm:pt modelId="{982BFAC2-0223-432D-9476-593EE2A2B913}" type="sibTrans" cxnId="{FE40AF41-223C-49F2-9F0E-303A2F70B6D5}">
      <dgm:prSet/>
      <dgm:spPr/>
      <dgm:t>
        <a:bodyPr/>
        <a:lstStyle/>
        <a:p>
          <a:endParaRPr lang="en-US"/>
        </a:p>
      </dgm:t>
    </dgm:pt>
    <dgm:pt modelId="{AA44BEB5-F972-4716-9E5B-819961271913}">
      <dgm:prSet/>
      <dgm:spPr/>
      <dgm:t>
        <a:bodyPr/>
        <a:lstStyle/>
        <a:p>
          <a:pPr>
            <a:lnSpc>
              <a:spcPct val="100000"/>
            </a:lnSpc>
          </a:pPr>
          <a:r>
            <a:rPr lang="nb-NO" dirty="0">
              <a:latin typeface="Roboto" panose="02000000000000000000" pitchFamily="2" charset="0"/>
              <a:ea typeface="Roboto" panose="02000000000000000000" pitchFamily="2" charset="0"/>
            </a:rPr>
            <a:t>Individuelt tilrettelagd opplæring </a:t>
          </a:r>
          <a:endParaRPr lang="en-US" dirty="0">
            <a:latin typeface="Roboto" panose="02000000000000000000" pitchFamily="2" charset="0"/>
            <a:ea typeface="Roboto" panose="02000000000000000000" pitchFamily="2" charset="0"/>
          </a:endParaRPr>
        </a:p>
      </dgm:t>
    </dgm:pt>
    <dgm:pt modelId="{E5233983-42A3-4715-8568-52A33B475AAE}" type="sibTrans" cxnId="{6F02D3F0-6AE9-4169-A21D-2CACF1538775}">
      <dgm:prSet/>
      <dgm:spPr/>
      <dgm:t>
        <a:bodyPr/>
        <a:lstStyle/>
        <a:p>
          <a:endParaRPr lang="en-US"/>
        </a:p>
      </dgm:t>
    </dgm:pt>
    <dgm:pt modelId="{03BE542C-8A18-475B-96B9-680AC4A52179}" type="parTrans" cxnId="{6F02D3F0-6AE9-4169-A21D-2CACF1538775}">
      <dgm:prSet/>
      <dgm:spPr/>
      <dgm:t>
        <a:bodyPr/>
        <a:lstStyle/>
        <a:p>
          <a:endParaRPr lang="en-US"/>
        </a:p>
      </dgm:t>
    </dgm:pt>
    <dgm:pt modelId="{C7B4F804-6983-4AA4-8F08-B2BBD9197D4D}">
      <dgm:prSet/>
      <dgm:spPr/>
      <dgm:t>
        <a:bodyPr/>
        <a:lstStyle/>
        <a:p>
          <a:pPr>
            <a:lnSpc>
              <a:spcPct val="100000"/>
            </a:lnSpc>
          </a:pPr>
          <a:r>
            <a:rPr lang="nb-NO" dirty="0">
              <a:latin typeface="Roboto" panose="02000000000000000000" pitchFamily="2" charset="0"/>
              <a:ea typeface="Roboto" panose="02000000000000000000" pitchFamily="2" charset="0"/>
            </a:rPr>
            <a:t>Fysisk tilrettelegging og tekniske hjelpemiddel </a:t>
          </a:r>
          <a:endParaRPr lang="en-US" dirty="0">
            <a:latin typeface="Roboto" panose="02000000000000000000" pitchFamily="2" charset="0"/>
            <a:ea typeface="Roboto" panose="02000000000000000000" pitchFamily="2" charset="0"/>
          </a:endParaRPr>
        </a:p>
      </dgm:t>
    </dgm:pt>
    <dgm:pt modelId="{E2909232-8463-43FB-B209-614CBD859539}" type="sibTrans" cxnId="{135FB9B1-EC55-4661-B839-E76C253C769B}">
      <dgm:prSet/>
      <dgm:spPr/>
      <dgm:t>
        <a:bodyPr/>
        <a:lstStyle/>
        <a:p>
          <a:endParaRPr lang="en-US"/>
        </a:p>
      </dgm:t>
    </dgm:pt>
    <dgm:pt modelId="{1FE65A41-7B88-4AC5-8830-5F1F37F33FC5}" type="parTrans" cxnId="{135FB9B1-EC55-4661-B839-E76C253C769B}">
      <dgm:prSet/>
      <dgm:spPr/>
      <dgm:t>
        <a:bodyPr/>
        <a:lstStyle/>
        <a:p>
          <a:endParaRPr lang="en-US"/>
        </a:p>
      </dgm:t>
    </dgm:pt>
    <dgm:pt modelId="{B572D90B-78A8-40C2-A83A-98C707C659E8}" type="pres">
      <dgm:prSet presAssocID="{66D8C967-5AC8-41BF-AA73-E20D8E6E080D}" presName="root" presStyleCnt="0">
        <dgm:presLayoutVars>
          <dgm:dir/>
          <dgm:resizeHandles val="exact"/>
        </dgm:presLayoutVars>
      </dgm:prSet>
      <dgm:spPr/>
    </dgm:pt>
    <dgm:pt modelId="{C4873DC2-DEC7-4E57-AC49-13B0055F83C7}" type="pres">
      <dgm:prSet presAssocID="{AD468497-B1D5-40C2-8BF0-A3329E251830}" presName="compNode" presStyleCnt="0"/>
      <dgm:spPr/>
    </dgm:pt>
    <dgm:pt modelId="{376812D0-F6D3-4C0F-9EF1-E3F8E6CF6FB4}" type="pres">
      <dgm:prSet presAssocID="{AD468497-B1D5-40C2-8BF0-A3329E251830}" presName="bgRect" presStyleLbl="bgShp" presStyleIdx="0" presStyleCnt="3" custLinFactNeighborX="0" custLinFactNeighborY="-22570"/>
      <dgm:spPr/>
    </dgm:pt>
    <dgm:pt modelId="{651D58D5-AE97-4224-BBD7-703BDFDCF4BB}" type="pres">
      <dgm:prSet presAssocID="{AD468497-B1D5-40C2-8BF0-A3329E251830}" presName="iconRect" presStyleLbl="node1" presStyleIdx="0" presStyleCnt="3" custLinFactNeighborX="372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solidFill>
            <a:srgbClr val="EEE4DA"/>
          </a:solidFill>
        </a:ln>
      </dgm:spPr>
      <dgm:extLst>
        <a:ext uri="{E40237B7-FDA0-4F09-8148-C483321AD2D9}">
          <dgm14:cNvPr xmlns:dgm14="http://schemas.microsoft.com/office/drawing/2010/diagram" id="0" name="" descr="Bruker"/>
        </a:ext>
      </dgm:extLst>
    </dgm:pt>
    <dgm:pt modelId="{794345FF-BE5E-4BAB-8DB3-9613CD034C6F}" type="pres">
      <dgm:prSet presAssocID="{AD468497-B1D5-40C2-8BF0-A3329E251830}" presName="spaceRect" presStyleCnt="0"/>
      <dgm:spPr/>
    </dgm:pt>
    <dgm:pt modelId="{693F8CB1-5865-4DA1-B0AD-95900C356CDD}" type="pres">
      <dgm:prSet presAssocID="{AD468497-B1D5-40C2-8BF0-A3329E251830}" presName="parTx" presStyleLbl="revTx" presStyleIdx="0" presStyleCnt="3">
        <dgm:presLayoutVars>
          <dgm:chMax val="0"/>
          <dgm:chPref val="0"/>
        </dgm:presLayoutVars>
      </dgm:prSet>
      <dgm:spPr/>
    </dgm:pt>
    <dgm:pt modelId="{5D5BA8A0-075C-4C66-98F6-2BBF5B900E38}" type="pres">
      <dgm:prSet presAssocID="{982BFAC2-0223-432D-9476-593EE2A2B913}" presName="sibTrans" presStyleCnt="0"/>
      <dgm:spPr/>
    </dgm:pt>
    <dgm:pt modelId="{DF4E6E33-B879-4B76-83A1-24DF27836E6B}" type="pres">
      <dgm:prSet presAssocID="{C7B4F804-6983-4AA4-8F08-B2BBD9197D4D}" presName="compNode" presStyleCnt="0"/>
      <dgm:spPr/>
    </dgm:pt>
    <dgm:pt modelId="{33E6AB5A-F2A6-425E-B19B-4A15ED050DD1}" type="pres">
      <dgm:prSet presAssocID="{C7B4F804-6983-4AA4-8F08-B2BBD9197D4D}" presName="bgRect" presStyleLbl="bgShp" presStyleIdx="1" presStyleCnt="3"/>
      <dgm:spPr/>
    </dgm:pt>
    <dgm:pt modelId="{BA7682C5-3E8C-4EC7-8F09-D0589C99370F}" type="pres">
      <dgm:prSet presAssocID="{C7B4F804-6983-4AA4-8F08-B2BBD9197D4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solidFill>
            <a:srgbClr val="EEE4DA"/>
          </a:solidFill>
        </a:ln>
      </dgm:spPr>
      <dgm:extLst>
        <a:ext uri="{E40237B7-FDA0-4F09-8148-C483321AD2D9}">
          <dgm14:cNvPr xmlns:dgm14="http://schemas.microsoft.com/office/drawing/2010/diagram" id="0" name="" descr="Kjør"/>
        </a:ext>
      </dgm:extLst>
    </dgm:pt>
    <dgm:pt modelId="{8911120C-7D90-4F2E-9779-19A19B35432A}" type="pres">
      <dgm:prSet presAssocID="{C7B4F804-6983-4AA4-8F08-B2BBD9197D4D}" presName="spaceRect" presStyleCnt="0"/>
      <dgm:spPr/>
    </dgm:pt>
    <dgm:pt modelId="{0D9DCA06-94B4-4DF0-B70D-F104DC0E6245}" type="pres">
      <dgm:prSet presAssocID="{C7B4F804-6983-4AA4-8F08-B2BBD9197D4D}" presName="parTx" presStyleLbl="revTx" presStyleIdx="1" presStyleCnt="3">
        <dgm:presLayoutVars>
          <dgm:chMax val="0"/>
          <dgm:chPref val="0"/>
        </dgm:presLayoutVars>
      </dgm:prSet>
      <dgm:spPr/>
    </dgm:pt>
    <dgm:pt modelId="{6FCED645-5FFF-4D1C-9318-9D66FCF89BFD}" type="pres">
      <dgm:prSet presAssocID="{E2909232-8463-43FB-B209-614CBD859539}" presName="sibTrans" presStyleCnt="0"/>
      <dgm:spPr/>
    </dgm:pt>
    <dgm:pt modelId="{352508C5-DB81-42D2-98A7-7182AEAD2C53}" type="pres">
      <dgm:prSet presAssocID="{AA44BEB5-F972-4716-9E5B-819961271913}" presName="compNode" presStyleCnt="0"/>
      <dgm:spPr/>
    </dgm:pt>
    <dgm:pt modelId="{FD747EB0-B17D-49B7-9403-592A3D7A024E}" type="pres">
      <dgm:prSet presAssocID="{AA44BEB5-F972-4716-9E5B-819961271913}" presName="bgRect" presStyleLbl="bgShp" presStyleIdx="2" presStyleCnt="3"/>
      <dgm:spPr/>
    </dgm:pt>
    <dgm:pt modelId="{33F62FDC-42D6-49EC-8140-54CD4B1A78B0}" type="pres">
      <dgm:prSet presAssocID="{AA44BEB5-F972-4716-9E5B-81996127191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solidFill>
            <a:srgbClr val="EEE4DA"/>
          </a:solidFill>
        </a:ln>
      </dgm:spPr>
      <dgm:extLst>
        <a:ext uri="{E40237B7-FDA0-4F09-8148-C483321AD2D9}">
          <dgm14:cNvPr xmlns:dgm14="http://schemas.microsoft.com/office/drawing/2010/diagram" id="0" name="" descr="Lærer"/>
        </a:ext>
      </dgm:extLst>
    </dgm:pt>
    <dgm:pt modelId="{E0ABD54C-8149-4983-8432-EB47E0446E83}" type="pres">
      <dgm:prSet presAssocID="{AA44BEB5-F972-4716-9E5B-819961271913}" presName="spaceRect" presStyleCnt="0"/>
      <dgm:spPr/>
    </dgm:pt>
    <dgm:pt modelId="{B9409810-6722-45DF-9015-3CA5720D8BCE}" type="pres">
      <dgm:prSet presAssocID="{AA44BEB5-F972-4716-9E5B-819961271913}" presName="parTx" presStyleLbl="revTx" presStyleIdx="2" presStyleCnt="3">
        <dgm:presLayoutVars>
          <dgm:chMax val="0"/>
          <dgm:chPref val="0"/>
        </dgm:presLayoutVars>
      </dgm:prSet>
      <dgm:spPr/>
    </dgm:pt>
  </dgm:ptLst>
  <dgm:cxnLst>
    <dgm:cxn modelId="{ACD8FC21-8867-40F1-B219-5791E5A3AE30}" type="presOf" srcId="{AD468497-B1D5-40C2-8BF0-A3329E251830}" destId="{693F8CB1-5865-4DA1-B0AD-95900C356CDD}" srcOrd="0" destOrd="0" presId="urn:microsoft.com/office/officeart/2018/2/layout/IconVerticalSolidList"/>
    <dgm:cxn modelId="{FE40AF41-223C-49F2-9F0E-303A2F70B6D5}" srcId="{66D8C967-5AC8-41BF-AA73-E20D8E6E080D}" destId="{AD468497-B1D5-40C2-8BF0-A3329E251830}" srcOrd="0" destOrd="0" parTransId="{E94CA4FE-0A86-4A2C-82B4-353BBA4EEBE6}" sibTransId="{982BFAC2-0223-432D-9476-593EE2A2B913}"/>
    <dgm:cxn modelId="{3DBC3E87-F624-4E6B-9FC9-ECA7BBD07EA5}" type="presOf" srcId="{66D8C967-5AC8-41BF-AA73-E20D8E6E080D}" destId="{B572D90B-78A8-40C2-A83A-98C707C659E8}" srcOrd="0" destOrd="0" presId="urn:microsoft.com/office/officeart/2018/2/layout/IconVerticalSolidList"/>
    <dgm:cxn modelId="{135FB9B1-EC55-4661-B839-E76C253C769B}" srcId="{66D8C967-5AC8-41BF-AA73-E20D8E6E080D}" destId="{C7B4F804-6983-4AA4-8F08-B2BBD9197D4D}" srcOrd="1" destOrd="0" parTransId="{1FE65A41-7B88-4AC5-8830-5F1F37F33FC5}" sibTransId="{E2909232-8463-43FB-B209-614CBD859539}"/>
    <dgm:cxn modelId="{929520DF-405A-4C71-9304-87F385EA3305}" type="presOf" srcId="{AA44BEB5-F972-4716-9E5B-819961271913}" destId="{B9409810-6722-45DF-9015-3CA5720D8BCE}" srcOrd="0" destOrd="0" presId="urn:microsoft.com/office/officeart/2018/2/layout/IconVerticalSolidList"/>
    <dgm:cxn modelId="{E402C5E8-B08D-450F-88C4-5C47AC1C2E37}" type="presOf" srcId="{C7B4F804-6983-4AA4-8F08-B2BBD9197D4D}" destId="{0D9DCA06-94B4-4DF0-B70D-F104DC0E6245}" srcOrd="0" destOrd="0" presId="urn:microsoft.com/office/officeart/2018/2/layout/IconVerticalSolidList"/>
    <dgm:cxn modelId="{6F02D3F0-6AE9-4169-A21D-2CACF1538775}" srcId="{66D8C967-5AC8-41BF-AA73-E20D8E6E080D}" destId="{AA44BEB5-F972-4716-9E5B-819961271913}" srcOrd="2" destOrd="0" parTransId="{03BE542C-8A18-475B-96B9-680AC4A52179}" sibTransId="{E5233983-42A3-4715-8568-52A33B475AAE}"/>
    <dgm:cxn modelId="{74C8B709-201D-4372-9CB8-198FA75FA5FC}" type="presParOf" srcId="{B572D90B-78A8-40C2-A83A-98C707C659E8}" destId="{C4873DC2-DEC7-4E57-AC49-13B0055F83C7}" srcOrd="0" destOrd="0" presId="urn:microsoft.com/office/officeart/2018/2/layout/IconVerticalSolidList"/>
    <dgm:cxn modelId="{732DC149-841D-412A-BCC4-313AC478A749}" type="presParOf" srcId="{C4873DC2-DEC7-4E57-AC49-13B0055F83C7}" destId="{376812D0-F6D3-4C0F-9EF1-E3F8E6CF6FB4}" srcOrd="0" destOrd="0" presId="urn:microsoft.com/office/officeart/2018/2/layout/IconVerticalSolidList"/>
    <dgm:cxn modelId="{6B84D9E1-22E4-4F79-90A7-70B26E4AF094}" type="presParOf" srcId="{C4873DC2-DEC7-4E57-AC49-13B0055F83C7}" destId="{651D58D5-AE97-4224-BBD7-703BDFDCF4BB}" srcOrd="1" destOrd="0" presId="urn:microsoft.com/office/officeart/2018/2/layout/IconVerticalSolidList"/>
    <dgm:cxn modelId="{CD94A2A9-B7C0-4B05-B76D-EE96E2CE26FB}" type="presParOf" srcId="{C4873DC2-DEC7-4E57-AC49-13B0055F83C7}" destId="{794345FF-BE5E-4BAB-8DB3-9613CD034C6F}" srcOrd="2" destOrd="0" presId="urn:microsoft.com/office/officeart/2018/2/layout/IconVerticalSolidList"/>
    <dgm:cxn modelId="{52305A59-3EEF-4B01-A503-B67506B39D4B}" type="presParOf" srcId="{C4873DC2-DEC7-4E57-AC49-13B0055F83C7}" destId="{693F8CB1-5865-4DA1-B0AD-95900C356CDD}" srcOrd="3" destOrd="0" presId="urn:microsoft.com/office/officeart/2018/2/layout/IconVerticalSolidList"/>
    <dgm:cxn modelId="{8A90418F-D9A7-4089-876C-5AF0A1531F4B}" type="presParOf" srcId="{B572D90B-78A8-40C2-A83A-98C707C659E8}" destId="{5D5BA8A0-075C-4C66-98F6-2BBF5B900E38}" srcOrd="1" destOrd="0" presId="urn:microsoft.com/office/officeart/2018/2/layout/IconVerticalSolidList"/>
    <dgm:cxn modelId="{AC42E3E3-8DFB-4A8B-B1AD-7FCE3BE47E25}" type="presParOf" srcId="{B572D90B-78A8-40C2-A83A-98C707C659E8}" destId="{DF4E6E33-B879-4B76-83A1-24DF27836E6B}" srcOrd="2" destOrd="0" presId="urn:microsoft.com/office/officeart/2018/2/layout/IconVerticalSolidList"/>
    <dgm:cxn modelId="{0F267B81-A794-4646-A60F-120B8098BD5A}" type="presParOf" srcId="{DF4E6E33-B879-4B76-83A1-24DF27836E6B}" destId="{33E6AB5A-F2A6-425E-B19B-4A15ED050DD1}" srcOrd="0" destOrd="0" presId="urn:microsoft.com/office/officeart/2018/2/layout/IconVerticalSolidList"/>
    <dgm:cxn modelId="{8127FE65-16DB-4752-92D3-C8AAF5912F81}" type="presParOf" srcId="{DF4E6E33-B879-4B76-83A1-24DF27836E6B}" destId="{BA7682C5-3E8C-4EC7-8F09-D0589C99370F}" srcOrd="1" destOrd="0" presId="urn:microsoft.com/office/officeart/2018/2/layout/IconVerticalSolidList"/>
    <dgm:cxn modelId="{BFE763DD-6829-4496-8C78-830397651C31}" type="presParOf" srcId="{DF4E6E33-B879-4B76-83A1-24DF27836E6B}" destId="{8911120C-7D90-4F2E-9779-19A19B35432A}" srcOrd="2" destOrd="0" presId="urn:microsoft.com/office/officeart/2018/2/layout/IconVerticalSolidList"/>
    <dgm:cxn modelId="{457A6677-9EF8-4CD5-8580-E8C334BD583F}" type="presParOf" srcId="{DF4E6E33-B879-4B76-83A1-24DF27836E6B}" destId="{0D9DCA06-94B4-4DF0-B70D-F104DC0E6245}" srcOrd="3" destOrd="0" presId="urn:microsoft.com/office/officeart/2018/2/layout/IconVerticalSolidList"/>
    <dgm:cxn modelId="{1AA7692E-66F1-4A3D-B039-66D407105555}" type="presParOf" srcId="{B572D90B-78A8-40C2-A83A-98C707C659E8}" destId="{6FCED645-5FFF-4D1C-9318-9D66FCF89BFD}" srcOrd="3" destOrd="0" presId="urn:microsoft.com/office/officeart/2018/2/layout/IconVerticalSolidList"/>
    <dgm:cxn modelId="{08A65CD3-5CF9-4838-BD77-3C3FDA379CBF}" type="presParOf" srcId="{B572D90B-78A8-40C2-A83A-98C707C659E8}" destId="{352508C5-DB81-42D2-98A7-7182AEAD2C53}" srcOrd="4" destOrd="0" presId="urn:microsoft.com/office/officeart/2018/2/layout/IconVerticalSolidList"/>
    <dgm:cxn modelId="{B8227A25-245F-4117-BA76-A3E3F25DBDB6}" type="presParOf" srcId="{352508C5-DB81-42D2-98A7-7182AEAD2C53}" destId="{FD747EB0-B17D-49B7-9403-592A3D7A024E}" srcOrd="0" destOrd="0" presId="urn:microsoft.com/office/officeart/2018/2/layout/IconVerticalSolidList"/>
    <dgm:cxn modelId="{00FAEF7C-9659-47FF-9C80-C0999A17C0D7}" type="presParOf" srcId="{352508C5-DB81-42D2-98A7-7182AEAD2C53}" destId="{33F62FDC-42D6-49EC-8140-54CD4B1A78B0}" srcOrd="1" destOrd="0" presId="urn:microsoft.com/office/officeart/2018/2/layout/IconVerticalSolidList"/>
    <dgm:cxn modelId="{DF4B06B3-43E7-4E89-BB86-232B96DD08ED}" type="presParOf" srcId="{352508C5-DB81-42D2-98A7-7182AEAD2C53}" destId="{E0ABD54C-8149-4983-8432-EB47E0446E83}" srcOrd="2" destOrd="0" presId="urn:microsoft.com/office/officeart/2018/2/layout/IconVerticalSolidList"/>
    <dgm:cxn modelId="{6002EFCD-EE7B-41D2-98DF-BF5F9E912481}" type="presParOf" srcId="{352508C5-DB81-42D2-98A7-7182AEAD2C53}" destId="{B9409810-6722-45DF-9015-3CA5720D8BC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D8C967-5AC8-41BF-AA73-E20D8E6E080D}" type="doc">
      <dgm:prSet loTypeId="urn:microsoft.com/office/officeart/2018/2/layout/IconVerticalSolidList" loCatId="icon" qsTypeId="urn:microsoft.com/office/officeart/2005/8/quickstyle/simple1" qsCatId="simple" csTypeId="urn:microsoft.com/office/officeart/2005/8/colors/colorful5" csCatId="colorful" phldr="1"/>
      <dgm:spPr/>
      <dgm:t>
        <a:bodyPr/>
        <a:lstStyle/>
        <a:p>
          <a:endParaRPr lang="en-US"/>
        </a:p>
      </dgm:t>
    </dgm:pt>
    <dgm:pt modelId="{AD468497-B1D5-40C2-8BF0-A3329E251830}">
      <dgm:prSet/>
      <dgm:spPr/>
      <dgm:t>
        <a:bodyPr/>
        <a:lstStyle/>
        <a:p>
          <a:pPr>
            <a:lnSpc>
              <a:spcPct val="100000"/>
            </a:lnSpc>
          </a:pPr>
          <a:r>
            <a:rPr lang="nb-NO" dirty="0" err="1">
              <a:latin typeface="Roboto" panose="02000000000000000000" pitchFamily="2" charset="0"/>
              <a:ea typeface="Roboto" panose="02000000000000000000" pitchFamily="2" charset="0"/>
            </a:rPr>
            <a:t>Personleg</a:t>
          </a:r>
          <a:r>
            <a:rPr lang="nb-NO" dirty="0">
              <a:latin typeface="Roboto" panose="02000000000000000000" pitchFamily="2" charset="0"/>
              <a:ea typeface="Roboto" panose="02000000000000000000" pitchFamily="2" charset="0"/>
            </a:rPr>
            <a:t> assistanse </a:t>
          </a:r>
          <a:endParaRPr lang="en-US" dirty="0">
            <a:latin typeface="Roboto" panose="02000000000000000000" pitchFamily="2" charset="0"/>
            <a:ea typeface="Roboto" panose="02000000000000000000" pitchFamily="2" charset="0"/>
          </a:endParaRPr>
        </a:p>
      </dgm:t>
    </dgm:pt>
    <dgm:pt modelId="{E94CA4FE-0A86-4A2C-82B4-353BBA4EEBE6}" type="parTrans" cxnId="{FE40AF41-223C-49F2-9F0E-303A2F70B6D5}">
      <dgm:prSet/>
      <dgm:spPr/>
      <dgm:t>
        <a:bodyPr/>
        <a:lstStyle/>
        <a:p>
          <a:endParaRPr lang="en-US"/>
        </a:p>
      </dgm:t>
    </dgm:pt>
    <dgm:pt modelId="{982BFAC2-0223-432D-9476-593EE2A2B913}" type="sibTrans" cxnId="{FE40AF41-223C-49F2-9F0E-303A2F70B6D5}">
      <dgm:prSet/>
      <dgm:spPr/>
      <dgm:t>
        <a:bodyPr/>
        <a:lstStyle/>
        <a:p>
          <a:endParaRPr lang="en-US"/>
        </a:p>
      </dgm:t>
    </dgm:pt>
    <dgm:pt modelId="{AA44BEB5-F972-4716-9E5B-819961271913}">
      <dgm:prSet/>
      <dgm:spPr/>
      <dgm:t>
        <a:bodyPr/>
        <a:lstStyle/>
        <a:p>
          <a:pPr>
            <a:lnSpc>
              <a:spcPct val="100000"/>
            </a:lnSpc>
          </a:pPr>
          <a:r>
            <a:rPr lang="nb-NO" dirty="0">
              <a:latin typeface="Roboto" panose="02000000000000000000" pitchFamily="2" charset="0"/>
              <a:ea typeface="Roboto" panose="02000000000000000000" pitchFamily="2" charset="0"/>
            </a:rPr>
            <a:t>Individuelt tilrettelagd opplæring </a:t>
          </a:r>
          <a:endParaRPr lang="en-US" dirty="0">
            <a:latin typeface="Roboto" panose="02000000000000000000" pitchFamily="2" charset="0"/>
            <a:ea typeface="Roboto" panose="02000000000000000000" pitchFamily="2" charset="0"/>
          </a:endParaRPr>
        </a:p>
      </dgm:t>
    </dgm:pt>
    <dgm:pt modelId="{E5233983-42A3-4715-8568-52A33B475AAE}" type="sibTrans" cxnId="{6F02D3F0-6AE9-4169-A21D-2CACF1538775}">
      <dgm:prSet/>
      <dgm:spPr/>
      <dgm:t>
        <a:bodyPr/>
        <a:lstStyle/>
        <a:p>
          <a:endParaRPr lang="en-US"/>
        </a:p>
      </dgm:t>
    </dgm:pt>
    <dgm:pt modelId="{03BE542C-8A18-475B-96B9-680AC4A52179}" type="parTrans" cxnId="{6F02D3F0-6AE9-4169-A21D-2CACF1538775}">
      <dgm:prSet/>
      <dgm:spPr/>
      <dgm:t>
        <a:bodyPr/>
        <a:lstStyle/>
        <a:p>
          <a:endParaRPr lang="en-US"/>
        </a:p>
      </dgm:t>
    </dgm:pt>
    <dgm:pt modelId="{C7B4F804-6983-4AA4-8F08-B2BBD9197D4D}">
      <dgm:prSet/>
      <dgm:spPr/>
      <dgm:t>
        <a:bodyPr/>
        <a:lstStyle/>
        <a:p>
          <a:pPr>
            <a:lnSpc>
              <a:spcPct val="100000"/>
            </a:lnSpc>
          </a:pPr>
          <a:r>
            <a:rPr lang="nb-NO" dirty="0">
              <a:latin typeface="Roboto" panose="02000000000000000000" pitchFamily="2" charset="0"/>
              <a:ea typeface="Roboto" panose="02000000000000000000" pitchFamily="2" charset="0"/>
            </a:rPr>
            <a:t>Fysisk tilrettelegging og tekniske hjelpemiddel </a:t>
          </a:r>
          <a:endParaRPr lang="en-US" dirty="0">
            <a:latin typeface="Roboto" panose="02000000000000000000" pitchFamily="2" charset="0"/>
            <a:ea typeface="Roboto" panose="02000000000000000000" pitchFamily="2" charset="0"/>
          </a:endParaRPr>
        </a:p>
      </dgm:t>
    </dgm:pt>
    <dgm:pt modelId="{E2909232-8463-43FB-B209-614CBD859539}" type="sibTrans" cxnId="{135FB9B1-EC55-4661-B839-E76C253C769B}">
      <dgm:prSet/>
      <dgm:spPr/>
      <dgm:t>
        <a:bodyPr/>
        <a:lstStyle/>
        <a:p>
          <a:endParaRPr lang="en-US"/>
        </a:p>
      </dgm:t>
    </dgm:pt>
    <dgm:pt modelId="{1FE65A41-7B88-4AC5-8830-5F1F37F33FC5}" type="parTrans" cxnId="{135FB9B1-EC55-4661-B839-E76C253C769B}">
      <dgm:prSet/>
      <dgm:spPr/>
      <dgm:t>
        <a:bodyPr/>
        <a:lstStyle/>
        <a:p>
          <a:endParaRPr lang="en-US"/>
        </a:p>
      </dgm:t>
    </dgm:pt>
    <dgm:pt modelId="{B572D90B-78A8-40C2-A83A-98C707C659E8}" type="pres">
      <dgm:prSet presAssocID="{66D8C967-5AC8-41BF-AA73-E20D8E6E080D}" presName="root" presStyleCnt="0">
        <dgm:presLayoutVars>
          <dgm:dir/>
          <dgm:resizeHandles val="exact"/>
        </dgm:presLayoutVars>
      </dgm:prSet>
      <dgm:spPr/>
    </dgm:pt>
    <dgm:pt modelId="{C4873DC2-DEC7-4E57-AC49-13B0055F83C7}" type="pres">
      <dgm:prSet presAssocID="{AD468497-B1D5-40C2-8BF0-A3329E251830}" presName="compNode" presStyleCnt="0"/>
      <dgm:spPr/>
    </dgm:pt>
    <dgm:pt modelId="{376812D0-F6D3-4C0F-9EF1-E3F8E6CF6FB4}" type="pres">
      <dgm:prSet presAssocID="{AD468497-B1D5-40C2-8BF0-A3329E251830}" presName="bgRect" presStyleLbl="bgShp" presStyleIdx="0" presStyleCnt="3" custLinFactNeighborX="0" custLinFactNeighborY="-22570"/>
      <dgm:spPr/>
    </dgm:pt>
    <dgm:pt modelId="{651D58D5-AE97-4224-BBD7-703BDFDCF4BB}" type="pres">
      <dgm:prSet presAssocID="{AD468497-B1D5-40C2-8BF0-A3329E251830}" presName="iconRect" presStyleLbl="node1" presStyleIdx="0" presStyleCnt="3" custLinFactNeighborX="372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solidFill>
            <a:srgbClr val="EEE4DA"/>
          </a:solidFill>
        </a:ln>
      </dgm:spPr>
      <dgm:extLst>
        <a:ext uri="{E40237B7-FDA0-4F09-8148-C483321AD2D9}">
          <dgm14:cNvPr xmlns:dgm14="http://schemas.microsoft.com/office/drawing/2010/diagram" id="0" name="" descr="Bruker"/>
        </a:ext>
      </dgm:extLst>
    </dgm:pt>
    <dgm:pt modelId="{794345FF-BE5E-4BAB-8DB3-9613CD034C6F}" type="pres">
      <dgm:prSet presAssocID="{AD468497-B1D5-40C2-8BF0-A3329E251830}" presName="spaceRect" presStyleCnt="0"/>
      <dgm:spPr/>
    </dgm:pt>
    <dgm:pt modelId="{693F8CB1-5865-4DA1-B0AD-95900C356CDD}" type="pres">
      <dgm:prSet presAssocID="{AD468497-B1D5-40C2-8BF0-A3329E251830}" presName="parTx" presStyleLbl="revTx" presStyleIdx="0" presStyleCnt="3">
        <dgm:presLayoutVars>
          <dgm:chMax val="0"/>
          <dgm:chPref val="0"/>
        </dgm:presLayoutVars>
      </dgm:prSet>
      <dgm:spPr/>
    </dgm:pt>
    <dgm:pt modelId="{5D5BA8A0-075C-4C66-98F6-2BBF5B900E38}" type="pres">
      <dgm:prSet presAssocID="{982BFAC2-0223-432D-9476-593EE2A2B913}" presName="sibTrans" presStyleCnt="0"/>
      <dgm:spPr/>
    </dgm:pt>
    <dgm:pt modelId="{DF4E6E33-B879-4B76-83A1-24DF27836E6B}" type="pres">
      <dgm:prSet presAssocID="{C7B4F804-6983-4AA4-8F08-B2BBD9197D4D}" presName="compNode" presStyleCnt="0"/>
      <dgm:spPr/>
    </dgm:pt>
    <dgm:pt modelId="{33E6AB5A-F2A6-425E-B19B-4A15ED050DD1}" type="pres">
      <dgm:prSet presAssocID="{C7B4F804-6983-4AA4-8F08-B2BBD9197D4D}" presName="bgRect" presStyleLbl="bgShp" presStyleIdx="1" presStyleCnt="3"/>
      <dgm:spPr/>
    </dgm:pt>
    <dgm:pt modelId="{BA7682C5-3E8C-4EC7-8F09-D0589C99370F}" type="pres">
      <dgm:prSet presAssocID="{C7B4F804-6983-4AA4-8F08-B2BBD9197D4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solidFill>
            <a:srgbClr val="EEE4DA"/>
          </a:solidFill>
        </a:ln>
      </dgm:spPr>
      <dgm:extLst>
        <a:ext uri="{E40237B7-FDA0-4F09-8148-C483321AD2D9}">
          <dgm14:cNvPr xmlns:dgm14="http://schemas.microsoft.com/office/drawing/2010/diagram" id="0" name="" descr="Kjør"/>
        </a:ext>
      </dgm:extLst>
    </dgm:pt>
    <dgm:pt modelId="{8911120C-7D90-4F2E-9779-19A19B35432A}" type="pres">
      <dgm:prSet presAssocID="{C7B4F804-6983-4AA4-8F08-B2BBD9197D4D}" presName="spaceRect" presStyleCnt="0"/>
      <dgm:spPr/>
    </dgm:pt>
    <dgm:pt modelId="{0D9DCA06-94B4-4DF0-B70D-F104DC0E6245}" type="pres">
      <dgm:prSet presAssocID="{C7B4F804-6983-4AA4-8F08-B2BBD9197D4D}" presName="parTx" presStyleLbl="revTx" presStyleIdx="1" presStyleCnt="3">
        <dgm:presLayoutVars>
          <dgm:chMax val="0"/>
          <dgm:chPref val="0"/>
        </dgm:presLayoutVars>
      </dgm:prSet>
      <dgm:spPr/>
    </dgm:pt>
    <dgm:pt modelId="{6FCED645-5FFF-4D1C-9318-9D66FCF89BFD}" type="pres">
      <dgm:prSet presAssocID="{E2909232-8463-43FB-B209-614CBD859539}" presName="sibTrans" presStyleCnt="0"/>
      <dgm:spPr/>
    </dgm:pt>
    <dgm:pt modelId="{352508C5-DB81-42D2-98A7-7182AEAD2C53}" type="pres">
      <dgm:prSet presAssocID="{AA44BEB5-F972-4716-9E5B-819961271913}" presName="compNode" presStyleCnt="0"/>
      <dgm:spPr/>
    </dgm:pt>
    <dgm:pt modelId="{FD747EB0-B17D-49B7-9403-592A3D7A024E}" type="pres">
      <dgm:prSet presAssocID="{AA44BEB5-F972-4716-9E5B-819961271913}" presName="bgRect" presStyleLbl="bgShp" presStyleIdx="2" presStyleCnt="3"/>
      <dgm:spPr/>
    </dgm:pt>
    <dgm:pt modelId="{33F62FDC-42D6-49EC-8140-54CD4B1A78B0}" type="pres">
      <dgm:prSet presAssocID="{AA44BEB5-F972-4716-9E5B-81996127191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solidFill>
            <a:srgbClr val="EEE4DA"/>
          </a:solidFill>
        </a:ln>
      </dgm:spPr>
      <dgm:extLst>
        <a:ext uri="{E40237B7-FDA0-4F09-8148-C483321AD2D9}">
          <dgm14:cNvPr xmlns:dgm14="http://schemas.microsoft.com/office/drawing/2010/diagram" id="0" name="" descr="Lærer"/>
        </a:ext>
      </dgm:extLst>
    </dgm:pt>
    <dgm:pt modelId="{E0ABD54C-8149-4983-8432-EB47E0446E83}" type="pres">
      <dgm:prSet presAssocID="{AA44BEB5-F972-4716-9E5B-819961271913}" presName="spaceRect" presStyleCnt="0"/>
      <dgm:spPr/>
    </dgm:pt>
    <dgm:pt modelId="{B9409810-6722-45DF-9015-3CA5720D8BCE}" type="pres">
      <dgm:prSet presAssocID="{AA44BEB5-F972-4716-9E5B-819961271913}" presName="parTx" presStyleLbl="revTx" presStyleIdx="2" presStyleCnt="3">
        <dgm:presLayoutVars>
          <dgm:chMax val="0"/>
          <dgm:chPref val="0"/>
        </dgm:presLayoutVars>
      </dgm:prSet>
      <dgm:spPr/>
    </dgm:pt>
  </dgm:ptLst>
  <dgm:cxnLst>
    <dgm:cxn modelId="{ACD8FC21-8867-40F1-B219-5791E5A3AE30}" type="presOf" srcId="{AD468497-B1D5-40C2-8BF0-A3329E251830}" destId="{693F8CB1-5865-4DA1-B0AD-95900C356CDD}" srcOrd="0" destOrd="0" presId="urn:microsoft.com/office/officeart/2018/2/layout/IconVerticalSolidList"/>
    <dgm:cxn modelId="{FE40AF41-223C-49F2-9F0E-303A2F70B6D5}" srcId="{66D8C967-5AC8-41BF-AA73-E20D8E6E080D}" destId="{AD468497-B1D5-40C2-8BF0-A3329E251830}" srcOrd="0" destOrd="0" parTransId="{E94CA4FE-0A86-4A2C-82B4-353BBA4EEBE6}" sibTransId="{982BFAC2-0223-432D-9476-593EE2A2B913}"/>
    <dgm:cxn modelId="{3DBC3E87-F624-4E6B-9FC9-ECA7BBD07EA5}" type="presOf" srcId="{66D8C967-5AC8-41BF-AA73-E20D8E6E080D}" destId="{B572D90B-78A8-40C2-A83A-98C707C659E8}" srcOrd="0" destOrd="0" presId="urn:microsoft.com/office/officeart/2018/2/layout/IconVerticalSolidList"/>
    <dgm:cxn modelId="{135FB9B1-EC55-4661-B839-E76C253C769B}" srcId="{66D8C967-5AC8-41BF-AA73-E20D8E6E080D}" destId="{C7B4F804-6983-4AA4-8F08-B2BBD9197D4D}" srcOrd="1" destOrd="0" parTransId="{1FE65A41-7B88-4AC5-8830-5F1F37F33FC5}" sibTransId="{E2909232-8463-43FB-B209-614CBD859539}"/>
    <dgm:cxn modelId="{929520DF-405A-4C71-9304-87F385EA3305}" type="presOf" srcId="{AA44BEB5-F972-4716-9E5B-819961271913}" destId="{B9409810-6722-45DF-9015-3CA5720D8BCE}" srcOrd="0" destOrd="0" presId="urn:microsoft.com/office/officeart/2018/2/layout/IconVerticalSolidList"/>
    <dgm:cxn modelId="{E402C5E8-B08D-450F-88C4-5C47AC1C2E37}" type="presOf" srcId="{C7B4F804-6983-4AA4-8F08-B2BBD9197D4D}" destId="{0D9DCA06-94B4-4DF0-B70D-F104DC0E6245}" srcOrd="0" destOrd="0" presId="urn:microsoft.com/office/officeart/2018/2/layout/IconVerticalSolidList"/>
    <dgm:cxn modelId="{6F02D3F0-6AE9-4169-A21D-2CACF1538775}" srcId="{66D8C967-5AC8-41BF-AA73-E20D8E6E080D}" destId="{AA44BEB5-F972-4716-9E5B-819961271913}" srcOrd="2" destOrd="0" parTransId="{03BE542C-8A18-475B-96B9-680AC4A52179}" sibTransId="{E5233983-42A3-4715-8568-52A33B475AAE}"/>
    <dgm:cxn modelId="{74C8B709-201D-4372-9CB8-198FA75FA5FC}" type="presParOf" srcId="{B572D90B-78A8-40C2-A83A-98C707C659E8}" destId="{C4873DC2-DEC7-4E57-AC49-13B0055F83C7}" srcOrd="0" destOrd="0" presId="urn:microsoft.com/office/officeart/2018/2/layout/IconVerticalSolidList"/>
    <dgm:cxn modelId="{732DC149-841D-412A-BCC4-313AC478A749}" type="presParOf" srcId="{C4873DC2-DEC7-4E57-AC49-13B0055F83C7}" destId="{376812D0-F6D3-4C0F-9EF1-E3F8E6CF6FB4}" srcOrd="0" destOrd="0" presId="urn:microsoft.com/office/officeart/2018/2/layout/IconVerticalSolidList"/>
    <dgm:cxn modelId="{6B84D9E1-22E4-4F79-90A7-70B26E4AF094}" type="presParOf" srcId="{C4873DC2-DEC7-4E57-AC49-13B0055F83C7}" destId="{651D58D5-AE97-4224-BBD7-703BDFDCF4BB}" srcOrd="1" destOrd="0" presId="urn:microsoft.com/office/officeart/2018/2/layout/IconVerticalSolidList"/>
    <dgm:cxn modelId="{CD94A2A9-B7C0-4B05-B76D-EE96E2CE26FB}" type="presParOf" srcId="{C4873DC2-DEC7-4E57-AC49-13B0055F83C7}" destId="{794345FF-BE5E-4BAB-8DB3-9613CD034C6F}" srcOrd="2" destOrd="0" presId="urn:microsoft.com/office/officeart/2018/2/layout/IconVerticalSolidList"/>
    <dgm:cxn modelId="{52305A59-3EEF-4B01-A503-B67506B39D4B}" type="presParOf" srcId="{C4873DC2-DEC7-4E57-AC49-13B0055F83C7}" destId="{693F8CB1-5865-4DA1-B0AD-95900C356CDD}" srcOrd="3" destOrd="0" presId="urn:microsoft.com/office/officeart/2018/2/layout/IconVerticalSolidList"/>
    <dgm:cxn modelId="{8A90418F-D9A7-4089-876C-5AF0A1531F4B}" type="presParOf" srcId="{B572D90B-78A8-40C2-A83A-98C707C659E8}" destId="{5D5BA8A0-075C-4C66-98F6-2BBF5B900E38}" srcOrd="1" destOrd="0" presId="urn:microsoft.com/office/officeart/2018/2/layout/IconVerticalSolidList"/>
    <dgm:cxn modelId="{AC42E3E3-8DFB-4A8B-B1AD-7FCE3BE47E25}" type="presParOf" srcId="{B572D90B-78A8-40C2-A83A-98C707C659E8}" destId="{DF4E6E33-B879-4B76-83A1-24DF27836E6B}" srcOrd="2" destOrd="0" presId="urn:microsoft.com/office/officeart/2018/2/layout/IconVerticalSolidList"/>
    <dgm:cxn modelId="{0F267B81-A794-4646-A60F-120B8098BD5A}" type="presParOf" srcId="{DF4E6E33-B879-4B76-83A1-24DF27836E6B}" destId="{33E6AB5A-F2A6-425E-B19B-4A15ED050DD1}" srcOrd="0" destOrd="0" presId="urn:microsoft.com/office/officeart/2018/2/layout/IconVerticalSolidList"/>
    <dgm:cxn modelId="{8127FE65-16DB-4752-92D3-C8AAF5912F81}" type="presParOf" srcId="{DF4E6E33-B879-4B76-83A1-24DF27836E6B}" destId="{BA7682C5-3E8C-4EC7-8F09-D0589C99370F}" srcOrd="1" destOrd="0" presId="urn:microsoft.com/office/officeart/2018/2/layout/IconVerticalSolidList"/>
    <dgm:cxn modelId="{BFE763DD-6829-4496-8C78-830397651C31}" type="presParOf" srcId="{DF4E6E33-B879-4B76-83A1-24DF27836E6B}" destId="{8911120C-7D90-4F2E-9779-19A19B35432A}" srcOrd="2" destOrd="0" presId="urn:microsoft.com/office/officeart/2018/2/layout/IconVerticalSolidList"/>
    <dgm:cxn modelId="{457A6677-9EF8-4CD5-8580-E8C334BD583F}" type="presParOf" srcId="{DF4E6E33-B879-4B76-83A1-24DF27836E6B}" destId="{0D9DCA06-94B4-4DF0-B70D-F104DC0E6245}" srcOrd="3" destOrd="0" presId="urn:microsoft.com/office/officeart/2018/2/layout/IconVerticalSolidList"/>
    <dgm:cxn modelId="{1AA7692E-66F1-4A3D-B039-66D407105555}" type="presParOf" srcId="{B572D90B-78A8-40C2-A83A-98C707C659E8}" destId="{6FCED645-5FFF-4D1C-9318-9D66FCF89BFD}" srcOrd="3" destOrd="0" presId="urn:microsoft.com/office/officeart/2018/2/layout/IconVerticalSolidList"/>
    <dgm:cxn modelId="{08A65CD3-5CF9-4838-BD77-3C3FDA379CBF}" type="presParOf" srcId="{B572D90B-78A8-40C2-A83A-98C707C659E8}" destId="{352508C5-DB81-42D2-98A7-7182AEAD2C53}" srcOrd="4" destOrd="0" presId="urn:microsoft.com/office/officeart/2018/2/layout/IconVerticalSolidList"/>
    <dgm:cxn modelId="{B8227A25-245F-4117-BA76-A3E3F25DBDB6}" type="presParOf" srcId="{352508C5-DB81-42D2-98A7-7182AEAD2C53}" destId="{FD747EB0-B17D-49B7-9403-592A3D7A024E}" srcOrd="0" destOrd="0" presId="urn:microsoft.com/office/officeart/2018/2/layout/IconVerticalSolidList"/>
    <dgm:cxn modelId="{00FAEF7C-9659-47FF-9C80-C0999A17C0D7}" type="presParOf" srcId="{352508C5-DB81-42D2-98A7-7182AEAD2C53}" destId="{33F62FDC-42D6-49EC-8140-54CD4B1A78B0}" srcOrd="1" destOrd="0" presId="urn:microsoft.com/office/officeart/2018/2/layout/IconVerticalSolidList"/>
    <dgm:cxn modelId="{DF4B06B3-43E7-4E89-BB86-232B96DD08ED}" type="presParOf" srcId="{352508C5-DB81-42D2-98A7-7182AEAD2C53}" destId="{E0ABD54C-8149-4983-8432-EB47E0446E83}" srcOrd="2" destOrd="0" presId="urn:microsoft.com/office/officeart/2018/2/layout/IconVerticalSolidList"/>
    <dgm:cxn modelId="{6002EFCD-EE7B-41D2-98DF-BF5F9E912481}" type="presParOf" srcId="{352508C5-DB81-42D2-98A7-7182AEAD2C53}" destId="{B9409810-6722-45DF-9015-3CA5720D8BC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6D8C967-5AC8-41BF-AA73-E20D8E6E080D}" type="doc">
      <dgm:prSet loTypeId="urn:microsoft.com/office/officeart/2018/2/layout/IconVerticalSolidList" loCatId="icon" qsTypeId="urn:microsoft.com/office/officeart/2005/8/quickstyle/simple1" qsCatId="simple" csTypeId="urn:microsoft.com/office/officeart/2005/8/colors/colorful5" csCatId="colorful" phldr="1"/>
      <dgm:spPr/>
      <dgm:t>
        <a:bodyPr/>
        <a:lstStyle/>
        <a:p>
          <a:endParaRPr lang="en-US"/>
        </a:p>
      </dgm:t>
    </dgm:pt>
    <dgm:pt modelId="{AD468497-B1D5-40C2-8BF0-A3329E251830}">
      <dgm:prSet/>
      <dgm:spPr/>
      <dgm:t>
        <a:bodyPr/>
        <a:lstStyle/>
        <a:p>
          <a:pPr>
            <a:lnSpc>
              <a:spcPct val="100000"/>
            </a:lnSpc>
          </a:pPr>
          <a:r>
            <a:rPr lang="nb-NO" dirty="0" err="1">
              <a:latin typeface="Roboto" panose="02000000000000000000" pitchFamily="2" charset="0"/>
              <a:ea typeface="Roboto" panose="02000000000000000000" pitchFamily="2" charset="0"/>
            </a:rPr>
            <a:t>Personleg</a:t>
          </a:r>
          <a:r>
            <a:rPr lang="nb-NO" dirty="0">
              <a:latin typeface="Roboto" panose="02000000000000000000" pitchFamily="2" charset="0"/>
              <a:ea typeface="Roboto" panose="02000000000000000000" pitchFamily="2" charset="0"/>
            </a:rPr>
            <a:t> assistanse </a:t>
          </a:r>
          <a:endParaRPr lang="en-US" dirty="0">
            <a:latin typeface="Roboto" panose="02000000000000000000" pitchFamily="2" charset="0"/>
            <a:ea typeface="Roboto" panose="02000000000000000000" pitchFamily="2" charset="0"/>
          </a:endParaRPr>
        </a:p>
      </dgm:t>
    </dgm:pt>
    <dgm:pt modelId="{E94CA4FE-0A86-4A2C-82B4-353BBA4EEBE6}" type="parTrans" cxnId="{FE40AF41-223C-49F2-9F0E-303A2F70B6D5}">
      <dgm:prSet/>
      <dgm:spPr/>
      <dgm:t>
        <a:bodyPr/>
        <a:lstStyle/>
        <a:p>
          <a:endParaRPr lang="en-US"/>
        </a:p>
      </dgm:t>
    </dgm:pt>
    <dgm:pt modelId="{982BFAC2-0223-432D-9476-593EE2A2B913}" type="sibTrans" cxnId="{FE40AF41-223C-49F2-9F0E-303A2F70B6D5}">
      <dgm:prSet/>
      <dgm:spPr/>
      <dgm:t>
        <a:bodyPr/>
        <a:lstStyle/>
        <a:p>
          <a:endParaRPr lang="en-US"/>
        </a:p>
      </dgm:t>
    </dgm:pt>
    <dgm:pt modelId="{AA44BEB5-F972-4716-9E5B-819961271913}">
      <dgm:prSet/>
      <dgm:spPr/>
      <dgm:t>
        <a:bodyPr/>
        <a:lstStyle/>
        <a:p>
          <a:pPr>
            <a:lnSpc>
              <a:spcPct val="100000"/>
            </a:lnSpc>
          </a:pPr>
          <a:r>
            <a:rPr lang="nb-NO" dirty="0">
              <a:latin typeface="Roboto" panose="02000000000000000000" pitchFamily="2" charset="0"/>
              <a:ea typeface="Roboto" panose="02000000000000000000" pitchFamily="2" charset="0"/>
            </a:rPr>
            <a:t>Individuelt tilrettelagd opplæring </a:t>
          </a:r>
          <a:endParaRPr lang="en-US" dirty="0">
            <a:latin typeface="Roboto" panose="02000000000000000000" pitchFamily="2" charset="0"/>
            <a:ea typeface="Roboto" panose="02000000000000000000" pitchFamily="2" charset="0"/>
          </a:endParaRPr>
        </a:p>
      </dgm:t>
    </dgm:pt>
    <dgm:pt modelId="{E5233983-42A3-4715-8568-52A33B475AAE}" type="sibTrans" cxnId="{6F02D3F0-6AE9-4169-A21D-2CACF1538775}">
      <dgm:prSet/>
      <dgm:spPr/>
      <dgm:t>
        <a:bodyPr/>
        <a:lstStyle/>
        <a:p>
          <a:endParaRPr lang="en-US"/>
        </a:p>
      </dgm:t>
    </dgm:pt>
    <dgm:pt modelId="{03BE542C-8A18-475B-96B9-680AC4A52179}" type="parTrans" cxnId="{6F02D3F0-6AE9-4169-A21D-2CACF1538775}">
      <dgm:prSet/>
      <dgm:spPr/>
      <dgm:t>
        <a:bodyPr/>
        <a:lstStyle/>
        <a:p>
          <a:endParaRPr lang="en-US"/>
        </a:p>
      </dgm:t>
    </dgm:pt>
    <dgm:pt modelId="{C7B4F804-6983-4AA4-8F08-B2BBD9197D4D}">
      <dgm:prSet/>
      <dgm:spPr/>
      <dgm:t>
        <a:bodyPr/>
        <a:lstStyle/>
        <a:p>
          <a:pPr>
            <a:lnSpc>
              <a:spcPct val="100000"/>
            </a:lnSpc>
          </a:pPr>
          <a:r>
            <a:rPr lang="nb-NO" dirty="0">
              <a:latin typeface="Roboto" panose="02000000000000000000" pitchFamily="2" charset="0"/>
              <a:ea typeface="Roboto" panose="02000000000000000000" pitchFamily="2" charset="0"/>
            </a:rPr>
            <a:t>Fysisk tilrettelegging og tekniske hjelpemiddel </a:t>
          </a:r>
          <a:endParaRPr lang="en-US" dirty="0">
            <a:latin typeface="Roboto" panose="02000000000000000000" pitchFamily="2" charset="0"/>
            <a:ea typeface="Roboto" panose="02000000000000000000" pitchFamily="2" charset="0"/>
          </a:endParaRPr>
        </a:p>
      </dgm:t>
    </dgm:pt>
    <dgm:pt modelId="{E2909232-8463-43FB-B209-614CBD859539}" type="sibTrans" cxnId="{135FB9B1-EC55-4661-B839-E76C253C769B}">
      <dgm:prSet/>
      <dgm:spPr/>
      <dgm:t>
        <a:bodyPr/>
        <a:lstStyle/>
        <a:p>
          <a:endParaRPr lang="en-US"/>
        </a:p>
      </dgm:t>
    </dgm:pt>
    <dgm:pt modelId="{1FE65A41-7B88-4AC5-8830-5F1F37F33FC5}" type="parTrans" cxnId="{135FB9B1-EC55-4661-B839-E76C253C769B}">
      <dgm:prSet/>
      <dgm:spPr/>
      <dgm:t>
        <a:bodyPr/>
        <a:lstStyle/>
        <a:p>
          <a:endParaRPr lang="en-US"/>
        </a:p>
      </dgm:t>
    </dgm:pt>
    <dgm:pt modelId="{B572D90B-78A8-40C2-A83A-98C707C659E8}" type="pres">
      <dgm:prSet presAssocID="{66D8C967-5AC8-41BF-AA73-E20D8E6E080D}" presName="root" presStyleCnt="0">
        <dgm:presLayoutVars>
          <dgm:dir/>
          <dgm:resizeHandles val="exact"/>
        </dgm:presLayoutVars>
      </dgm:prSet>
      <dgm:spPr/>
    </dgm:pt>
    <dgm:pt modelId="{C4873DC2-DEC7-4E57-AC49-13B0055F83C7}" type="pres">
      <dgm:prSet presAssocID="{AD468497-B1D5-40C2-8BF0-A3329E251830}" presName="compNode" presStyleCnt="0"/>
      <dgm:spPr/>
    </dgm:pt>
    <dgm:pt modelId="{376812D0-F6D3-4C0F-9EF1-E3F8E6CF6FB4}" type="pres">
      <dgm:prSet presAssocID="{AD468497-B1D5-40C2-8BF0-A3329E251830}" presName="bgRect" presStyleLbl="bgShp" presStyleIdx="0" presStyleCnt="3" custLinFactNeighborX="0" custLinFactNeighborY="-22570"/>
      <dgm:spPr/>
    </dgm:pt>
    <dgm:pt modelId="{651D58D5-AE97-4224-BBD7-703BDFDCF4BB}" type="pres">
      <dgm:prSet presAssocID="{AD468497-B1D5-40C2-8BF0-A3329E251830}" presName="iconRect" presStyleLbl="node1" presStyleIdx="0" presStyleCnt="3" custLinFactNeighborX="372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solidFill>
            <a:srgbClr val="EEE4DA"/>
          </a:solidFill>
        </a:ln>
      </dgm:spPr>
      <dgm:extLst>
        <a:ext uri="{E40237B7-FDA0-4F09-8148-C483321AD2D9}">
          <dgm14:cNvPr xmlns:dgm14="http://schemas.microsoft.com/office/drawing/2010/diagram" id="0" name="" descr="Bruker"/>
        </a:ext>
      </dgm:extLst>
    </dgm:pt>
    <dgm:pt modelId="{794345FF-BE5E-4BAB-8DB3-9613CD034C6F}" type="pres">
      <dgm:prSet presAssocID="{AD468497-B1D5-40C2-8BF0-A3329E251830}" presName="spaceRect" presStyleCnt="0"/>
      <dgm:spPr/>
    </dgm:pt>
    <dgm:pt modelId="{693F8CB1-5865-4DA1-B0AD-95900C356CDD}" type="pres">
      <dgm:prSet presAssocID="{AD468497-B1D5-40C2-8BF0-A3329E251830}" presName="parTx" presStyleLbl="revTx" presStyleIdx="0" presStyleCnt="3">
        <dgm:presLayoutVars>
          <dgm:chMax val="0"/>
          <dgm:chPref val="0"/>
        </dgm:presLayoutVars>
      </dgm:prSet>
      <dgm:spPr/>
    </dgm:pt>
    <dgm:pt modelId="{5D5BA8A0-075C-4C66-98F6-2BBF5B900E38}" type="pres">
      <dgm:prSet presAssocID="{982BFAC2-0223-432D-9476-593EE2A2B913}" presName="sibTrans" presStyleCnt="0"/>
      <dgm:spPr/>
    </dgm:pt>
    <dgm:pt modelId="{DF4E6E33-B879-4B76-83A1-24DF27836E6B}" type="pres">
      <dgm:prSet presAssocID="{C7B4F804-6983-4AA4-8F08-B2BBD9197D4D}" presName="compNode" presStyleCnt="0"/>
      <dgm:spPr/>
    </dgm:pt>
    <dgm:pt modelId="{33E6AB5A-F2A6-425E-B19B-4A15ED050DD1}" type="pres">
      <dgm:prSet presAssocID="{C7B4F804-6983-4AA4-8F08-B2BBD9197D4D}" presName="bgRect" presStyleLbl="bgShp" presStyleIdx="1" presStyleCnt="3"/>
      <dgm:spPr/>
    </dgm:pt>
    <dgm:pt modelId="{BA7682C5-3E8C-4EC7-8F09-D0589C99370F}" type="pres">
      <dgm:prSet presAssocID="{C7B4F804-6983-4AA4-8F08-B2BBD9197D4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solidFill>
            <a:srgbClr val="EEE4DA"/>
          </a:solidFill>
        </a:ln>
      </dgm:spPr>
      <dgm:extLst>
        <a:ext uri="{E40237B7-FDA0-4F09-8148-C483321AD2D9}">
          <dgm14:cNvPr xmlns:dgm14="http://schemas.microsoft.com/office/drawing/2010/diagram" id="0" name="" descr="Kjør"/>
        </a:ext>
      </dgm:extLst>
    </dgm:pt>
    <dgm:pt modelId="{8911120C-7D90-4F2E-9779-19A19B35432A}" type="pres">
      <dgm:prSet presAssocID="{C7B4F804-6983-4AA4-8F08-B2BBD9197D4D}" presName="spaceRect" presStyleCnt="0"/>
      <dgm:spPr/>
    </dgm:pt>
    <dgm:pt modelId="{0D9DCA06-94B4-4DF0-B70D-F104DC0E6245}" type="pres">
      <dgm:prSet presAssocID="{C7B4F804-6983-4AA4-8F08-B2BBD9197D4D}" presName="parTx" presStyleLbl="revTx" presStyleIdx="1" presStyleCnt="3">
        <dgm:presLayoutVars>
          <dgm:chMax val="0"/>
          <dgm:chPref val="0"/>
        </dgm:presLayoutVars>
      </dgm:prSet>
      <dgm:spPr/>
    </dgm:pt>
    <dgm:pt modelId="{6FCED645-5FFF-4D1C-9318-9D66FCF89BFD}" type="pres">
      <dgm:prSet presAssocID="{E2909232-8463-43FB-B209-614CBD859539}" presName="sibTrans" presStyleCnt="0"/>
      <dgm:spPr/>
    </dgm:pt>
    <dgm:pt modelId="{352508C5-DB81-42D2-98A7-7182AEAD2C53}" type="pres">
      <dgm:prSet presAssocID="{AA44BEB5-F972-4716-9E5B-819961271913}" presName="compNode" presStyleCnt="0"/>
      <dgm:spPr/>
    </dgm:pt>
    <dgm:pt modelId="{FD747EB0-B17D-49B7-9403-592A3D7A024E}" type="pres">
      <dgm:prSet presAssocID="{AA44BEB5-F972-4716-9E5B-819961271913}" presName="bgRect" presStyleLbl="bgShp" presStyleIdx="2" presStyleCnt="3"/>
      <dgm:spPr/>
    </dgm:pt>
    <dgm:pt modelId="{33F62FDC-42D6-49EC-8140-54CD4B1A78B0}" type="pres">
      <dgm:prSet presAssocID="{AA44BEB5-F972-4716-9E5B-81996127191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solidFill>
            <a:srgbClr val="EEE4DA"/>
          </a:solidFill>
        </a:ln>
      </dgm:spPr>
      <dgm:extLst>
        <a:ext uri="{E40237B7-FDA0-4F09-8148-C483321AD2D9}">
          <dgm14:cNvPr xmlns:dgm14="http://schemas.microsoft.com/office/drawing/2010/diagram" id="0" name="" descr="Lærer"/>
        </a:ext>
      </dgm:extLst>
    </dgm:pt>
    <dgm:pt modelId="{E0ABD54C-8149-4983-8432-EB47E0446E83}" type="pres">
      <dgm:prSet presAssocID="{AA44BEB5-F972-4716-9E5B-819961271913}" presName="spaceRect" presStyleCnt="0"/>
      <dgm:spPr/>
    </dgm:pt>
    <dgm:pt modelId="{B9409810-6722-45DF-9015-3CA5720D8BCE}" type="pres">
      <dgm:prSet presAssocID="{AA44BEB5-F972-4716-9E5B-819961271913}" presName="parTx" presStyleLbl="revTx" presStyleIdx="2" presStyleCnt="3">
        <dgm:presLayoutVars>
          <dgm:chMax val="0"/>
          <dgm:chPref val="0"/>
        </dgm:presLayoutVars>
      </dgm:prSet>
      <dgm:spPr/>
    </dgm:pt>
  </dgm:ptLst>
  <dgm:cxnLst>
    <dgm:cxn modelId="{ACD8FC21-8867-40F1-B219-5791E5A3AE30}" type="presOf" srcId="{AD468497-B1D5-40C2-8BF0-A3329E251830}" destId="{693F8CB1-5865-4DA1-B0AD-95900C356CDD}" srcOrd="0" destOrd="0" presId="urn:microsoft.com/office/officeart/2018/2/layout/IconVerticalSolidList"/>
    <dgm:cxn modelId="{FE40AF41-223C-49F2-9F0E-303A2F70B6D5}" srcId="{66D8C967-5AC8-41BF-AA73-E20D8E6E080D}" destId="{AD468497-B1D5-40C2-8BF0-A3329E251830}" srcOrd="0" destOrd="0" parTransId="{E94CA4FE-0A86-4A2C-82B4-353BBA4EEBE6}" sibTransId="{982BFAC2-0223-432D-9476-593EE2A2B913}"/>
    <dgm:cxn modelId="{3DBC3E87-F624-4E6B-9FC9-ECA7BBD07EA5}" type="presOf" srcId="{66D8C967-5AC8-41BF-AA73-E20D8E6E080D}" destId="{B572D90B-78A8-40C2-A83A-98C707C659E8}" srcOrd="0" destOrd="0" presId="urn:microsoft.com/office/officeart/2018/2/layout/IconVerticalSolidList"/>
    <dgm:cxn modelId="{135FB9B1-EC55-4661-B839-E76C253C769B}" srcId="{66D8C967-5AC8-41BF-AA73-E20D8E6E080D}" destId="{C7B4F804-6983-4AA4-8F08-B2BBD9197D4D}" srcOrd="1" destOrd="0" parTransId="{1FE65A41-7B88-4AC5-8830-5F1F37F33FC5}" sibTransId="{E2909232-8463-43FB-B209-614CBD859539}"/>
    <dgm:cxn modelId="{929520DF-405A-4C71-9304-87F385EA3305}" type="presOf" srcId="{AA44BEB5-F972-4716-9E5B-819961271913}" destId="{B9409810-6722-45DF-9015-3CA5720D8BCE}" srcOrd="0" destOrd="0" presId="urn:microsoft.com/office/officeart/2018/2/layout/IconVerticalSolidList"/>
    <dgm:cxn modelId="{E402C5E8-B08D-450F-88C4-5C47AC1C2E37}" type="presOf" srcId="{C7B4F804-6983-4AA4-8F08-B2BBD9197D4D}" destId="{0D9DCA06-94B4-4DF0-B70D-F104DC0E6245}" srcOrd="0" destOrd="0" presId="urn:microsoft.com/office/officeart/2018/2/layout/IconVerticalSolidList"/>
    <dgm:cxn modelId="{6F02D3F0-6AE9-4169-A21D-2CACF1538775}" srcId="{66D8C967-5AC8-41BF-AA73-E20D8E6E080D}" destId="{AA44BEB5-F972-4716-9E5B-819961271913}" srcOrd="2" destOrd="0" parTransId="{03BE542C-8A18-475B-96B9-680AC4A52179}" sibTransId="{E5233983-42A3-4715-8568-52A33B475AAE}"/>
    <dgm:cxn modelId="{74C8B709-201D-4372-9CB8-198FA75FA5FC}" type="presParOf" srcId="{B572D90B-78A8-40C2-A83A-98C707C659E8}" destId="{C4873DC2-DEC7-4E57-AC49-13B0055F83C7}" srcOrd="0" destOrd="0" presId="urn:microsoft.com/office/officeart/2018/2/layout/IconVerticalSolidList"/>
    <dgm:cxn modelId="{732DC149-841D-412A-BCC4-313AC478A749}" type="presParOf" srcId="{C4873DC2-DEC7-4E57-AC49-13B0055F83C7}" destId="{376812D0-F6D3-4C0F-9EF1-E3F8E6CF6FB4}" srcOrd="0" destOrd="0" presId="urn:microsoft.com/office/officeart/2018/2/layout/IconVerticalSolidList"/>
    <dgm:cxn modelId="{6B84D9E1-22E4-4F79-90A7-70B26E4AF094}" type="presParOf" srcId="{C4873DC2-DEC7-4E57-AC49-13B0055F83C7}" destId="{651D58D5-AE97-4224-BBD7-703BDFDCF4BB}" srcOrd="1" destOrd="0" presId="urn:microsoft.com/office/officeart/2018/2/layout/IconVerticalSolidList"/>
    <dgm:cxn modelId="{CD94A2A9-B7C0-4B05-B76D-EE96E2CE26FB}" type="presParOf" srcId="{C4873DC2-DEC7-4E57-AC49-13B0055F83C7}" destId="{794345FF-BE5E-4BAB-8DB3-9613CD034C6F}" srcOrd="2" destOrd="0" presId="urn:microsoft.com/office/officeart/2018/2/layout/IconVerticalSolidList"/>
    <dgm:cxn modelId="{52305A59-3EEF-4B01-A503-B67506B39D4B}" type="presParOf" srcId="{C4873DC2-DEC7-4E57-AC49-13B0055F83C7}" destId="{693F8CB1-5865-4DA1-B0AD-95900C356CDD}" srcOrd="3" destOrd="0" presId="urn:microsoft.com/office/officeart/2018/2/layout/IconVerticalSolidList"/>
    <dgm:cxn modelId="{8A90418F-D9A7-4089-876C-5AF0A1531F4B}" type="presParOf" srcId="{B572D90B-78A8-40C2-A83A-98C707C659E8}" destId="{5D5BA8A0-075C-4C66-98F6-2BBF5B900E38}" srcOrd="1" destOrd="0" presId="urn:microsoft.com/office/officeart/2018/2/layout/IconVerticalSolidList"/>
    <dgm:cxn modelId="{AC42E3E3-8DFB-4A8B-B1AD-7FCE3BE47E25}" type="presParOf" srcId="{B572D90B-78A8-40C2-A83A-98C707C659E8}" destId="{DF4E6E33-B879-4B76-83A1-24DF27836E6B}" srcOrd="2" destOrd="0" presId="urn:microsoft.com/office/officeart/2018/2/layout/IconVerticalSolidList"/>
    <dgm:cxn modelId="{0F267B81-A794-4646-A60F-120B8098BD5A}" type="presParOf" srcId="{DF4E6E33-B879-4B76-83A1-24DF27836E6B}" destId="{33E6AB5A-F2A6-425E-B19B-4A15ED050DD1}" srcOrd="0" destOrd="0" presId="urn:microsoft.com/office/officeart/2018/2/layout/IconVerticalSolidList"/>
    <dgm:cxn modelId="{8127FE65-16DB-4752-92D3-C8AAF5912F81}" type="presParOf" srcId="{DF4E6E33-B879-4B76-83A1-24DF27836E6B}" destId="{BA7682C5-3E8C-4EC7-8F09-D0589C99370F}" srcOrd="1" destOrd="0" presId="urn:microsoft.com/office/officeart/2018/2/layout/IconVerticalSolidList"/>
    <dgm:cxn modelId="{BFE763DD-6829-4496-8C78-830397651C31}" type="presParOf" srcId="{DF4E6E33-B879-4B76-83A1-24DF27836E6B}" destId="{8911120C-7D90-4F2E-9779-19A19B35432A}" srcOrd="2" destOrd="0" presId="urn:microsoft.com/office/officeart/2018/2/layout/IconVerticalSolidList"/>
    <dgm:cxn modelId="{457A6677-9EF8-4CD5-8580-E8C334BD583F}" type="presParOf" srcId="{DF4E6E33-B879-4B76-83A1-24DF27836E6B}" destId="{0D9DCA06-94B4-4DF0-B70D-F104DC0E6245}" srcOrd="3" destOrd="0" presId="urn:microsoft.com/office/officeart/2018/2/layout/IconVerticalSolidList"/>
    <dgm:cxn modelId="{1AA7692E-66F1-4A3D-B039-66D407105555}" type="presParOf" srcId="{B572D90B-78A8-40C2-A83A-98C707C659E8}" destId="{6FCED645-5FFF-4D1C-9318-9D66FCF89BFD}" srcOrd="3" destOrd="0" presId="urn:microsoft.com/office/officeart/2018/2/layout/IconVerticalSolidList"/>
    <dgm:cxn modelId="{08A65CD3-5CF9-4838-BD77-3C3FDA379CBF}" type="presParOf" srcId="{B572D90B-78A8-40C2-A83A-98C707C659E8}" destId="{352508C5-DB81-42D2-98A7-7182AEAD2C53}" srcOrd="4" destOrd="0" presId="urn:microsoft.com/office/officeart/2018/2/layout/IconVerticalSolidList"/>
    <dgm:cxn modelId="{B8227A25-245F-4117-BA76-A3E3F25DBDB6}" type="presParOf" srcId="{352508C5-DB81-42D2-98A7-7182AEAD2C53}" destId="{FD747EB0-B17D-49B7-9403-592A3D7A024E}" srcOrd="0" destOrd="0" presId="urn:microsoft.com/office/officeart/2018/2/layout/IconVerticalSolidList"/>
    <dgm:cxn modelId="{00FAEF7C-9659-47FF-9C80-C0999A17C0D7}" type="presParOf" srcId="{352508C5-DB81-42D2-98A7-7182AEAD2C53}" destId="{33F62FDC-42D6-49EC-8140-54CD4B1A78B0}" srcOrd="1" destOrd="0" presId="urn:microsoft.com/office/officeart/2018/2/layout/IconVerticalSolidList"/>
    <dgm:cxn modelId="{DF4B06B3-43E7-4E89-BB86-232B96DD08ED}" type="presParOf" srcId="{352508C5-DB81-42D2-98A7-7182AEAD2C53}" destId="{E0ABD54C-8149-4983-8432-EB47E0446E83}" srcOrd="2" destOrd="0" presId="urn:microsoft.com/office/officeart/2018/2/layout/IconVerticalSolidList"/>
    <dgm:cxn modelId="{6002EFCD-EE7B-41D2-98DF-BF5F9E912481}" type="presParOf" srcId="{352508C5-DB81-42D2-98A7-7182AEAD2C53}" destId="{B9409810-6722-45DF-9015-3CA5720D8BC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6812D0-F6D3-4C0F-9EF1-E3F8E6CF6FB4}">
      <dsp:nvSpPr>
        <dsp:cNvPr id="0" name=""/>
        <dsp:cNvSpPr/>
      </dsp:nvSpPr>
      <dsp:spPr>
        <a:xfrm>
          <a:off x="0" y="0"/>
          <a:ext cx="10931995" cy="1223067"/>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1D58D5-AE97-4224-BBD7-703BDFDCF4BB}">
      <dsp:nvSpPr>
        <dsp:cNvPr id="0" name=""/>
        <dsp:cNvSpPr/>
      </dsp:nvSpPr>
      <dsp:spPr>
        <a:xfrm>
          <a:off x="395028" y="275712"/>
          <a:ext cx="672687" cy="6726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rgbClr val="EEE4DA"/>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3F8CB1-5865-4DA1-B0AD-95900C356CDD}">
      <dsp:nvSpPr>
        <dsp:cNvPr id="0" name=""/>
        <dsp:cNvSpPr/>
      </dsp:nvSpPr>
      <dsp:spPr>
        <a:xfrm>
          <a:off x="1412643" y="522"/>
          <a:ext cx="9519351" cy="1223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441" tIns="129441" rIns="129441" bIns="129441" numCol="1" spcCol="1270" anchor="ctr" anchorCtr="0">
          <a:noAutofit/>
        </a:bodyPr>
        <a:lstStyle/>
        <a:p>
          <a:pPr marL="0" lvl="0" indent="0" algn="l" defTabSz="1111250">
            <a:lnSpc>
              <a:spcPct val="100000"/>
            </a:lnSpc>
            <a:spcBef>
              <a:spcPct val="0"/>
            </a:spcBef>
            <a:spcAft>
              <a:spcPct val="35000"/>
            </a:spcAft>
            <a:buNone/>
          </a:pPr>
          <a:r>
            <a:rPr lang="nb-NO" sz="2500" kern="1200" dirty="0" err="1">
              <a:latin typeface="Roboto" panose="02000000000000000000" pitchFamily="2" charset="0"/>
              <a:ea typeface="Roboto" panose="02000000000000000000" pitchFamily="2" charset="0"/>
            </a:rPr>
            <a:t>Personleg</a:t>
          </a:r>
          <a:r>
            <a:rPr lang="nb-NO" sz="2500" kern="1200" dirty="0">
              <a:latin typeface="Roboto" panose="02000000000000000000" pitchFamily="2" charset="0"/>
              <a:ea typeface="Roboto" panose="02000000000000000000" pitchFamily="2" charset="0"/>
            </a:rPr>
            <a:t> assistanse </a:t>
          </a:r>
          <a:endParaRPr lang="en-US" sz="2500" kern="1200" dirty="0">
            <a:latin typeface="Roboto" panose="02000000000000000000" pitchFamily="2" charset="0"/>
            <a:ea typeface="Roboto" panose="02000000000000000000" pitchFamily="2" charset="0"/>
          </a:endParaRPr>
        </a:p>
      </dsp:txBody>
      <dsp:txXfrm>
        <a:off x="1412643" y="522"/>
        <a:ext cx="9519351" cy="1223067"/>
      </dsp:txXfrm>
    </dsp:sp>
    <dsp:sp modelId="{33E6AB5A-F2A6-425E-B19B-4A15ED050DD1}">
      <dsp:nvSpPr>
        <dsp:cNvPr id="0" name=""/>
        <dsp:cNvSpPr/>
      </dsp:nvSpPr>
      <dsp:spPr>
        <a:xfrm>
          <a:off x="0" y="1529357"/>
          <a:ext cx="10931995" cy="1223067"/>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7682C5-3E8C-4EC7-8F09-D0589C99370F}">
      <dsp:nvSpPr>
        <dsp:cNvPr id="0" name=""/>
        <dsp:cNvSpPr/>
      </dsp:nvSpPr>
      <dsp:spPr>
        <a:xfrm>
          <a:off x="369978" y="1804547"/>
          <a:ext cx="672687" cy="6726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rgbClr val="EEE4DA"/>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9DCA06-94B4-4DF0-B70D-F104DC0E6245}">
      <dsp:nvSpPr>
        <dsp:cNvPr id="0" name=""/>
        <dsp:cNvSpPr/>
      </dsp:nvSpPr>
      <dsp:spPr>
        <a:xfrm>
          <a:off x="1412643" y="1529357"/>
          <a:ext cx="9519351" cy="1223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441" tIns="129441" rIns="129441" bIns="129441" numCol="1" spcCol="1270" anchor="ctr" anchorCtr="0">
          <a:noAutofit/>
        </a:bodyPr>
        <a:lstStyle/>
        <a:p>
          <a:pPr marL="0" lvl="0" indent="0" algn="l" defTabSz="1111250">
            <a:lnSpc>
              <a:spcPct val="100000"/>
            </a:lnSpc>
            <a:spcBef>
              <a:spcPct val="0"/>
            </a:spcBef>
            <a:spcAft>
              <a:spcPct val="35000"/>
            </a:spcAft>
            <a:buNone/>
          </a:pPr>
          <a:r>
            <a:rPr lang="nb-NO" sz="2500" kern="1200" dirty="0">
              <a:latin typeface="Roboto" panose="02000000000000000000" pitchFamily="2" charset="0"/>
              <a:ea typeface="Roboto" panose="02000000000000000000" pitchFamily="2" charset="0"/>
            </a:rPr>
            <a:t>Fysisk tilrettelegging og tekniske hjelpemiddel </a:t>
          </a:r>
          <a:endParaRPr lang="en-US" sz="2500" kern="1200" dirty="0">
            <a:latin typeface="Roboto" panose="02000000000000000000" pitchFamily="2" charset="0"/>
            <a:ea typeface="Roboto" panose="02000000000000000000" pitchFamily="2" charset="0"/>
          </a:endParaRPr>
        </a:p>
      </dsp:txBody>
      <dsp:txXfrm>
        <a:off x="1412643" y="1529357"/>
        <a:ext cx="9519351" cy="1223067"/>
      </dsp:txXfrm>
    </dsp:sp>
    <dsp:sp modelId="{FD747EB0-B17D-49B7-9403-592A3D7A024E}">
      <dsp:nvSpPr>
        <dsp:cNvPr id="0" name=""/>
        <dsp:cNvSpPr/>
      </dsp:nvSpPr>
      <dsp:spPr>
        <a:xfrm>
          <a:off x="0" y="3058192"/>
          <a:ext cx="10931995" cy="1223067"/>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F62FDC-42D6-49EC-8140-54CD4B1A78B0}">
      <dsp:nvSpPr>
        <dsp:cNvPr id="0" name=""/>
        <dsp:cNvSpPr/>
      </dsp:nvSpPr>
      <dsp:spPr>
        <a:xfrm>
          <a:off x="369978" y="3333382"/>
          <a:ext cx="672687" cy="6726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rgbClr val="EEE4DA"/>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409810-6722-45DF-9015-3CA5720D8BCE}">
      <dsp:nvSpPr>
        <dsp:cNvPr id="0" name=""/>
        <dsp:cNvSpPr/>
      </dsp:nvSpPr>
      <dsp:spPr>
        <a:xfrm>
          <a:off x="1412643" y="3058192"/>
          <a:ext cx="9519351" cy="1223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441" tIns="129441" rIns="129441" bIns="129441" numCol="1" spcCol="1270" anchor="ctr" anchorCtr="0">
          <a:noAutofit/>
        </a:bodyPr>
        <a:lstStyle/>
        <a:p>
          <a:pPr marL="0" lvl="0" indent="0" algn="l" defTabSz="1111250">
            <a:lnSpc>
              <a:spcPct val="100000"/>
            </a:lnSpc>
            <a:spcBef>
              <a:spcPct val="0"/>
            </a:spcBef>
            <a:spcAft>
              <a:spcPct val="35000"/>
            </a:spcAft>
            <a:buNone/>
          </a:pPr>
          <a:r>
            <a:rPr lang="nb-NO" sz="2500" kern="1200" dirty="0">
              <a:latin typeface="Roboto" panose="02000000000000000000" pitchFamily="2" charset="0"/>
              <a:ea typeface="Roboto" panose="02000000000000000000" pitchFamily="2" charset="0"/>
            </a:rPr>
            <a:t>Individuelt tilrettelagd opplæring </a:t>
          </a:r>
          <a:endParaRPr lang="en-US" sz="2500" kern="1200" dirty="0">
            <a:latin typeface="Roboto" panose="02000000000000000000" pitchFamily="2" charset="0"/>
            <a:ea typeface="Roboto" panose="02000000000000000000" pitchFamily="2" charset="0"/>
          </a:endParaRPr>
        </a:p>
      </dsp:txBody>
      <dsp:txXfrm>
        <a:off x="1412643" y="3058192"/>
        <a:ext cx="9519351" cy="12230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6812D0-F6D3-4C0F-9EF1-E3F8E6CF6FB4}">
      <dsp:nvSpPr>
        <dsp:cNvPr id="0" name=""/>
        <dsp:cNvSpPr/>
      </dsp:nvSpPr>
      <dsp:spPr>
        <a:xfrm>
          <a:off x="0" y="0"/>
          <a:ext cx="6067895" cy="813139"/>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1D58D5-AE97-4224-BBD7-703BDFDCF4BB}">
      <dsp:nvSpPr>
        <dsp:cNvPr id="0" name=""/>
        <dsp:cNvSpPr/>
      </dsp:nvSpPr>
      <dsp:spPr>
        <a:xfrm>
          <a:off x="262629" y="183303"/>
          <a:ext cx="447226" cy="4472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rgbClr val="EEE4DA"/>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3F8CB1-5865-4DA1-B0AD-95900C356CDD}">
      <dsp:nvSpPr>
        <dsp:cNvPr id="0" name=""/>
        <dsp:cNvSpPr/>
      </dsp:nvSpPr>
      <dsp:spPr>
        <a:xfrm>
          <a:off x="939176" y="347"/>
          <a:ext cx="5128718" cy="813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057" tIns="86057" rIns="86057" bIns="86057" numCol="1" spcCol="1270" anchor="ctr" anchorCtr="0">
          <a:noAutofit/>
        </a:bodyPr>
        <a:lstStyle/>
        <a:p>
          <a:pPr marL="0" lvl="0" indent="0" algn="l" defTabSz="933450">
            <a:lnSpc>
              <a:spcPct val="100000"/>
            </a:lnSpc>
            <a:spcBef>
              <a:spcPct val="0"/>
            </a:spcBef>
            <a:spcAft>
              <a:spcPct val="35000"/>
            </a:spcAft>
            <a:buNone/>
          </a:pPr>
          <a:r>
            <a:rPr lang="nb-NO" sz="2100" kern="1200" dirty="0" err="1">
              <a:latin typeface="Roboto" panose="02000000000000000000" pitchFamily="2" charset="0"/>
              <a:ea typeface="Roboto" panose="02000000000000000000" pitchFamily="2" charset="0"/>
            </a:rPr>
            <a:t>Personleg</a:t>
          </a:r>
          <a:r>
            <a:rPr lang="nb-NO" sz="2100" kern="1200" dirty="0">
              <a:latin typeface="Roboto" panose="02000000000000000000" pitchFamily="2" charset="0"/>
              <a:ea typeface="Roboto" panose="02000000000000000000" pitchFamily="2" charset="0"/>
            </a:rPr>
            <a:t> assistanse </a:t>
          </a:r>
          <a:endParaRPr lang="en-US" sz="2100" kern="1200" dirty="0">
            <a:latin typeface="Roboto" panose="02000000000000000000" pitchFamily="2" charset="0"/>
            <a:ea typeface="Roboto" panose="02000000000000000000" pitchFamily="2" charset="0"/>
          </a:endParaRPr>
        </a:p>
      </dsp:txBody>
      <dsp:txXfrm>
        <a:off x="939176" y="347"/>
        <a:ext cx="5128718" cy="813139"/>
      </dsp:txXfrm>
    </dsp:sp>
    <dsp:sp modelId="{33E6AB5A-F2A6-425E-B19B-4A15ED050DD1}">
      <dsp:nvSpPr>
        <dsp:cNvPr id="0" name=""/>
        <dsp:cNvSpPr/>
      </dsp:nvSpPr>
      <dsp:spPr>
        <a:xfrm>
          <a:off x="0" y="1016771"/>
          <a:ext cx="6067895" cy="813139"/>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7682C5-3E8C-4EC7-8F09-D0589C99370F}">
      <dsp:nvSpPr>
        <dsp:cNvPr id="0" name=""/>
        <dsp:cNvSpPr/>
      </dsp:nvSpPr>
      <dsp:spPr>
        <a:xfrm>
          <a:off x="245974" y="1199728"/>
          <a:ext cx="447226" cy="4472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rgbClr val="EEE4DA"/>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9DCA06-94B4-4DF0-B70D-F104DC0E6245}">
      <dsp:nvSpPr>
        <dsp:cNvPr id="0" name=""/>
        <dsp:cNvSpPr/>
      </dsp:nvSpPr>
      <dsp:spPr>
        <a:xfrm>
          <a:off x="939176" y="1016771"/>
          <a:ext cx="5128718" cy="813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057" tIns="86057" rIns="86057" bIns="86057" numCol="1" spcCol="1270" anchor="ctr" anchorCtr="0">
          <a:noAutofit/>
        </a:bodyPr>
        <a:lstStyle/>
        <a:p>
          <a:pPr marL="0" lvl="0" indent="0" algn="l" defTabSz="933450">
            <a:lnSpc>
              <a:spcPct val="100000"/>
            </a:lnSpc>
            <a:spcBef>
              <a:spcPct val="0"/>
            </a:spcBef>
            <a:spcAft>
              <a:spcPct val="35000"/>
            </a:spcAft>
            <a:buNone/>
          </a:pPr>
          <a:r>
            <a:rPr lang="nb-NO" sz="2100" kern="1200" dirty="0">
              <a:latin typeface="Roboto" panose="02000000000000000000" pitchFamily="2" charset="0"/>
              <a:ea typeface="Roboto" panose="02000000000000000000" pitchFamily="2" charset="0"/>
            </a:rPr>
            <a:t>Fysisk tilrettelegging og tekniske hjelpemiddel </a:t>
          </a:r>
          <a:endParaRPr lang="en-US" sz="2100" kern="1200" dirty="0">
            <a:latin typeface="Roboto" panose="02000000000000000000" pitchFamily="2" charset="0"/>
            <a:ea typeface="Roboto" panose="02000000000000000000" pitchFamily="2" charset="0"/>
          </a:endParaRPr>
        </a:p>
      </dsp:txBody>
      <dsp:txXfrm>
        <a:off x="939176" y="1016771"/>
        <a:ext cx="5128718" cy="813139"/>
      </dsp:txXfrm>
    </dsp:sp>
    <dsp:sp modelId="{FD747EB0-B17D-49B7-9403-592A3D7A024E}">
      <dsp:nvSpPr>
        <dsp:cNvPr id="0" name=""/>
        <dsp:cNvSpPr/>
      </dsp:nvSpPr>
      <dsp:spPr>
        <a:xfrm>
          <a:off x="0" y="2033196"/>
          <a:ext cx="6067895" cy="813139"/>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F62FDC-42D6-49EC-8140-54CD4B1A78B0}">
      <dsp:nvSpPr>
        <dsp:cNvPr id="0" name=""/>
        <dsp:cNvSpPr/>
      </dsp:nvSpPr>
      <dsp:spPr>
        <a:xfrm>
          <a:off x="245974" y="2216152"/>
          <a:ext cx="447226" cy="4472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rgbClr val="EEE4DA"/>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409810-6722-45DF-9015-3CA5720D8BCE}">
      <dsp:nvSpPr>
        <dsp:cNvPr id="0" name=""/>
        <dsp:cNvSpPr/>
      </dsp:nvSpPr>
      <dsp:spPr>
        <a:xfrm>
          <a:off x="939176" y="2033196"/>
          <a:ext cx="5128718" cy="813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057" tIns="86057" rIns="86057" bIns="86057" numCol="1" spcCol="1270" anchor="ctr" anchorCtr="0">
          <a:noAutofit/>
        </a:bodyPr>
        <a:lstStyle/>
        <a:p>
          <a:pPr marL="0" lvl="0" indent="0" algn="l" defTabSz="933450">
            <a:lnSpc>
              <a:spcPct val="100000"/>
            </a:lnSpc>
            <a:spcBef>
              <a:spcPct val="0"/>
            </a:spcBef>
            <a:spcAft>
              <a:spcPct val="35000"/>
            </a:spcAft>
            <a:buNone/>
          </a:pPr>
          <a:r>
            <a:rPr lang="nb-NO" sz="2100" kern="1200" dirty="0">
              <a:latin typeface="Roboto" panose="02000000000000000000" pitchFamily="2" charset="0"/>
              <a:ea typeface="Roboto" panose="02000000000000000000" pitchFamily="2" charset="0"/>
            </a:rPr>
            <a:t>Individuelt tilrettelagd opplæring </a:t>
          </a:r>
          <a:endParaRPr lang="en-US" sz="2100" kern="1200" dirty="0">
            <a:latin typeface="Roboto" panose="02000000000000000000" pitchFamily="2" charset="0"/>
            <a:ea typeface="Roboto" panose="02000000000000000000" pitchFamily="2" charset="0"/>
          </a:endParaRPr>
        </a:p>
      </dsp:txBody>
      <dsp:txXfrm>
        <a:off x="939176" y="2033196"/>
        <a:ext cx="5128718" cy="8131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6812D0-F6D3-4C0F-9EF1-E3F8E6CF6FB4}">
      <dsp:nvSpPr>
        <dsp:cNvPr id="0" name=""/>
        <dsp:cNvSpPr/>
      </dsp:nvSpPr>
      <dsp:spPr>
        <a:xfrm>
          <a:off x="0" y="0"/>
          <a:ext cx="4924895" cy="707936"/>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1D58D5-AE97-4224-BBD7-703BDFDCF4BB}">
      <dsp:nvSpPr>
        <dsp:cNvPr id="0" name=""/>
        <dsp:cNvSpPr/>
      </dsp:nvSpPr>
      <dsp:spPr>
        <a:xfrm>
          <a:off x="228650" y="159588"/>
          <a:ext cx="389365" cy="38936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rgbClr val="EEE4DA"/>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3F8CB1-5865-4DA1-B0AD-95900C356CDD}">
      <dsp:nvSpPr>
        <dsp:cNvPr id="0" name=""/>
        <dsp:cNvSpPr/>
      </dsp:nvSpPr>
      <dsp:spPr>
        <a:xfrm>
          <a:off x="817666" y="302"/>
          <a:ext cx="4107228" cy="707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923" tIns="74923" rIns="74923" bIns="74923" numCol="1" spcCol="1270" anchor="ctr" anchorCtr="0">
          <a:noAutofit/>
        </a:bodyPr>
        <a:lstStyle/>
        <a:p>
          <a:pPr marL="0" lvl="0" indent="0" algn="l" defTabSz="800100">
            <a:lnSpc>
              <a:spcPct val="100000"/>
            </a:lnSpc>
            <a:spcBef>
              <a:spcPct val="0"/>
            </a:spcBef>
            <a:spcAft>
              <a:spcPct val="35000"/>
            </a:spcAft>
            <a:buNone/>
          </a:pPr>
          <a:r>
            <a:rPr lang="nb-NO" sz="1800" kern="1200" dirty="0" err="1">
              <a:latin typeface="Roboto" panose="02000000000000000000" pitchFamily="2" charset="0"/>
              <a:ea typeface="Roboto" panose="02000000000000000000" pitchFamily="2" charset="0"/>
            </a:rPr>
            <a:t>Personleg</a:t>
          </a:r>
          <a:r>
            <a:rPr lang="nb-NO" sz="1800" kern="1200" dirty="0">
              <a:latin typeface="Roboto" panose="02000000000000000000" pitchFamily="2" charset="0"/>
              <a:ea typeface="Roboto" panose="02000000000000000000" pitchFamily="2" charset="0"/>
            </a:rPr>
            <a:t> assistanse </a:t>
          </a:r>
          <a:endParaRPr lang="en-US" sz="1800" kern="1200" dirty="0">
            <a:latin typeface="Roboto" panose="02000000000000000000" pitchFamily="2" charset="0"/>
            <a:ea typeface="Roboto" panose="02000000000000000000" pitchFamily="2" charset="0"/>
          </a:endParaRPr>
        </a:p>
      </dsp:txBody>
      <dsp:txXfrm>
        <a:off x="817666" y="302"/>
        <a:ext cx="4107228" cy="707936"/>
      </dsp:txXfrm>
    </dsp:sp>
    <dsp:sp modelId="{33E6AB5A-F2A6-425E-B19B-4A15ED050DD1}">
      <dsp:nvSpPr>
        <dsp:cNvPr id="0" name=""/>
        <dsp:cNvSpPr/>
      </dsp:nvSpPr>
      <dsp:spPr>
        <a:xfrm>
          <a:off x="0" y="885223"/>
          <a:ext cx="4924895" cy="707936"/>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7682C5-3E8C-4EC7-8F09-D0589C99370F}">
      <dsp:nvSpPr>
        <dsp:cNvPr id="0" name=""/>
        <dsp:cNvSpPr/>
      </dsp:nvSpPr>
      <dsp:spPr>
        <a:xfrm>
          <a:off x="214150" y="1044508"/>
          <a:ext cx="389365" cy="38936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rgbClr val="EEE4DA"/>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9DCA06-94B4-4DF0-B70D-F104DC0E6245}">
      <dsp:nvSpPr>
        <dsp:cNvPr id="0" name=""/>
        <dsp:cNvSpPr/>
      </dsp:nvSpPr>
      <dsp:spPr>
        <a:xfrm>
          <a:off x="817666" y="885223"/>
          <a:ext cx="4107228" cy="707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923" tIns="74923" rIns="74923" bIns="74923" numCol="1" spcCol="1270" anchor="ctr" anchorCtr="0">
          <a:noAutofit/>
        </a:bodyPr>
        <a:lstStyle/>
        <a:p>
          <a:pPr marL="0" lvl="0" indent="0" algn="l" defTabSz="800100">
            <a:lnSpc>
              <a:spcPct val="100000"/>
            </a:lnSpc>
            <a:spcBef>
              <a:spcPct val="0"/>
            </a:spcBef>
            <a:spcAft>
              <a:spcPct val="35000"/>
            </a:spcAft>
            <a:buNone/>
          </a:pPr>
          <a:r>
            <a:rPr lang="nb-NO" sz="1800" kern="1200" dirty="0">
              <a:latin typeface="Roboto" panose="02000000000000000000" pitchFamily="2" charset="0"/>
              <a:ea typeface="Roboto" panose="02000000000000000000" pitchFamily="2" charset="0"/>
            </a:rPr>
            <a:t>Fysisk tilrettelegging og tekniske hjelpemiddel </a:t>
          </a:r>
          <a:endParaRPr lang="en-US" sz="1800" kern="1200" dirty="0">
            <a:latin typeface="Roboto" panose="02000000000000000000" pitchFamily="2" charset="0"/>
            <a:ea typeface="Roboto" panose="02000000000000000000" pitchFamily="2" charset="0"/>
          </a:endParaRPr>
        </a:p>
      </dsp:txBody>
      <dsp:txXfrm>
        <a:off x="817666" y="885223"/>
        <a:ext cx="4107228" cy="707936"/>
      </dsp:txXfrm>
    </dsp:sp>
    <dsp:sp modelId="{FD747EB0-B17D-49B7-9403-592A3D7A024E}">
      <dsp:nvSpPr>
        <dsp:cNvPr id="0" name=""/>
        <dsp:cNvSpPr/>
      </dsp:nvSpPr>
      <dsp:spPr>
        <a:xfrm>
          <a:off x="0" y="1770143"/>
          <a:ext cx="4924895" cy="707936"/>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F62FDC-42D6-49EC-8140-54CD4B1A78B0}">
      <dsp:nvSpPr>
        <dsp:cNvPr id="0" name=""/>
        <dsp:cNvSpPr/>
      </dsp:nvSpPr>
      <dsp:spPr>
        <a:xfrm>
          <a:off x="214150" y="1929429"/>
          <a:ext cx="389365" cy="38936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rgbClr val="EEE4DA"/>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409810-6722-45DF-9015-3CA5720D8BCE}">
      <dsp:nvSpPr>
        <dsp:cNvPr id="0" name=""/>
        <dsp:cNvSpPr/>
      </dsp:nvSpPr>
      <dsp:spPr>
        <a:xfrm>
          <a:off x="817666" y="1770143"/>
          <a:ext cx="4107228" cy="707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923" tIns="74923" rIns="74923" bIns="74923" numCol="1" spcCol="1270" anchor="ctr" anchorCtr="0">
          <a:noAutofit/>
        </a:bodyPr>
        <a:lstStyle/>
        <a:p>
          <a:pPr marL="0" lvl="0" indent="0" algn="l" defTabSz="800100">
            <a:lnSpc>
              <a:spcPct val="100000"/>
            </a:lnSpc>
            <a:spcBef>
              <a:spcPct val="0"/>
            </a:spcBef>
            <a:spcAft>
              <a:spcPct val="35000"/>
            </a:spcAft>
            <a:buNone/>
          </a:pPr>
          <a:r>
            <a:rPr lang="nb-NO" sz="1800" kern="1200" dirty="0">
              <a:latin typeface="Roboto" panose="02000000000000000000" pitchFamily="2" charset="0"/>
              <a:ea typeface="Roboto" panose="02000000000000000000" pitchFamily="2" charset="0"/>
            </a:rPr>
            <a:t>Individuelt tilrettelagd opplæring </a:t>
          </a:r>
          <a:endParaRPr lang="en-US" sz="1800" kern="1200" dirty="0">
            <a:latin typeface="Roboto" panose="02000000000000000000" pitchFamily="2" charset="0"/>
            <a:ea typeface="Roboto" panose="02000000000000000000" pitchFamily="2" charset="0"/>
          </a:endParaRPr>
        </a:p>
      </dsp:txBody>
      <dsp:txXfrm>
        <a:off x="817666" y="1770143"/>
        <a:ext cx="4107228" cy="70793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25F1A2-4A37-4677-9D94-3E47D724F733}" type="datetimeFigureOut">
              <a:rPr lang="nb-NO" smtClean="0"/>
              <a:t>09.02.2024</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D9C666-13CF-46B4-99B6-91FCF51BC0A7}" type="slidenum">
              <a:rPr lang="nb-NO" smtClean="0"/>
              <a:t>‹#›</a:t>
            </a:fld>
            <a:endParaRPr lang="nb-NO"/>
          </a:p>
        </p:txBody>
      </p:sp>
    </p:spTree>
    <p:extLst>
      <p:ext uri="{BB962C8B-B14F-4D97-AF65-F5344CB8AC3E}">
        <p14:creationId xmlns:p14="http://schemas.microsoft.com/office/powerpoint/2010/main" val="1169624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1BD9C666-13CF-46B4-99B6-91FCF51BC0A7}" type="slidenum">
              <a:rPr lang="nb-NO" smtClean="0"/>
              <a:t>1</a:t>
            </a:fld>
            <a:endParaRPr lang="nb-NO" dirty="0"/>
          </a:p>
        </p:txBody>
      </p:sp>
    </p:spTree>
    <p:extLst>
      <p:ext uri="{BB962C8B-B14F-4D97-AF65-F5344CB8AC3E}">
        <p14:creationId xmlns:p14="http://schemas.microsoft.com/office/powerpoint/2010/main" val="4123737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err="1"/>
              <a:t>Personleg</a:t>
            </a:r>
            <a:r>
              <a:rPr lang="nb-NO" b="1" dirty="0"/>
              <a:t> assistanse:</a:t>
            </a:r>
            <a:r>
              <a:rPr lang="nb-NO" dirty="0"/>
              <a:t> Praktisk hjelp og bistand frå ein person som kan følgje med og hjelpe eleven i </a:t>
            </a:r>
            <a:r>
              <a:rPr lang="nb-NO" dirty="0" err="1"/>
              <a:t>skolekvardagen</a:t>
            </a:r>
            <a:r>
              <a:rPr lang="nb-NO" dirty="0"/>
              <a:t>. Dette kan gjelde ulike </a:t>
            </a:r>
            <a:r>
              <a:rPr lang="nb-NO" dirty="0" err="1"/>
              <a:t>situasjonar</a:t>
            </a:r>
            <a:r>
              <a:rPr lang="nb-NO" dirty="0"/>
              <a:t>, og kan ha sider eller grenser mot </a:t>
            </a:r>
            <a:r>
              <a:rPr lang="nb-NO" dirty="0" err="1"/>
              <a:t>personleg</a:t>
            </a:r>
            <a:r>
              <a:rPr lang="nb-NO" dirty="0"/>
              <a:t> assistanse etter helse- og </a:t>
            </a:r>
            <a:r>
              <a:rPr lang="nb-NO" dirty="0" err="1"/>
              <a:t>omsorgstenestelova</a:t>
            </a:r>
            <a:r>
              <a:rPr lang="nb-NO" dirty="0"/>
              <a:t>. Her må det </a:t>
            </a:r>
            <a:r>
              <a:rPr lang="nb-NO" dirty="0" err="1"/>
              <a:t>skiljast</a:t>
            </a:r>
            <a:r>
              <a:rPr lang="nb-NO" dirty="0"/>
              <a:t> mellom kva som er retta mot opplæring og kva som går under helse. </a:t>
            </a:r>
          </a:p>
          <a:p>
            <a:endParaRPr lang="nb-NO" dirty="0"/>
          </a:p>
          <a:p>
            <a:r>
              <a:rPr lang="nb-NO" b="1" dirty="0"/>
              <a:t>Fysisk tilrettelegging og tekniske hjelpemiddel:</a:t>
            </a:r>
            <a:r>
              <a:rPr lang="nb-NO" dirty="0"/>
              <a:t> </a:t>
            </a:r>
            <a:r>
              <a:rPr lang="nb-NO" dirty="0" err="1"/>
              <a:t>Elevar</a:t>
            </a:r>
            <a:r>
              <a:rPr lang="nb-NO" dirty="0"/>
              <a:t> som har behov for tilrettelegging av arbeidsplassen eller klasserommet for å få </a:t>
            </a:r>
            <a:r>
              <a:rPr lang="nb-NO" dirty="0" err="1"/>
              <a:t>tilfredsstillande</a:t>
            </a:r>
            <a:r>
              <a:rPr lang="nb-NO" dirty="0"/>
              <a:t> utbytte av opplæringa, har rett til fysisk tilrettelegging. Dette er ei </a:t>
            </a:r>
            <a:r>
              <a:rPr lang="nb-NO" dirty="0" err="1"/>
              <a:t>vidareføring</a:t>
            </a:r>
            <a:r>
              <a:rPr lang="nb-NO" dirty="0"/>
              <a:t> av § 5-1, § 2-14 og § 3-10. Regelen må også </a:t>
            </a:r>
            <a:r>
              <a:rPr lang="nb-NO" dirty="0" err="1"/>
              <a:t>sjåast</a:t>
            </a:r>
            <a:r>
              <a:rPr lang="nb-NO" dirty="0"/>
              <a:t> i </a:t>
            </a:r>
            <a:r>
              <a:rPr lang="nb-NO" dirty="0" err="1"/>
              <a:t>samanheng</a:t>
            </a:r>
            <a:r>
              <a:rPr lang="nb-NO" dirty="0"/>
              <a:t> med retten til fysisk tilrettelegging kapittelet om skolemiljø. </a:t>
            </a:r>
          </a:p>
          <a:p>
            <a:endParaRPr lang="nb-NO" dirty="0"/>
          </a:p>
          <a:p>
            <a:r>
              <a:rPr lang="nb-NO" b="1" dirty="0"/>
              <a:t>Individuelt tilrettelagd opplæring: </a:t>
            </a:r>
            <a:r>
              <a:rPr lang="nb-NO" dirty="0"/>
              <a:t>Ser ganske lik ut som dagens § 5-1. «</a:t>
            </a:r>
            <a:r>
              <a:rPr lang="nn-NO" b="0" i="0" dirty="0">
                <a:solidFill>
                  <a:srgbClr val="333333"/>
                </a:solidFill>
                <a:effectLst/>
                <a:latin typeface="Helvetica Neue"/>
              </a:rPr>
              <a:t>Elevar som får spesialundervisning, skal ha det same totale undervisningstimetalet som gjeld andre elevar» er tatt ut fordi dette blir dekt av reglane som gjeld for </a:t>
            </a:r>
            <a:r>
              <a:rPr lang="nb-NO" b="0" i="0" noProof="0" dirty="0" err="1">
                <a:solidFill>
                  <a:srgbClr val="333333"/>
                </a:solidFill>
                <a:effectLst/>
                <a:latin typeface="Helvetica Neue"/>
              </a:rPr>
              <a:t>timetal</a:t>
            </a:r>
            <a:r>
              <a:rPr lang="nb-NO" b="0" i="0" noProof="0" dirty="0">
                <a:solidFill>
                  <a:srgbClr val="333333"/>
                </a:solidFill>
                <a:effectLst/>
                <a:latin typeface="Helvetica Neue"/>
              </a:rPr>
              <a:t>. </a:t>
            </a:r>
            <a:r>
              <a:rPr lang="nb-NO" b="0" i="0" noProof="0" dirty="0" err="1">
                <a:solidFill>
                  <a:srgbClr val="333333"/>
                </a:solidFill>
                <a:effectLst/>
                <a:latin typeface="Helvetica Neue"/>
              </a:rPr>
              <a:t>Elevar</a:t>
            </a:r>
            <a:r>
              <a:rPr lang="nb-NO" b="0" i="0" noProof="0" dirty="0">
                <a:solidFill>
                  <a:srgbClr val="333333"/>
                </a:solidFill>
                <a:effectLst/>
                <a:latin typeface="Helvetica Neue"/>
              </a:rPr>
              <a:t> </a:t>
            </a:r>
            <a:r>
              <a:rPr lang="nn-NO" b="0" i="0" dirty="0">
                <a:solidFill>
                  <a:srgbClr val="333333"/>
                </a:solidFill>
                <a:effectLst/>
                <a:latin typeface="Helvetica Neue"/>
              </a:rPr>
              <a:t>med individuelt tilrettelagd </a:t>
            </a:r>
            <a:r>
              <a:rPr lang="nb-NO" b="0" i="0" noProof="0" dirty="0">
                <a:solidFill>
                  <a:srgbClr val="333333"/>
                </a:solidFill>
                <a:effectLst/>
                <a:latin typeface="Helvetica Neue"/>
              </a:rPr>
              <a:t>opplæring er ikkje unntatte frå </a:t>
            </a:r>
            <a:r>
              <a:rPr lang="nb-NO" b="0" i="0" noProof="0" dirty="0" err="1">
                <a:solidFill>
                  <a:srgbClr val="333333"/>
                </a:solidFill>
                <a:effectLst/>
                <a:latin typeface="Helvetica Neue"/>
              </a:rPr>
              <a:t>timetalet</a:t>
            </a:r>
            <a:r>
              <a:rPr lang="nn-NO" b="0" i="0" dirty="0">
                <a:solidFill>
                  <a:srgbClr val="333333"/>
                </a:solidFill>
                <a:effectLst/>
                <a:latin typeface="Helvetica Neue"/>
              </a:rPr>
              <a:t>. </a:t>
            </a:r>
          </a:p>
          <a:p>
            <a:endParaRPr lang="nn-NO" b="0" i="0" dirty="0">
              <a:solidFill>
                <a:srgbClr val="333333"/>
              </a:solidFill>
              <a:effectLst/>
              <a:latin typeface="Helvetica Neue"/>
            </a:endParaRPr>
          </a:p>
          <a:p>
            <a:endParaRPr lang="nb-NO" dirty="0"/>
          </a:p>
          <a:p>
            <a:endParaRPr lang="nb-NO" dirty="0"/>
          </a:p>
          <a:p>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1380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n-NO" b="1" i="0" dirty="0">
                <a:solidFill>
                  <a:srgbClr val="333333"/>
                </a:solidFill>
                <a:effectLst/>
                <a:latin typeface="Helvetica Neue"/>
              </a:rPr>
              <a:t>Kommunen/fylkeskommunen må fatte vedtak:</a:t>
            </a:r>
            <a:r>
              <a:rPr lang="nn-NO" b="0" i="0" dirty="0">
                <a:solidFill>
                  <a:srgbClr val="333333"/>
                </a:solidFill>
                <a:effectLst/>
                <a:latin typeface="Helvetica Neue"/>
              </a:rPr>
              <a:t> Dette er tre </a:t>
            </a:r>
            <a:r>
              <a:rPr lang="nb-NO" b="0" i="0" noProof="0" dirty="0">
                <a:solidFill>
                  <a:srgbClr val="333333"/>
                </a:solidFill>
                <a:effectLst/>
                <a:latin typeface="Helvetica Neue"/>
              </a:rPr>
              <a:t>individuelle </a:t>
            </a:r>
            <a:r>
              <a:rPr lang="nb-NO" b="0" i="0" noProof="0" dirty="0" err="1">
                <a:solidFill>
                  <a:srgbClr val="333333"/>
                </a:solidFill>
                <a:effectLst/>
                <a:latin typeface="Helvetica Neue"/>
              </a:rPr>
              <a:t>rettar</a:t>
            </a:r>
            <a:r>
              <a:rPr lang="nb-NO" b="0" i="0" noProof="0" dirty="0">
                <a:solidFill>
                  <a:srgbClr val="333333"/>
                </a:solidFill>
                <a:effectLst/>
                <a:latin typeface="Helvetica Neue"/>
              </a:rPr>
              <a:t>, og kommunen må framleis </a:t>
            </a:r>
            <a:r>
              <a:rPr lang="nn-NO" b="0" i="0" dirty="0">
                <a:solidFill>
                  <a:srgbClr val="333333"/>
                </a:solidFill>
                <a:effectLst/>
                <a:latin typeface="Helvetica Neue"/>
              </a:rPr>
              <a:t>fatte enkeltvedtak for alle tre. </a:t>
            </a:r>
            <a:r>
              <a:rPr lang="nb-NO" b="0" i="0" noProof="0" dirty="0">
                <a:solidFill>
                  <a:srgbClr val="333333"/>
                </a:solidFill>
                <a:effectLst/>
                <a:latin typeface="Helvetica Neue"/>
              </a:rPr>
              <a:t>Det er likevel ikkje lovkrav </a:t>
            </a:r>
            <a:r>
              <a:rPr lang="nn-NO" b="0" i="0" dirty="0">
                <a:solidFill>
                  <a:srgbClr val="333333"/>
                </a:solidFill>
                <a:effectLst/>
                <a:latin typeface="Helvetica Neue"/>
              </a:rPr>
              <a:t>om sakkunnig vurdering for personleg assistanse eller fysisk tilrettelegging og </a:t>
            </a:r>
            <a:r>
              <a:rPr lang="nb-NO" b="0" i="0" noProof="0" dirty="0">
                <a:solidFill>
                  <a:srgbClr val="333333"/>
                </a:solidFill>
                <a:effectLst/>
                <a:latin typeface="Helvetica Neue"/>
              </a:rPr>
              <a:t>tekniske hjelpemiddel. Dette vil bli omtalt </a:t>
            </a:r>
            <a:r>
              <a:rPr lang="nb-NO" b="0" i="0" noProof="0" dirty="0" err="1">
                <a:solidFill>
                  <a:srgbClr val="333333"/>
                </a:solidFill>
                <a:effectLst/>
                <a:latin typeface="Helvetica Neue"/>
              </a:rPr>
              <a:t>seinare</a:t>
            </a:r>
            <a:r>
              <a:rPr lang="nb-NO" b="0" i="0" noProof="0" dirty="0">
                <a:solidFill>
                  <a:srgbClr val="333333"/>
                </a:solidFill>
                <a:effectLst/>
                <a:latin typeface="Helvetica Neue"/>
              </a:rPr>
              <a:t> </a:t>
            </a:r>
            <a:r>
              <a:rPr lang="nn-NO" b="0" i="0" dirty="0">
                <a:solidFill>
                  <a:srgbClr val="333333"/>
                </a:solidFill>
                <a:effectLst/>
                <a:latin typeface="Helvetica Neue"/>
              </a:rPr>
              <a:t>i presentasjonen. </a:t>
            </a:r>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6909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Etter ny opplæringslov, er det færre lovkrav om sakkunnig vurdering. Det betyr at det ikkje er krav om sakkunnig vurdering før kommunen/fylkeskommunen </a:t>
            </a:r>
            <a:r>
              <a:rPr lang="nb-NO" dirty="0" err="1"/>
              <a:t>fattar</a:t>
            </a:r>
            <a:r>
              <a:rPr lang="nb-NO" dirty="0"/>
              <a:t> vedtak om </a:t>
            </a:r>
            <a:r>
              <a:rPr lang="nb-NO" dirty="0" err="1"/>
              <a:t>personleg</a:t>
            </a:r>
            <a:r>
              <a:rPr lang="nb-NO" dirty="0"/>
              <a:t> assistanse og fysisk tilrettelegging og tekniske hjelpemiddel.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Når det blir fatta vedtak, må kommunen/fylkeskommunen også følgje </a:t>
            </a:r>
            <a:r>
              <a:rPr lang="nb-NO" dirty="0" err="1"/>
              <a:t>reglane</a:t>
            </a:r>
            <a:r>
              <a:rPr lang="nb-NO" dirty="0"/>
              <a:t> i forvaltningslova. Det vil blant anna </a:t>
            </a:r>
            <a:r>
              <a:rPr lang="nb-NO" dirty="0" err="1"/>
              <a:t>seie</a:t>
            </a:r>
            <a:r>
              <a:rPr lang="nb-NO" dirty="0"/>
              <a:t> at saka må vere godt nok opplyst før det blir fatta vedtak. Dette følgjer av forvaltningslova § 17. Det kan medføre at kommunen/fylkeskommunen likevel må hente inn sakkunnig vurdering eller informasjon frå andre enn PP-</a:t>
            </a:r>
            <a:r>
              <a:rPr lang="nb-NO" dirty="0" err="1"/>
              <a:t>tenesta</a:t>
            </a:r>
            <a:r>
              <a:rPr lang="nb-NO" dirty="0"/>
              <a:t> før dei </a:t>
            </a:r>
            <a:r>
              <a:rPr lang="nb-NO" dirty="0" err="1"/>
              <a:t>fattar</a:t>
            </a:r>
            <a:r>
              <a:rPr lang="nb-NO" dirty="0"/>
              <a:t> vedtak i enkelte saker om </a:t>
            </a:r>
            <a:r>
              <a:rPr lang="nb-NO" dirty="0" err="1"/>
              <a:t>personleg</a:t>
            </a:r>
            <a:r>
              <a:rPr lang="nb-NO" dirty="0"/>
              <a:t> assistanse og fysisk tilrettelegging og tekniske hjelpemiddel.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Dersom ein elev som har rett på individuelt tilrettelagd opplæring, også har rett på </a:t>
            </a:r>
            <a:r>
              <a:rPr lang="nb-NO" dirty="0" err="1"/>
              <a:t>personleg</a:t>
            </a:r>
            <a:r>
              <a:rPr lang="nb-NO" dirty="0"/>
              <a:t> assistanse og/eller fysisk tilrettelegging og tekniske hjelpemiddel, må likevel PP-</a:t>
            </a:r>
            <a:r>
              <a:rPr lang="nb-NO" dirty="0" err="1"/>
              <a:t>tenesta</a:t>
            </a:r>
            <a:r>
              <a:rPr lang="nb-NO" dirty="0"/>
              <a:t> sjå på dette </a:t>
            </a:r>
            <a:r>
              <a:rPr lang="nb-NO" dirty="0" err="1"/>
              <a:t>heilskapleg</a:t>
            </a:r>
            <a:r>
              <a:rPr lang="nb-NO" dirty="0"/>
              <a:t> når dei utarbeider ei sakkunnig vurdering. </a:t>
            </a:r>
          </a:p>
          <a:p>
            <a:endParaRPr lang="nb-NO" dirty="0"/>
          </a:p>
          <a:p>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69325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Dei neste </a:t>
            </a:r>
            <a:r>
              <a:rPr lang="nb-NO" dirty="0" err="1"/>
              <a:t>fasane</a:t>
            </a:r>
            <a:r>
              <a:rPr lang="nb-NO" dirty="0"/>
              <a:t> knyter seg til saksbehandlinga for individuelt tilrettelagd opplæring.</a:t>
            </a:r>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6508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7633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n-NO" b="1" dirty="0"/>
              <a:t>Færre lovkrav om sakkunnig vurdering</a:t>
            </a:r>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noProof="0" dirty="0"/>
              <a:t>PP-</a:t>
            </a:r>
            <a:r>
              <a:rPr lang="nb-NO" noProof="0" dirty="0" err="1"/>
              <a:t>tenesta</a:t>
            </a:r>
            <a:r>
              <a:rPr lang="nn-NO" dirty="0"/>
              <a:t> er pålagd å utarbeide sakkunnig vurdering i saker </a:t>
            </a:r>
            <a:r>
              <a:rPr lang="nb-NO" noProof="0" dirty="0"/>
              <a:t>der lova krev at kommunen </a:t>
            </a:r>
            <a:r>
              <a:rPr lang="nb-NO" noProof="0" dirty="0" err="1"/>
              <a:t>hentar</a:t>
            </a:r>
            <a:r>
              <a:rPr lang="nb-NO" noProof="0" dirty="0"/>
              <a:t> inn ei </a:t>
            </a:r>
            <a:r>
              <a:rPr lang="nn-NO" dirty="0"/>
              <a:t>sakkunnig vurdering. I ny opplæringslov er det færre </a:t>
            </a:r>
            <a:r>
              <a:rPr lang="nb-NO" noProof="0" dirty="0"/>
              <a:t>område der det er </a:t>
            </a:r>
            <a:r>
              <a:rPr lang="nn-NO" dirty="0"/>
              <a:t>lovkrav om </a:t>
            </a:r>
            <a:r>
              <a:rPr lang="nb-NO" noProof="0" dirty="0"/>
              <a:t>sakkunnig vurdering. Det vil til dømes ikkje vere krav om sakkunnig vurdering i saker der </a:t>
            </a:r>
            <a:r>
              <a:rPr lang="nb-NO" noProof="0" dirty="0" err="1"/>
              <a:t>elevar</a:t>
            </a:r>
            <a:r>
              <a:rPr lang="nb-NO" noProof="0" dirty="0"/>
              <a:t> har rett på </a:t>
            </a:r>
            <a:r>
              <a:rPr lang="nb-NO" noProof="0" dirty="0" err="1"/>
              <a:t>personleg</a:t>
            </a:r>
            <a:r>
              <a:rPr lang="nb-NO" noProof="0" dirty="0"/>
              <a:t> assistanse eller fysisk tilrettelegging og tekniske hjelpemiddel. Dersom ein elev har rett på både individuelt tilrettelagd opplæring og </a:t>
            </a:r>
            <a:r>
              <a:rPr lang="nb-NO" noProof="0" dirty="0" err="1"/>
              <a:t>personleg</a:t>
            </a:r>
            <a:r>
              <a:rPr lang="nb-NO" noProof="0" dirty="0"/>
              <a:t> assistanse og/eller fysisk tilrettelegging og tekniske hjelpemiddel, må PP-</a:t>
            </a:r>
            <a:r>
              <a:rPr lang="nb-NO" noProof="0" dirty="0" err="1"/>
              <a:t>tenesta</a:t>
            </a:r>
            <a:r>
              <a:rPr lang="nb-NO" noProof="0" dirty="0"/>
              <a:t> likevel ta stilling til dette i ei </a:t>
            </a:r>
            <a:r>
              <a:rPr lang="nb-NO" noProof="0" dirty="0" err="1"/>
              <a:t>heilskapleg</a:t>
            </a:r>
            <a:r>
              <a:rPr lang="nb-NO" noProof="0" dirty="0"/>
              <a:t> vurdering. Kommunen har også ei plikt til å opplyse saka etter forvaltningslova § 17, og kan også i enkelte tilfelle måtte hente inn sakkunnig vurdering frå PP-</a:t>
            </a:r>
            <a:r>
              <a:rPr lang="nb-NO" noProof="0" dirty="0" err="1"/>
              <a:t>tenesta</a:t>
            </a:r>
            <a:r>
              <a:rPr lang="nb-NO" noProof="0" dirty="0"/>
              <a:t> i saker der det ikkje er krav om ei sakkunnig vurdering eter opplæringslova. </a:t>
            </a:r>
          </a:p>
          <a:p>
            <a:pPr marL="0" indent="0">
              <a:buFont typeface="Arial" panose="020B0604020202020204" pitchFamily="34" charset="0"/>
              <a:buNone/>
            </a:pPr>
            <a:endParaRPr lang="nb-NO" dirty="0"/>
          </a:p>
          <a:p>
            <a:endParaRPr lang="nb-NO" dirty="0"/>
          </a:p>
        </p:txBody>
      </p:sp>
      <p:sp>
        <p:nvSpPr>
          <p:cNvPr id="4" name="Plassholder for lysbildenummer 3"/>
          <p:cNvSpPr>
            <a:spLocks noGrp="1"/>
          </p:cNvSpPr>
          <p:nvPr>
            <p:ph type="sldNum" sz="quarter" idx="5"/>
          </p:nvPr>
        </p:nvSpPr>
        <p:spPr/>
        <p:txBody>
          <a:bodyPr/>
          <a:lstStyle/>
          <a:p>
            <a:fld id="{1BD9C666-13CF-46B4-99B6-91FCF51BC0A7}" type="slidenum">
              <a:rPr lang="nb-NO" smtClean="0"/>
              <a:t>15</a:t>
            </a:fld>
            <a:endParaRPr lang="nb-NO"/>
          </a:p>
        </p:txBody>
      </p:sp>
    </p:spTree>
    <p:extLst>
      <p:ext uri="{BB962C8B-B14F-4D97-AF65-F5344CB8AC3E}">
        <p14:creationId xmlns:p14="http://schemas.microsoft.com/office/powerpoint/2010/main" val="42757022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noProof="0" dirty="0"/>
              <a:t>Når skolen har bede om ei vurdering frå PP-</a:t>
            </a:r>
            <a:r>
              <a:rPr lang="nb-NO" noProof="0" dirty="0" err="1"/>
              <a:t>tenesta</a:t>
            </a:r>
            <a:r>
              <a:rPr lang="nb-NO" noProof="0" dirty="0"/>
              <a:t>, skal </a:t>
            </a:r>
            <a:r>
              <a:rPr lang="nb-NO" noProof="0" dirty="0" err="1"/>
              <a:t>tenesta</a:t>
            </a:r>
            <a:r>
              <a:rPr lang="nb-NO" noProof="0" dirty="0"/>
              <a:t> skrive ei sakkunnig vurdering. </a:t>
            </a:r>
            <a:r>
              <a:rPr lang="nb-NO" b="0" noProof="0" dirty="0"/>
              <a:t>Kva ho skal </a:t>
            </a:r>
            <a:r>
              <a:rPr lang="nb-NO" b="0" noProof="0" dirty="0" err="1"/>
              <a:t>innehalde</a:t>
            </a:r>
            <a:r>
              <a:rPr lang="nb-NO" b="0" noProof="0" dirty="0"/>
              <a:t>, er i </a:t>
            </a:r>
            <a:r>
              <a:rPr lang="nb-NO" b="0" noProof="0" dirty="0" err="1"/>
              <a:t>hovudsak</a:t>
            </a:r>
            <a:r>
              <a:rPr lang="nb-NO" b="0" noProof="0" dirty="0"/>
              <a:t> </a:t>
            </a:r>
            <a:r>
              <a:rPr lang="nb-NO" b="0" noProof="0" dirty="0" err="1"/>
              <a:t>vidareført</a:t>
            </a:r>
            <a:r>
              <a:rPr lang="nb-NO" b="0" noProof="0" dirty="0"/>
              <a:t> i ny opplæringslov. Det vil </a:t>
            </a:r>
            <a:r>
              <a:rPr lang="nb-NO" b="0" noProof="0" dirty="0" err="1"/>
              <a:t>seie</a:t>
            </a:r>
            <a:r>
              <a:rPr lang="nb-NO" b="0" noProof="0" dirty="0"/>
              <a:t> at sakkunnig vurdering skal ta stilling til: </a:t>
            </a:r>
            <a:r>
              <a:rPr lang="nb-NO" noProof="0" dirty="0"/>
              <a:t>om eleven har behov for individuelt tilrettelagt opplæring, eleven sitt utbytte av opplæringa, </a:t>
            </a:r>
            <a:r>
              <a:rPr lang="nb-NO" noProof="0" dirty="0" err="1"/>
              <a:t>kvifor</a:t>
            </a:r>
            <a:r>
              <a:rPr lang="nb-NO" noProof="0" dirty="0"/>
              <a:t> eleven eventuelt ikkje har, eller ikkje kan få, </a:t>
            </a:r>
            <a:r>
              <a:rPr lang="nb-NO" noProof="0" dirty="0" err="1"/>
              <a:t>tilfredsstillande</a:t>
            </a:r>
            <a:r>
              <a:rPr lang="nb-NO" noProof="0" dirty="0"/>
              <a:t> utbytte av opplæringa, kva som er realistiske opplæringsmål for eleven, og kva for tiltak som kan gi eleven </a:t>
            </a:r>
            <a:r>
              <a:rPr lang="nb-NO" noProof="0" dirty="0" err="1"/>
              <a:t>eit</a:t>
            </a:r>
            <a:r>
              <a:rPr lang="nb-NO" noProof="0" dirty="0"/>
              <a:t> </a:t>
            </a:r>
            <a:r>
              <a:rPr lang="nb-NO" noProof="0" dirty="0" err="1"/>
              <a:t>tilfredsstillande</a:t>
            </a:r>
            <a:r>
              <a:rPr lang="nb-NO" noProof="0" dirty="0"/>
              <a:t> utbytte av opplæringa.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noProof="0" dirty="0"/>
              <a:t>I tillegg er det tatt inn </a:t>
            </a:r>
            <a:r>
              <a:rPr lang="nb-NO" noProof="0" dirty="0" err="1"/>
              <a:t>eitt</a:t>
            </a:r>
            <a:r>
              <a:rPr lang="nb-NO" noProof="0" dirty="0"/>
              <a:t> nytt punkt, sjå § 11-8 bokstav e.  Der står det at sakkunnig vurdering også skal </a:t>
            </a:r>
            <a:r>
              <a:rPr lang="nb-NO" noProof="0" dirty="0" err="1"/>
              <a:t>innehalde</a:t>
            </a:r>
            <a:r>
              <a:rPr lang="nb-NO" noProof="0" dirty="0"/>
              <a:t> </a:t>
            </a:r>
            <a:r>
              <a:rPr lang="nb-NO" b="0" i="1" noProof="0" dirty="0"/>
              <a:t>kva kompetanse dei som skal gi opplæringa, bør ha, dersom det skal gjerast unntak frå kompetansekrava etter § 11-9 andre eller tredje ledd. </a:t>
            </a:r>
            <a:r>
              <a:rPr lang="nb-NO" noProof="0" dirty="0"/>
              <a:t>Dette er fordi det </a:t>
            </a:r>
            <a:r>
              <a:rPr lang="nb-NO" noProof="0" dirty="0" err="1"/>
              <a:t>no</a:t>
            </a:r>
            <a:r>
              <a:rPr lang="nb-NO" noProof="0" dirty="0"/>
              <a:t> er to </a:t>
            </a:r>
            <a:r>
              <a:rPr lang="nb-NO" noProof="0" dirty="0" err="1"/>
              <a:t>moglege</a:t>
            </a:r>
            <a:r>
              <a:rPr lang="nb-NO" noProof="0" dirty="0"/>
              <a:t> unntak frå </a:t>
            </a:r>
            <a:r>
              <a:rPr lang="nb-NO" noProof="0" dirty="0" err="1"/>
              <a:t>hovudregelen</a:t>
            </a:r>
            <a:r>
              <a:rPr lang="nb-NO" noProof="0" dirty="0"/>
              <a:t> om kompetansekrav. </a:t>
            </a:r>
          </a:p>
          <a:p>
            <a:endParaRPr lang="nb-NO" dirty="0"/>
          </a:p>
        </p:txBody>
      </p:sp>
      <p:sp>
        <p:nvSpPr>
          <p:cNvPr id="4" name="Plassholder for lysbildenummer 3"/>
          <p:cNvSpPr>
            <a:spLocks noGrp="1"/>
          </p:cNvSpPr>
          <p:nvPr>
            <p:ph type="sldNum" sz="quarter" idx="5"/>
          </p:nvPr>
        </p:nvSpPr>
        <p:spPr/>
        <p:txBody>
          <a:bodyPr/>
          <a:lstStyle/>
          <a:p>
            <a:fld id="{1BD9C666-13CF-46B4-99B6-91FCF51BC0A7}" type="slidenum">
              <a:rPr lang="nb-NO" smtClean="0"/>
              <a:t>16</a:t>
            </a:fld>
            <a:endParaRPr lang="nb-NO"/>
          </a:p>
        </p:txBody>
      </p:sp>
    </p:spTree>
    <p:extLst>
      <p:ext uri="{BB962C8B-B14F-4D97-AF65-F5344CB8AC3E}">
        <p14:creationId xmlns:p14="http://schemas.microsoft.com/office/powerpoint/2010/main" val="40545667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Ny regel</a:t>
            </a:r>
            <a:r>
              <a:rPr lang="nb-NO" dirty="0"/>
              <a:t>: </a:t>
            </a:r>
            <a:r>
              <a:rPr lang="nn-NO" dirty="0"/>
              <a:t>Unntaket i andre ledd er meint for dei </a:t>
            </a:r>
            <a:r>
              <a:rPr lang="nb-NO" noProof="0" dirty="0"/>
              <a:t>som ikkje oppfyller krava for å bli tilsette i undervisningsstilling, men som har annan </a:t>
            </a:r>
            <a:r>
              <a:rPr lang="nb-NO" noProof="0" dirty="0" err="1"/>
              <a:t>høgare</a:t>
            </a:r>
            <a:r>
              <a:rPr lang="nb-NO" noProof="0" dirty="0"/>
              <a:t>, relevant utdanning. Dette kan til dømes vere audiopedagog, logoped, psykolog eller barnevernspedagog. Den som skal gi opplæringa, må vere </a:t>
            </a:r>
            <a:r>
              <a:rPr lang="nb-NO" noProof="0" dirty="0" err="1"/>
              <a:t>særleg</a:t>
            </a:r>
            <a:r>
              <a:rPr lang="nb-NO" noProof="0" dirty="0"/>
              <a:t> eigna til å vareta behova.</a:t>
            </a:r>
            <a:r>
              <a:rPr lang="nb-NO" dirty="0"/>
              <a:t> </a:t>
            </a:r>
            <a:endParaRPr lang="nb-NO" noProof="0" dirty="0"/>
          </a:p>
          <a:p>
            <a:endParaRPr lang="nb-NO" noProof="0" dirty="0"/>
          </a:p>
          <a:p>
            <a:r>
              <a:rPr lang="nb-NO" noProof="0" dirty="0"/>
              <a:t>Begge unntaka </a:t>
            </a:r>
            <a:r>
              <a:rPr lang="nb-NO" noProof="0" dirty="0" err="1"/>
              <a:t>føreset</a:t>
            </a:r>
            <a:r>
              <a:rPr lang="nb-NO" noProof="0" dirty="0"/>
              <a:t> at ei konkret vurdering av eleven </a:t>
            </a:r>
            <a:r>
              <a:rPr lang="nb-NO" noProof="0" dirty="0" err="1"/>
              <a:t>tilseier</a:t>
            </a:r>
            <a:r>
              <a:rPr lang="nb-NO" noProof="0" dirty="0"/>
              <a:t> det.</a:t>
            </a:r>
            <a:r>
              <a:rPr lang="nb-NO" dirty="0"/>
              <a:t> Det er </a:t>
            </a:r>
            <a:r>
              <a:rPr lang="nb-NO" dirty="0" err="1"/>
              <a:t>berre</a:t>
            </a:r>
            <a:r>
              <a:rPr lang="nb-NO" dirty="0"/>
              <a:t> dersom omsynet til kva som er det beste for barnet, og dersom eleven får </a:t>
            </a:r>
            <a:r>
              <a:rPr lang="nb-NO" dirty="0" err="1"/>
              <a:t>eit</a:t>
            </a:r>
            <a:r>
              <a:rPr lang="nb-NO" dirty="0"/>
              <a:t> betre </a:t>
            </a:r>
            <a:r>
              <a:rPr lang="nb-NO" dirty="0" err="1"/>
              <a:t>tilbod</a:t>
            </a:r>
            <a:r>
              <a:rPr lang="nb-NO" dirty="0"/>
              <a:t>, at det kan gjerast unntak frå kompetansekrava. Dette gjeld for begge unntaka.</a:t>
            </a:r>
            <a:endParaRPr lang="nb-NO" noProof="0" dirty="0">
              <a:cs typeface="Calibri"/>
            </a:endParaRPr>
          </a:p>
        </p:txBody>
      </p:sp>
      <p:sp>
        <p:nvSpPr>
          <p:cNvPr id="4" name="Plassholder for lysbildenummer 3"/>
          <p:cNvSpPr>
            <a:spLocks noGrp="1"/>
          </p:cNvSpPr>
          <p:nvPr>
            <p:ph type="sldNum" sz="quarter" idx="5"/>
          </p:nvPr>
        </p:nvSpPr>
        <p:spPr/>
        <p:txBody>
          <a:bodyPr/>
          <a:lstStyle/>
          <a:p>
            <a:fld id="{1BD9C666-13CF-46B4-99B6-91FCF51BC0A7}" type="slidenum">
              <a:rPr lang="nb-NO" smtClean="0"/>
              <a:t>17</a:t>
            </a:fld>
            <a:endParaRPr lang="nb-NO"/>
          </a:p>
        </p:txBody>
      </p:sp>
    </p:spTree>
    <p:extLst>
      <p:ext uri="{BB962C8B-B14F-4D97-AF65-F5344CB8AC3E}">
        <p14:creationId xmlns:p14="http://schemas.microsoft.com/office/powerpoint/2010/main" val="2507761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60208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nSpc>
                <a:spcPct val="150000"/>
              </a:lnSpc>
            </a:pPr>
            <a:r>
              <a:rPr lang="nb-NO" sz="1200" dirty="0"/>
              <a:t>Krav til </a:t>
            </a:r>
            <a:r>
              <a:rPr lang="nb-NO" sz="1200" dirty="0" err="1"/>
              <a:t>innhaldet</a:t>
            </a:r>
            <a:r>
              <a:rPr lang="nb-NO" sz="1200" dirty="0"/>
              <a:t> i den sakkunnige vurderinga er regulert i § 11-8. </a:t>
            </a:r>
          </a:p>
          <a:p>
            <a:pPr>
              <a:lnSpc>
                <a:spcPct val="150000"/>
              </a:lnSpc>
            </a:pPr>
            <a:endParaRPr lang="nb-NO"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Kommunen kan framleis </a:t>
            </a:r>
            <a:r>
              <a:rPr lang="nb-NO" dirty="0" err="1"/>
              <a:t>berre</a:t>
            </a:r>
            <a:r>
              <a:rPr lang="nb-NO" dirty="0"/>
              <a:t> </a:t>
            </a:r>
            <a:r>
              <a:rPr lang="nb-NO" dirty="0" err="1"/>
              <a:t>fråvike</a:t>
            </a:r>
            <a:r>
              <a:rPr lang="nb-NO" dirty="0"/>
              <a:t> den sakkunnige vurderinga dersom eleven kan få </a:t>
            </a:r>
            <a:r>
              <a:rPr lang="nb-NO" dirty="0" err="1"/>
              <a:t>tilfredsstillande</a:t>
            </a:r>
            <a:r>
              <a:rPr lang="nb-NO" dirty="0"/>
              <a:t> utbytte av opplæringa på ein annan måte. Sakkunnig vurdering frå pedagogisk-psykologisk </a:t>
            </a:r>
            <a:r>
              <a:rPr lang="nb-NO" dirty="0" err="1"/>
              <a:t>teneste</a:t>
            </a:r>
            <a:r>
              <a:rPr lang="nb-NO" dirty="0"/>
              <a:t> er </a:t>
            </a:r>
            <a:r>
              <a:rPr lang="nb-NO" dirty="0" err="1"/>
              <a:t>rådgivande</a:t>
            </a:r>
            <a:r>
              <a:rPr lang="nb-NO" dirty="0"/>
              <a:t>, og er derfor ikkje </a:t>
            </a:r>
            <a:r>
              <a:rPr lang="nb-NO" dirty="0" err="1"/>
              <a:t>bindande</a:t>
            </a:r>
            <a:r>
              <a:rPr lang="nb-NO" dirty="0"/>
              <a:t> for kommunen/fylkeskommunen. Det er framleis ei </a:t>
            </a:r>
            <a:r>
              <a:rPr lang="nb-NO" dirty="0" err="1"/>
              <a:t>særskild</a:t>
            </a:r>
            <a:r>
              <a:rPr lang="nb-NO" dirty="0"/>
              <a:t> </a:t>
            </a:r>
            <a:r>
              <a:rPr lang="nb-NO" dirty="0" err="1"/>
              <a:t>grunngivingsplikt</a:t>
            </a:r>
            <a:r>
              <a:rPr lang="nb-NO" dirty="0"/>
              <a:t> for kommunen/fylkeskommunen dersom vedtaket avvik frå det som følgjer av den sakkunnige vurderinga. I vedtaket må det da grunngivast </a:t>
            </a:r>
            <a:r>
              <a:rPr lang="nb-NO" dirty="0" err="1"/>
              <a:t>kvifor</a:t>
            </a:r>
            <a:r>
              <a:rPr lang="nb-NO" dirty="0"/>
              <a:t> kommunen/fylkeskommunen meiner at </a:t>
            </a:r>
            <a:r>
              <a:rPr lang="nn-NO" b="0" i="0" dirty="0">
                <a:solidFill>
                  <a:srgbClr val="333333"/>
                </a:solidFill>
                <a:effectLst/>
                <a:latin typeface="Helvetica Neue"/>
              </a:rPr>
              <a:t>eleven likevel får tilfredsstillande utbytte av </a:t>
            </a:r>
            <a:r>
              <a:rPr lang="nb-NO" b="0" i="0" noProof="0" dirty="0">
                <a:solidFill>
                  <a:srgbClr val="333333"/>
                </a:solidFill>
                <a:effectLst/>
                <a:latin typeface="Helvetica Neue"/>
              </a:rPr>
              <a:t>opplæringa</a:t>
            </a:r>
            <a:r>
              <a:rPr lang="nn-NO" b="0" i="0" dirty="0">
                <a:solidFill>
                  <a:srgbClr val="333333"/>
                </a:solidFill>
                <a:effectLst/>
                <a:latin typeface="Helvetica Neue"/>
              </a:rPr>
              <a:t>. </a:t>
            </a:r>
          </a:p>
          <a:p>
            <a:endParaRPr lang="nb-NO" dirty="0"/>
          </a:p>
          <a:p>
            <a:r>
              <a:rPr lang="nb-NO" dirty="0"/>
              <a:t>Det kan også framleis gjerast unntak frå reglene om </a:t>
            </a:r>
            <a:r>
              <a:rPr lang="nb-NO" dirty="0" err="1"/>
              <a:t>innhaldet</a:t>
            </a:r>
            <a:r>
              <a:rPr lang="nb-NO" dirty="0"/>
              <a:t> og organiseringa av opplæringa. </a:t>
            </a:r>
          </a:p>
          <a:p>
            <a:endParaRPr lang="nb-NO" dirty="0"/>
          </a:p>
          <a:p>
            <a:r>
              <a:rPr lang="nb-NO" dirty="0"/>
              <a:t>Dagens lovregel om at eleven eller foreldra til eleven kan </a:t>
            </a:r>
            <a:r>
              <a:rPr lang="nb-NO" dirty="0" err="1"/>
              <a:t>krevje</a:t>
            </a:r>
            <a:r>
              <a:rPr lang="nb-NO" dirty="0"/>
              <a:t> at skolen </a:t>
            </a:r>
            <a:r>
              <a:rPr lang="nb-NO" dirty="0" err="1"/>
              <a:t>gjer</a:t>
            </a:r>
            <a:r>
              <a:rPr lang="nb-NO" dirty="0"/>
              <a:t> dei </a:t>
            </a:r>
            <a:r>
              <a:rPr lang="nb-NO" dirty="0" err="1"/>
              <a:t>undersøkingane</a:t>
            </a:r>
            <a:r>
              <a:rPr lang="nb-NO" dirty="0"/>
              <a:t> som er nødvendige for å finne ut av om eleven treng spesialundervisning, er fjerna. Dette følgjer likevel av </a:t>
            </a:r>
            <a:r>
              <a:rPr lang="nb-NO" dirty="0" err="1"/>
              <a:t>samanhengen</a:t>
            </a:r>
            <a:r>
              <a:rPr lang="nb-NO" dirty="0"/>
              <a:t> i regelverket at foreldre som meiner at barna </a:t>
            </a:r>
            <a:r>
              <a:rPr lang="nb-NO" dirty="0" err="1"/>
              <a:t>deira</a:t>
            </a:r>
            <a:r>
              <a:rPr lang="nb-NO" dirty="0"/>
              <a:t> ikkje får </a:t>
            </a:r>
            <a:r>
              <a:rPr lang="nb-NO" dirty="0" err="1"/>
              <a:t>tilfredsstillande</a:t>
            </a:r>
            <a:r>
              <a:rPr lang="nb-NO" dirty="0"/>
              <a:t> utbytte av opplæringa, kan </a:t>
            </a:r>
            <a:r>
              <a:rPr lang="nb-NO" dirty="0" err="1"/>
              <a:t>krevje</a:t>
            </a:r>
            <a:r>
              <a:rPr lang="nb-NO" dirty="0"/>
              <a:t> at kommunen i </a:t>
            </a:r>
            <a:r>
              <a:rPr lang="nb-NO" dirty="0" err="1"/>
              <a:t>eit</a:t>
            </a:r>
            <a:r>
              <a:rPr lang="nb-NO" dirty="0"/>
              <a:t> enkeltvedtak tar stilling til om eleven har rett til individuell tilrettelegging eller ikkje.</a:t>
            </a:r>
          </a:p>
        </p:txBody>
      </p:sp>
      <p:sp>
        <p:nvSpPr>
          <p:cNvPr id="4" name="Plassholder for lysbildenummer 3"/>
          <p:cNvSpPr>
            <a:spLocks noGrp="1"/>
          </p:cNvSpPr>
          <p:nvPr>
            <p:ph type="sldNum" sz="quarter" idx="5"/>
          </p:nvPr>
        </p:nvSpPr>
        <p:spPr/>
        <p:txBody>
          <a:bodyPr/>
          <a:lstStyle/>
          <a:p>
            <a:fld id="{1BD9C666-13CF-46B4-99B6-91FCF51BC0A7}" type="slidenum">
              <a:rPr lang="nb-NO" smtClean="0"/>
              <a:t>19</a:t>
            </a:fld>
            <a:endParaRPr lang="nb-NO"/>
          </a:p>
        </p:txBody>
      </p:sp>
    </p:spTree>
    <p:extLst>
      <p:ext uri="{BB962C8B-B14F-4D97-AF65-F5344CB8AC3E}">
        <p14:creationId xmlns:p14="http://schemas.microsoft.com/office/powerpoint/2010/main" val="4189392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err="1"/>
              <a:t>Reglar</a:t>
            </a:r>
            <a:r>
              <a:rPr lang="nb-NO" dirty="0"/>
              <a:t> er flytta på - frå </a:t>
            </a:r>
            <a:r>
              <a:rPr lang="nb-NO" dirty="0" err="1"/>
              <a:t>eitt</a:t>
            </a:r>
            <a:r>
              <a:rPr lang="nb-NO" dirty="0"/>
              <a:t> kapittel til </a:t>
            </a:r>
            <a:r>
              <a:rPr lang="nb-NO" dirty="0" err="1"/>
              <a:t>eit</a:t>
            </a:r>
            <a:r>
              <a:rPr lang="nb-NO" dirty="0"/>
              <a:t> anna, og </a:t>
            </a:r>
            <a:r>
              <a:rPr lang="nb-NO" dirty="0" err="1"/>
              <a:t>reglar</a:t>
            </a:r>
            <a:r>
              <a:rPr lang="nb-NO" dirty="0"/>
              <a:t> som </a:t>
            </a:r>
            <a:r>
              <a:rPr lang="nb-NO" dirty="0" err="1"/>
              <a:t>tidlegare</a:t>
            </a:r>
            <a:r>
              <a:rPr lang="nb-NO" dirty="0"/>
              <a:t> stod i ulike kapittel, er </a:t>
            </a:r>
            <a:r>
              <a:rPr lang="nb-NO" dirty="0" err="1"/>
              <a:t>no</a:t>
            </a:r>
            <a:r>
              <a:rPr lang="nb-NO" dirty="0"/>
              <a:t> samla i same kapittel. Dette er gjort for å samle </a:t>
            </a:r>
            <a:r>
              <a:rPr lang="nb-NO" dirty="0" err="1"/>
              <a:t>reglane</a:t>
            </a:r>
            <a:r>
              <a:rPr lang="nb-NO" dirty="0"/>
              <a:t> som </a:t>
            </a:r>
            <a:r>
              <a:rPr lang="nb-NO" dirty="0" err="1"/>
              <a:t>naturleg</a:t>
            </a:r>
            <a:r>
              <a:rPr lang="nb-NO" dirty="0"/>
              <a:t> høyrer </a:t>
            </a:r>
            <a:r>
              <a:rPr lang="nb-NO" dirty="0" err="1"/>
              <a:t>saman</a:t>
            </a:r>
            <a:r>
              <a:rPr lang="nb-NO" dirty="0"/>
              <a:t> i </a:t>
            </a:r>
            <a:r>
              <a:rPr lang="nb-NO" dirty="0" err="1"/>
              <a:t>eitt</a:t>
            </a:r>
            <a:r>
              <a:rPr lang="nb-NO" dirty="0"/>
              <a:t> kapittel. </a:t>
            </a:r>
          </a:p>
          <a:p>
            <a:endParaRPr lang="nb-NO" dirty="0"/>
          </a:p>
        </p:txBody>
      </p:sp>
      <p:sp>
        <p:nvSpPr>
          <p:cNvPr id="4" name="Plassholder for lysbildenummer 3"/>
          <p:cNvSpPr>
            <a:spLocks noGrp="1"/>
          </p:cNvSpPr>
          <p:nvPr>
            <p:ph type="sldNum" sz="quarter" idx="5"/>
          </p:nvPr>
        </p:nvSpPr>
        <p:spPr/>
        <p:txBody>
          <a:bodyPr/>
          <a:lstStyle/>
          <a:p>
            <a:fld id="{88B96DC9-3588-4A42-B2B3-38D16E576710}" type="slidenum">
              <a:rPr lang="nb-NO" smtClean="0"/>
              <a:t>2</a:t>
            </a:fld>
            <a:endParaRPr lang="nb-NO"/>
          </a:p>
        </p:txBody>
      </p:sp>
    </p:spTree>
    <p:extLst>
      <p:ext uri="{BB962C8B-B14F-4D97-AF65-F5344CB8AC3E}">
        <p14:creationId xmlns:p14="http://schemas.microsoft.com/office/powerpoint/2010/main" val="38421676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1287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Skolen blir brukt som subjekt i andre ledd fordi pliktene blir oppfylte på skolenivå, men det er framleis kommunen og fylkeskommunen som er </a:t>
            </a:r>
            <a:r>
              <a:rPr lang="nb-NO" dirty="0" err="1"/>
              <a:t>rettsleg</a:t>
            </a:r>
            <a:r>
              <a:rPr lang="nb-NO" dirty="0"/>
              <a:t> </a:t>
            </a:r>
            <a:r>
              <a:rPr lang="nb-NO" dirty="0" err="1"/>
              <a:t>ansvarlege</a:t>
            </a:r>
            <a:r>
              <a:rPr lang="nb-NO" dirty="0"/>
              <a:t> for at kravet blir oppfylt. </a:t>
            </a:r>
          </a:p>
          <a:p>
            <a:endParaRPr lang="nb-NO" noProof="0" dirty="0"/>
          </a:p>
          <a:p>
            <a:r>
              <a:rPr lang="nb-NO" b="1" noProof="0" dirty="0"/>
              <a:t>Krav til </a:t>
            </a:r>
            <a:r>
              <a:rPr lang="nb-NO" b="1" noProof="0" dirty="0" err="1"/>
              <a:t>innhaldet</a:t>
            </a:r>
            <a:r>
              <a:rPr lang="nb-NO" b="1" noProof="0" dirty="0"/>
              <a:t> </a:t>
            </a:r>
          </a:p>
          <a:p>
            <a:pPr marL="171450" indent="-171450">
              <a:buFont typeface="Arial" panose="020B0604020202020204" pitchFamily="34" charset="0"/>
              <a:buChar char="•"/>
            </a:pPr>
            <a:r>
              <a:rPr lang="nn-NO" dirty="0"/>
              <a:t>Den individuelle opplæringsplanen skal ta utgangspunkt i overordna del av læreplanverket og læreplanen i dei </a:t>
            </a:r>
            <a:r>
              <a:rPr lang="nb-NO" noProof="0" dirty="0"/>
              <a:t>ulike faga.</a:t>
            </a:r>
          </a:p>
          <a:p>
            <a:pPr marL="171450" indent="-171450">
              <a:buFont typeface="Arial" panose="020B0604020202020204" pitchFamily="34" charset="0"/>
              <a:buChar char="•"/>
            </a:pPr>
            <a:r>
              <a:rPr lang="nb-NO" noProof="0" dirty="0"/>
              <a:t>Den individuelle opplæringsplanen må </a:t>
            </a:r>
            <a:r>
              <a:rPr lang="nb-NO" noProof="0" dirty="0" err="1"/>
              <a:t>samordnast</a:t>
            </a:r>
            <a:r>
              <a:rPr lang="nb-NO" noProof="0" dirty="0"/>
              <a:t> med planen for klassen slik at den individuelt tilrettelagde opplæringa blir sett i </a:t>
            </a:r>
            <a:r>
              <a:rPr lang="nb-NO" noProof="0" dirty="0" err="1"/>
              <a:t>samanheng</a:t>
            </a:r>
            <a:r>
              <a:rPr lang="nb-NO" noProof="0" dirty="0"/>
              <a:t> med den opplæringa eleven får totalt.</a:t>
            </a:r>
          </a:p>
          <a:p>
            <a:pPr marL="171450" indent="-171450">
              <a:buFont typeface="Arial" panose="020B0604020202020204" pitchFamily="34" charset="0"/>
              <a:buChar char="•"/>
            </a:pPr>
            <a:r>
              <a:rPr lang="nb-NO" noProof="0" dirty="0"/>
              <a:t>Ein individuell opplæringsplan skal </a:t>
            </a:r>
            <a:r>
              <a:rPr lang="nb-NO" noProof="0" dirty="0" err="1"/>
              <a:t>byggje</a:t>
            </a:r>
            <a:r>
              <a:rPr lang="nb-NO" noProof="0" dirty="0"/>
              <a:t> på det som er fastsett i enkeltvedtaket om individuelt tilrettelagd opplæring.</a:t>
            </a:r>
          </a:p>
          <a:p>
            <a:pPr marL="171450" indent="-171450">
              <a:buFont typeface="Arial" panose="020B0604020202020204" pitchFamily="34" charset="0"/>
              <a:buChar char="•"/>
            </a:pPr>
            <a:r>
              <a:rPr lang="nn-NO" dirty="0"/>
              <a:t>Den individuelle opplæringsplanen kan ikkje </a:t>
            </a:r>
            <a:r>
              <a:rPr lang="nb-NO" noProof="0" dirty="0" err="1"/>
              <a:t>fastsetje</a:t>
            </a:r>
            <a:r>
              <a:rPr lang="nb-NO" noProof="0" dirty="0"/>
              <a:t> </a:t>
            </a:r>
            <a:r>
              <a:rPr lang="nb-NO" noProof="0" dirty="0" err="1"/>
              <a:t>noko</a:t>
            </a:r>
            <a:r>
              <a:rPr lang="nb-NO" noProof="0" dirty="0"/>
              <a:t> som ikkje er </a:t>
            </a:r>
            <a:r>
              <a:rPr lang="nb-NO" noProof="0" dirty="0" err="1"/>
              <a:t>innanfor</a:t>
            </a:r>
            <a:r>
              <a:rPr lang="nb-NO" noProof="0" dirty="0"/>
              <a:t> </a:t>
            </a:r>
            <a:r>
              <a:rPr lang="nn-NO" dirty="0"/>
              <a:t>rammene av enkeltvedtaket om individuelt tilrettelagd opplæring.</a:t>
            </a:r>
          </a:p>
          <a:p>
            <a:pPr marL="171450" indent="-171450">
              <a:buFont typeface="Arial" panose="020B0604020202020204" pitchFamily="34" charset="0"/>
              <a:buChar char="•"/>
            </a:pPr>
            <a:r>
              <a:rPr lang="nn-NO" dirty="0"/>
              <a:t>Den </a:t>
            </a:r>
            <a:r>
              <a:rPr lang="nb-NO" noProof="0" dirty="0"/>
              <a:t>individuelle opplæringsplanen treng ikkje nødvendigvis å vere </a:t>
            </a:r>
            <a:r>
              <a:rPr lang="nb-NO" noProof="0" dirty="0" err="1"/>
              <a:t>eit</a:t>
            </a:r>
            <a:r>
              <a:rPr lang="nb-NO" noProof="0" dirty="0"/>
              <a:t> </a:t>
            </a:r>
            <a:r>
              <a:rPr lang="nb-NO" noProof="0" dirty="0" err="1"/>
              <a:t>omfattande</a:t>
            </a:r>
            <a:r>
              <a:rPr lang="nb-NO" noProof="0" dirty="0"/>
              <a:t> dokument.</a:t>
            </a:r>
          </a:p>
          <a:p>
            <a:pPr marL="171450" indent="-171450">
              <a:buFont typeface="Arial" panose="020B0604020202020204" pitchFamily="34" charset="0"/>
              <a:buChar char="•"/>
            </a:pPr>
            <a:r>
              <a:rPr lang="nb-NO" noProof="0" dirty="0"/>
              <a:t>Formålet med planen er å utvikle praktiske planar til hjelp i planlegging, gjennomføring og evaluering av opplæringa.</a:t>
            </a:r>
          </a:p>
        </p:txBody>
      </p:sp>
      <p:sp>
        <p:nvSpPr>
          <p:cNvPr id="4" name="Plassholder for lysbildenummer 3"/>
          <p:cNvSpPr>
            <a:spLocks noGrp="1"/>
          </p:cNvSpPr>
          <p:nvPr>
            <p:ph type="sldNum" sz="quarter" idx="5"/>
          </p:nvPr>
        </p:nvSpPr>
        <p:spPr/>
        <p:txBody>
          <a:bodyPr/>
          <a:lstStyle/>
          <a:p>
            <a:fld id="{1BD9C666-13CF-46B4-99B6-91FCF51BC0A7}" type="slidenum">
              <a:rPr lang="nb-NO" smtClean="0"/>
              <a:t>21</a:t>
            </a:fld>
            <a:endParaRPr lang="nb-NO"/>
          </a:p>
        </p:txBody>
      </p:sp>
    </p:spTree>
    <p:extLst>
      <p:ext uri="{BB962C8B-B14F-4D97-AF65-F5344CB8AC3E}">
        <p14:creationId xmlns:p14="http://schemas.microsoft.com/office/powerpoint/2010/main" val="511632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noProof="0" dirty="0"/>
              <a:t>Utviklinga til eleven skal </a:t>
            </a:r>
            <a:r>
              <a:rPr lang="nb-NO" noProof="0" dirty="0" err="1"/>
              <a:t>vurderast</a:t>
            </a:r>
            <a:r>
              <a:rPr lang="nb-NO" noProof="0" dirty="0"/>
              <a:t> ut frå måla som er sette i den individuelle opplæringsplanen til eleven. </a:t>
            </a:r>
          </a:p>
          <a:p>
            <a:endParaRPr lang="nn-NO" dirty="0"/>
          </a:p>
          <a:p>
            <a:r>
              <a:rPr lang="nb-NO" noProof="0" dirty="0"/>
              <a:t>I tillegg til den </a:t>
            </a:r>
            <a:r>
              <a:rPr lang="nb-NO" noProof="0" dirty="0" err="1"/>
              <a:t>årlege</a:t>
            </a:r>
            <a:r>
              <a:rPr lang="nb-NO" noProof="0" dirty="0"/>
              <a:t> evalueringa har </a:t>
            </a:r>
            <a:r>
              <a:rPr lang="nb-NO" noProof="0" dirty="0" err="1"/>
              <a:t>elevane</a:t>
            </a:r>
            <a:r>
              <a:rPr lang="nb-NO" noProof="0" dirty="0"/>
              <a:t> rett til individuell vurdering. Det vil </a:t>
            </a:r>
            <a:r>
              <a:rPr lang="nb-NO" noProof="0" dirty="0" err="1"/>
              <a:t>seie</a:t>
            </a:r>
            <a:r>
              <a:rPr lang="nb-NO" noProof="0" dirty="0"/>
              <a:t> både undervegsvurdering og sluttvurdering i fag og orden og oppførsel, jf. § 2-3 andre ledd. </a:t>
            </a:r>
          </a:p>
          <a:p>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Skolen blir brukt som subjekt fordi pliktene blir oppfylte på skolenivå, men det er framleis kommunen og fylkeskommunen som er </a:t>
            </a:r>
            <a:r>
              <a:rPr lang="nb-NO" dirty="0" err="1"/>
              <a:t>rettsleg</a:t>
            </a:r>
            <a:r>
              <a:rPr lang="nb-NO" dirty="0"/>
              <a:t> ansvarleg for at kravet blir oppfylt. </a:t>
            </a:r>
          </a:p>
          <a:p>
            <a:endParaRPr lang="nn-NO" dirty="0"/>
          </a:p>
        </p:txBody>
      </p:sp>
      <p:sp>
        <p:nvSpPr>
          <p:cNvPr id="4" name="Plassholder for lysbildenummer 3"/>
          <p:cNvSpPr>
            <a:spLocks noGrp="1"/>
          </p:cNvSpPr>
          <p:nvPr>
            <p:ph type="sldNum" sz="quarter" idx="5"/>
          </p:nvPr>
        </p:nvSpPr>
        <p:spPr/>
        <p:txBody>
          <a:bodyPr/>
          <a:lstStyle/>
          <a:p>
            <a:fld id="{1BD9C666-13CF-46B4-99B6-91FCF51BC0A7}" type="slidenum">
              <a:rPr lang="nb-NO" smtClean="0"/>
              <a:t>22</a:t>
            </a:fld>
            <a:endParaRPr lang="nb-NO"/>
          </a:p>
        </p:txBody>
      </p:sp>
    </p:spTree>
    <p:extLst>
      <p:ext uri="{BB962C8B-B14F-4D97-AF65-F5344CB8AC3E}">
        <p14:creationId xmlns:p14="http://schemas.microsoft.com/office/powerpoint/2010/main" val="32363393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55480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23942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b="1" dirty="0"/>
              <a:t>Det er framleis krav om at kommunen og fylkeskommunen skal ha ei pedagogisk-psykologisk </a:t>
            </a:r>
            <a:r>
              <a:rPr lang="nb-NO" b="1" dirty="0" err="1"/>
              <a:t>teneste</a:t>
            </a:r>
            <a:r>
              <a:rPr lang="nb-NO" dirty="0"/>
              <a:t>. Dei kan ikkje </a:t>
            </a:r>
            <a:r>
              <a:rPr lang="nb-NO" dirty="0" err="1"/>
              <a:t>berre</a:t>
            </a:r>
            <a:r>
              <a:rPr lang="nb-NO" dirty="0"/>
              <a:t> basere seg på </a:t>
            </a:r>
            <a:r>
              <a:rPr lang="nb-NO" dirty="0" err="1"/>
              <a:t>tenester</a:t>
            </a:r>
            <a:r>
              <a:rPr lang="nb-NO" dirty="0"/>
              <a:t> </a:t>
            </a:r>
            <a:r>
              <a:rPr lang="nb-NO" dirty="0" err="1"/>
              <a:t>utanfrå</a:t>
            </a:r>
            <a:r>
              <a:rPr lang="nb-NO" dirty="0"/>
              <a:t>. Etter kommunelova § 1-1 kan likevel </a:t>
            </a:r>
            <a:r>
              <a:rPr lang="nn-NO" dirty="0"/>
              <a:t>to eller </a:t>
            </a:r>
            <a:r>
              <a:rPr lang="nb-NO" noProof="0" dirty="0" err="1"/>
              <a:t>fleire</a:t>
            </a:r>
            <a:r>
              <a:rPr lang="nb-NO" noProof="0" dirty="0"/>
              <a:t> </a:t>
            </a:r>
            <a:r>
              <a:rPr lang="nb-NO" noProof="0" dirty="0" err="1"/>
              <a:t>kommunar</a:t>
            </a:r>
            <a:r>
              <a:rPr lang="nb-NO" noProof="0" dirty="0"/>
              <a:t> og </a:t>
            </a:r>
            <a:r>
              <a:rPr lang="nb-NO" noProof="0" dirty="0" err="1"/>
              <a:t>fylkeskommunar</a:t>
            </a:r>
            <a:r>
              <a:rPr lang="nb-NO" noProof="0" dirty="0"/>
              <a:t> utføre felles </a:t>
            </a:r>
            <a:r>
              <a:rPr lang="nb-NO" noProof="0" dirty="0" err="1"/>
              <a:t>oppgåver</a:t>
            </a:r>
            <a:r>
              <a:rPr lang="nb-NO" noProof="0" dirty="0"/>
              <a:t> gjennom </a:t>
            </a:r>
            <a:r>
              <a:rPr lang="nb-NO" noProof="0" dirty="0" err="1"/>
              <a:t>eit</a:t>
            </a:r>
            <a:r>
              <a:rPr lang="nb-NO" noProof="0" dirty="0"/>
              <a:t> interkommunalt samarbeid. Det </a:t>
            </a:r>
            <a:r>
              <a:rPr lang="nb-NO" noProof="0" dirty="0" err="1"/>
              <a:t>inneber</a:t>
            </a:r>
            <a:r>
              <a:rPr lang="nb-NO" noProof="0" dirty="0"/>
              <a:t> at </a:t>
            </a:r>
            <a:r>
              <a:rPr lang="nb-NO" noProof="0" dirty="0" err="1"/>
              <a:t>kommunar</a:t>
            </a:r>
            <a:r>
              <a:rPr lang="nb-NO" noProof="0" dirty="0"/>
              <a:t> kan ha ei felles pedagogisk-psykologisk </a:t>
            </a:r>
            <a:r>
              <a:rPr lang="nb-NO" noProof="0" dirty="0" err="1"/>
              <a:t>teneste</a:t>
            </a:r>
            <a:r>
              <a:rPr lang="nb-NO" noProof="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nn-NO" b="1" dirty="0"/>
          </a:p>
          <a:p>
            <a:pPr marL="0" marR="0" lvl="0" indent="0" algn="l" defTabSz="914400" rtl="0" eaLnBrk="1" fontAlgn="auto" latinLnBrk="0" hangingPunct="1">
              <a:lnSpc>
                <a:spcPct val="100000"/>
              </a:lnSpc>
              <a:spcBef>
                <a:spcPts val="0"/>
              </a:spcBef>
              <a:spcAft>
                <a:spcPts val="0"/>
              </a:spcAft>
              <a:buClrTx/>
              <a:buSzTx/>
              <a:buFontTx/>
              <a:buNone/>
              <a:tabLst/>
              <a:defRPr/>
            </a:pPr>
            <a:r>
              <a:rPr lang="nn-NO" b="1" dirty="0"/>
              <a:t>Kommunen og fylkeskommunen er </a:t>
            </a:r>
            <a:r>
              <a:rPr lang="nb-NO" b="1" noProof="0" dirty="0"/>
              <a:t>framleis juridisk og økonomisk ansvarleg for PP-</a:t>
            </a:r>
            <a:r>
              <a:rPr lang="nb-NO" b="1" noProof="0" dirty="0" err="1"/>
              <a:t>tenesta</a:t>
            </a:r>
            <a:r>
              <a:rPr lang="nn-NO" dirty="0"/>
              <a:t>, og for at denne kan utføre dei </a:t>
            </a:r>
            <a:r>
              <a:rPr lang="nb-NO" noProof="0" dirty="0" err="1"/>
              <a:t>lovpålagde</a:t>
            </a:r>
            <a:r>
              <a:rPr lang="nb-NO" noProof="0" dirty="0"/>
              <a:t> </a:t>
            </a:r>
            <a:r>
              <a:rPr lang="nb-NO" noProof="0" dirty="0" err="1"/>
              <a:t>oppgåvene</a:t>
            </a:r>
            <a:r>
              <a:rPr lang="nb-NO" noProof="0" dirty="0"/>
              <a:t> sine – </a:t>
            </a:r>
            <a:r>
              <a:rPr lang="nb-NO" noProof="0" dirty="0" err="1"/>
              <a:t>medrekna</a:t>
            </a:r>
            <a:r>
              <a:rPr lang="nb-NO" noProof="0" dirty="0"/>
              <a:t> at dei har nødvendig fagkompetanse og nok </a:t>
            </a:r>
            <a:r>
              <a:rPr lang="nb-NO" noProof="0" dirty="0" err="1"/>
              <a:t>ressursar</a:t>
            </a:r>
            <a:r>
              <a:rPr lang="nb-NO" noProof="0" dirty="0"/>
              <a:t>.</a:t>
            </a:r>
            <a:endParaRPr lang="nb-NO" noProof="0"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n-NO" dirty="0"/>
          </a:p>
          <a:p>
            <a:r>
              <a:rPr lang="nb-NO" b="1" dirty="0"/>
              <a:t>Kommunen/fylkeskommunen kan framleis, ved behov i enkelte saker, hente kompetanse </a:t>
            </a:r>
            <a:r>
              <a:rPr lang="nb-NO" b="1" dirty="0" err="1"/>
              <a:t>utanfrå</a:t>
            </a:r>
            <a:r>
              <a:rPr lang="nb-NO" b="1" dirty="0"/>
              <a:t>: </a:t>
            </a:r>
            <a:r>
              <a:rPr lang="nb-NO" noProof="0" dirty="0"/>
              <a:t>Dersom PP-</a:t>
            </a:r>
            <a:r>
              <a:rPr lang="nb-NO" noProof="0" dirty="0" err="1"/>
              <a:t>tenesta</a:t>
            </a:r>
            <a:r>
              <a:rPr lang="nb-NO" noProof="0" dirty="0"/>
              <a:t> ikkje har nok </a:t>
            </a:r>
            <a:r>
              <a:rPr lang="nn-NO" dirty="0"/>
              <a:t>fagkompetanse i ei sak, </a:t>
            </a:r>
            <a:r>
              <a:rPr lang="nb-NO" noProof="0" dirty="0"/>
              <a:t>må det </a:t>
            </a:r>
            <a:r>
              <a:rPr lang="nb-NO" noProof="0" dirty="0" err="1"/>
              <a:t>hentast</a:t>
            </a:r>
            <a:r>
              <a:rPr lang="nb-NO" noProof="0" dirty="0"/>
              <a:t> inn kompetanse </a:t>
            </a:r>
            <a:r>
              <a:rPr lang="nb-NO" noProof="0" dirty="0" err="1"/>
              <a:t>utanfrå</a:t>
            </a:r>
            <a:r>
              <a:rPr lang="nb-NO" noProof="0" dirty="0"/>
              <a:t>, til dømes frå </a:t>
            </a:r>
            <a:r>
              <a:rPr lang="nb-NO" noProof="0" dirty="0" err="1"/>
              <a:t>statleg</a:t>
            </a:r>
            <a:r>
              <a:rPr lang="nb-NO" noProof="0" dirty="0"/>
              <a:t> spesialpedagogisk </a:t>
            </a:r>
            <a:r>
              <a:rPr lang="nb-NO" noProof="0" dirty="0" err="1"/>
              <a:t>teneste</a:t>
            </a:r>
            <a:r>
              <a:rPr lang="nb-NO" noProof="0" dirty="0"/>
              <a:t> (Statped), private sakkunnige eller andre kommunale og fylkeskommunale </a:t>
            </a:r>
            <a:r>
              <a:rPr lang="nb-NO" noProof="0" dirty="0" err="1"/>
              <a:t>tenester</a:t>
            </a:r>
            <a:r>
              <a:rPr lang="nb-NO" noProof="0" dirty="0"/>
              <a:t> som til dømes kommune- og </a:t>
            </a:r>
            <a:r>
              <a:rPr lang="nb-NO" noProof="0" dirty="0" err="1"/>
              <a:t>spesialisthelsetenesta</a:t>
            </a:r>
            <a:r>
              <a:rPr lang="nb-NO" noProof="0" dirty="0"/>
              <a:t>.</a:t>
            </a:r>
            <a:endParaRPr lang="nb-NO" noProof="0" dirty="0">
              <a:cs typeface="Calibri"/>
            </a:endParaRPr>
          </a:p>
          <a:p>
            <a:endParaRPr lang="nn-NO" dirty="0"/>
          </a:p>
          <a:p>
            <a:pPr>
              <a:defRPr/>
            </a:pPr>
            <a:r>
              <a:rPr lang="nb-NO" b="1" dirty="0"/>
              <a:t>PP-</a:t>
            </a:r>
            <a:r>
              <a:rPr lang="nb-NO" b="1" dirty="0" err="1"/>
              <a:t>tenestas</a:t>
            </a:r>
            <a:r>
              <a:rPr lang="nb-NO" b="1" dirty="0"/>
              <a:t> oppgaver knyttet til systematisk og </a:t>
            </a:r>
            <a:r>
              <a:rPr lang="nb-NO" b="1" dirty="0" err="1"/>
              <a:t>forebyggande</a:t>
            </a:r>
            <a:r>
              <a:rPr lang="nb-NO" b="1" dirty="0"/>
              <a:t> arbeid tydeliggjort og presisert:</a:t>
            </a:r>
            <a:endParaRPr lang="nb-NO" dirty="0"/>
          </a:p>
          <a:p>
            <a:pPr>
              <a:defRPr/>
            </a:pPr>
            <a:r>
              <a:rPr lang="nb-NO" noProof="0" dirty="0"/>
              <a:t>Første ledd bokstav a omhandler korleis PP-</a:t>
            </a:r>
            <a:r>
              <a:rPr lang="nb-NO" noProof="0" dirty="0" err="1"/>
              <a:t>tenesta</a:t>
            </a:r>
            <a:r>
              <a:rPr lang="nb-NO" noProof="0" dirty="0"/>
              <a:t> skal samarbeide og støtte skolen i det </a:t>
            </a:r>
            <a:r>
              <a:rPr lang="nb-NO" noProof="0" dirty="0" err="1"/>
              <a:t>forebyggande</a:t>
            </a:r>
            <a:r>
              <a:rPr lang="nb-NO" noProof="0" dirty="0"/>
              <a:t> arbeidet med å skape </a:t>
            </a:r>
            <a:r>
              <a:rPr lang="nb-NO" noProof="0" dirty="0" err="1"/>
              <a:t>eit</a:t>
            </a:r>
            <a:r>
              <a:rPr lang="nb-NO" noProof="0" dirty="0"/>
              <a:t> </a:t>
            </a:r>
            <a:r>
              <a:rPr lang="nb-NO" noProof="0" dirty="0" err="1"/>
              <a:t>inkluderande</a:t>
            </a:r>
            <a:r>
              <a:rPr lang="nb-NO" noProof="0" dirty="0"/>
              <a:t> opplæringstilbud. Dette innebærer at fellesskapet er den viktigste arenaen når man tenker tilrettelegging, og at tiltak settes inn så </a:t>
            </a:r>
            <a:r>
              <a:rPr lang="nb-NO" noProof="0" dirty="0" err="1"/>
              <a:t>tidleg</a:t>
            </a:r>
            <a:r>
              <a:rPr lang="nb-NO" noProof="0" dirty="0"/>
              <a:t> som mulig. Nødvendige rammer, </a:t>
            </a:r>
            <a:r>
              <a:rPr lang="nb-NO" noProof="0" dirty="0" err="1"/>
              <a:t>løsningar</a:t>
            </a:r>
            <a:r>
              <a:rPr lang="nb-NO" noProof="0" dirty="0"/>
              <a:t> og </a:t>
            </a:r>
            <a:r>
              <a:rPr lang="nb-NO" noProof="0" dirty="0" err="1"/>
              <a:t>tilpasningar</a:t>
            </a:r>
            <a:r>
              <a:rPr lang="nb-NO" noProof="0" dirty="0"/>
              <a:t> rundt </a:t>
            </a:r>
            <a:r>
              <a:rPr lang="nb-NO" noProof="0" dirty="0" err="1"/>
              <a:t>enkeltelevar</a:t>
            </a:r>
            <a:r>
              <a:rPr lang="nb-NO" noProof="0" dirty="0"/>
              <a:t> må henge </a:t>
            </a:r>
            <a:r>
              <a:rPr lang="nb-NO" noProof="0" dirty="0" err="1"/>
              <a:t>saman</a:t>
            </a:r>
            <a:r>
              <a:rPr lang="nb-NO" noProof="0" dirty="0"/>
              <a:t> med  den ordinære opplæringa</a:t>
            </a:r>
            <a:r>
              <a:rPr lang="nb-NO" noProof="0" dirty="0">
                <a:solidFill>
                  <a:srgbClr val="000000"/>
                </a:solidFill>
                <a:latin typeface="Calibri"/>
                <a:cs typeface="Calibri"/>
              </a:rPr>
              <a:t>.</a:t>
            </a:r>
            <a:r>
              <a:rPr lang="nb-NO" noProof="0" dirty="0"/>
              <a:t> Det er skolen som har ansvaret for å sette inn tiltak, men PP-</a:t>
            </a:r>
            <a:r>
              <a:rPr lang="nb-NO" noProof="0" dirty="0" err="1"/>
              <a:t>tenesta</a:t>
            </a:r>
            <a:r>
              <a:rPr lang="nb-NO" noProof="0" dirty="0"/>
              <a:t> skal hjelpe skolen med spesialistkompetansen sin der det trengs. For å sikre at </a:t>
            </a:r>
            <a:r>
              <a:rPr lang="nb-NO" noProof="0" dirty="0" err="1"/>
              <a:t>elevane</a:t>
            </a:r>
            <a:r>
              <a:rPr lang="nb-NO" noProof="0" dirty="0"/>
              <a:t> får </a:t>
            </a:r>
            <a:r>
              <a:rPr lang="nb-NO" noProof="0" dirty="0" err="1"/>
              <a:t>tilfredsstillande</a:t>
            </a:r>
            <a:r>
              <a:rPr lang="nb-NO" noProof="0" dirty="0"/>
              <a:t> utbytte av opplæringa har skolene etter § 11-2 plikt til å følge med, melde frå og følge opp, og PP-</a:t>
            </a:r>
            <a:r>
              <a:rPr lang="nb-NO" noProof="0" dirty="0" err="1"/>
              <a:t>tenesta</a:t>
            </a:r>
            <a:r>
              <a:rPr lang="nb-NO" noProof="0" dirty="0"/>
              <a:t> skal støtte skolene i dette arbeidet ved behov</a:t>
            </a:r>
            <a:r>
              <a:rPr lang="nn-NO" dirty="0"/>
              <a:t>.</a:t>
            </a:r>
            <a:endParaRPr lang="nn-NO"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n-NO" dirty="0"/>
          </a:p>
          <a:p>
            <a:pPr>
              <a:defRPr/>
            </a:pPr>
            <a:r>
              <a:rPr lang="nb-NO" noProof="0" dirty="0"/>
              <a:t>Andre ledd bokstav b presiserer at PP-</a:t>
            </a:r>
            <a:r>
              <a:rPr lang="nb-NO" noProof="0" dirty="0" err="1"/>
              <a:t>tenesta</a:t>
            </a:r>
            <a:r>
              <a:rPr lang="nb-NO" noProof="0" dirty="0"/>
              <a:t> skal hjelpe til med kompetanseutvikling og organisasjonsutvikling slik at opplæringstilbudet blir så </a:t>
            </a:r>
            <a:r>
              <a:rPr lang="nb-NO" dirty="0" err="1"/>
              <a:t>inkluderande</a:t>
            </a:r>
            <a:r>
              <a:rPr lang="nb-NO" dirty="0"/>
              <a:t> </a:t>
            </a:r>
            <a:r>
              <a:rPr lang="nb-NO" noProof="0" dirty="0"/>
              <a:t>og godt tilrettelagt som mulig</a:t>
            </a:r>
            <a:r>
              <a:rPr lang="nb-NO" b="0" noProof="0" dirty="0"/>
              <a:t>. </a:t>
            </a:r>
            <a:r>
              <a:rPr lang="nb-NO" noProof="0" dirty="0"/>
              <a:t>Dette innebærer å gi konkret veiledning på </a:t>
            </a:r>
            <a:r>
              <a:rPr lang="nb-NO" noProof="0" dirty="0" err="1"/>
              <a:t>utfordringar</a:t>
            </a:r>
            <a:r>
              <a:rPr lang="nb-NO" noProof="0" dirty="0"/>
              <a:t> skolen har. I tillegg skal PP-</a:t>
            </a:r>
            <a:r>
              <a:rPr lang="nb-NO" noProof="0" dirty="0" err="1"/>
              <a:t>tenesta</a:t>
            </a:r>
            <a:r>
              <a:rPr lang="nb-NO" noProof="0" dirty="0"/>
              <a:t> bidra med kompetanse om tilrettelegging </a:t>
            </a:r>
            <a:r>
              <a:rPr lang="nb-NO" i="1" noProof="0" dirty="0"/>
              <a:t>for </a:t>
            </a:r>
            <a:r>
              <a:rPr lang="nb-NO" i="1" noProof="0" dirty="0" err="1"/>
              <a:t>elevar</a:t>
            </a:r>
            <a:r>
              <a:rPr lang="nb-NO" i="1" noProof="0" dirty="0"/>
              <a:t> som trenger det</a:t>
            </a:r>
            <a:r>
              <a:rPr lang="nb-NO" noProof="0" dirty="0"/>
              <a:t>, og hjelpe skolen med kompetanseheving på kva som bidrar til </a:t>
            </a:r>
            <a:r>
              <a:rPr lang="nb-NO" noProof="0" dirty="0" err="1"/>
              <a:t>eit</a:t>
            </a:r>
            <a:r>
              <a:rPr lang="nb-NO" noProof="0" dirty="0"/>
              <a:t> </a:t>
            </a:r>
            <a:r>
              <a:rPr lang="nb-NO" noProof="0" dirty="0" err="1"/>
              <a:t>inkluderande</a:t>
            </a:r>
            <a:r>
              <a:rPr lang="nb-NO" noProof="0" dirty="0"/>
              <a:t> læringsmiljø og </a:t>
            </a:r>
            <a:r>
              <a:rPr lang="nb-NO" noProof="0" dirty="0" err="1"/>
              <a:t>eit</a:t>
            </a:r>
            <a:r>
              <a:rPr lang="nb-NO" noProof="0" dirty="0"/>
              <a:t> godt tilbud for </a:t>
            </a:r>
            <a:r>
              <a:rPr lang="nb-NO" i="1" noProof="0" dirty="0"/>
              <a:t>alle</a:t>
            </a:r>
            <a:r>
              <a:rPr lang="nb-NO" noProof="0" dirty="0"/>
              <a:t>. </a:t>
            </a:r>
            <a:r>
              <a:rPr lang="nn-NO" dirty="0"/>
              <a:t>Skolene </a:t>
            </a:r>
            <a:r>
              <a:rPr lang="nb-NO" noProof="0" dirty="0"/>
              <a:t>og PP-</a:t>
            </a:r>
            <a:r>
              <a:rPr lang="nb-NO" noProof="0" dirty="0" err="1"/>
              <a:t>tenesta</a:t>
            </a:r>
            <a:r>
              <a:rPr lang="nb-NO" noProof="0" dirty="0"/>
              <a:t> må utvikle felles mål, rutiner og planer for samarbeidet, og sørge for at dette blir evaluert jevnlig. PP-</a:t>
            </a:r>
            <a:r>
              <a:rPr lang="nb-NO" noProof="0" dirty="0" err="1"/>
              <a:t>tenesta</a:t>
            </a:r>
            <a:r>
              <a:rPr lang="nb-NO" noProof="0" dirty="0"/>
              <a:t> skal vere ein aktiv bidragsyter i det tverrfaglige samarbeidet rundt</a:t>
            </a:r>
            <a:r>
              <a:rPr lang="nn-NO" dirty="0"/>
              <a:t> skolen og elevar der det er behov.</a:t>
            </a:r>
            <a:endParaRPr lang="nb-NO" dirty="0"/>
          </a:p>
          <a:p>
            <a:endParaRPr lang="nn-NO" b="1" dirty="0"/>
          </a:p>
          <a:p>
            <a:r>
              <a:rPr lang="nn-NO" b="1" dirty="0"/>
              <a:t>Færre lovkrav om sakkunnig vurdering: </a:t>
            </a:r>
            <a:endParaRPr lang="nb-NO" dirty="0"/>
          </a:p>
          <a:p>
            <a:r>
              <a:rPr lang="nb-NO" noProof="0" dirty="0"/>
              <a:t>PP-</a:t>
            </a:r>
            <a:r>
              <a:rPr lang="nb-NO" noProof="0" dirty="0" err="1"/>
              <a:t>tenesta</a:t>
            </a:r>
            <a:r>
              <a:rPr lang="nb-NO" noProof="0" dirty="0"/>
              <a:t> er pålagt å utarbeide sakkunnig vurdering i saker hvor lova krever at kommunen/fylkeskommunen hente </a:t>
            </a:r>
            <a:r>
              <a:rPr lang="nb-NO" noProof="0" dirty="0" err="1"/>
              <a:t>innr</a:t>
            </a:r>
            <a:r>
              <a:rPr lang="nb-NO" noProof="0" dirty="0"/>
              <a:t> ein sakkunnig vurdering. I ny opplæringslov, er det færre områder hvor det er lovkrav om sakkunnig vurdering. Det vil for eksempel ikkje vere krav om sakkunnig vurdering i saker der </a:t>
            </a:r>
            <a:r>
              <a:rPr lang="nb-NO" noProof="0" dirty="0" err="1"/>
              <a:t>elevar</a:t>
            </a:r>
            <a:r>
              <a:rPr lang="nb-NO" noProof="0" dirty="0"/>
              <a:t> har rett på </a:t>
            </a:r>
            <a:r>
              <a:rPr lang="nb-NO" noProof="0" dirty="0" err="1"/>
              <a:t>personleg</a:t>
            </a:r>
            <a:r>
              <a:rPr lang="nb-NO" noProof="0" dirty="0"/>
              <a:t> assistanse eller fysisk tilrettelegging og tekniske hjelpemidler. Hvis ein elev har rett på både individuelt tilrettelagt opplæring og </a:t>
            </a:r>
            <a:r>
              <a:rPr lang="nb-NO" noProof="0" dirty="0" err="1"/>
              <a:t>personleg</a:t>
            </a:r>
            <a:r>
              <a:rPr lang="nb-NO" noProof="0" dirty="0"/>
              <a:t> assistanse og/eller fysisk tilrettelegging og tekniske hjelpemidler, må PP-</a:t>
            </a:r>
            <a:r>
              <a:rPr lang="nb-NO" noProof="0" dirty="0" err="1"/>
              <a:t>tenesta</a:t>
            </a:r>
            <a:r>
              <a:rPr lang="nb-NO" noProof="0" dirty="0"/>
              <a:t> likevel ta stilling til dette i ein </a:t>
            </a:r>
            <a:r>
              <a:rPr lang="nb-NO" noProof="0" dirty="0" err="1"/>
              <a:t>helhetleg</a:t>
            </a:r>
            <a:r>
              <a:rPr lang="nb-NO" noProof="0" dirty="0"/>
              <a:t> vurdering. Kommunen har også ein plikt til å opplyse saken etter forvaltningslova § 17, og kan også i enkelte tilfeller måtte hente inn sakkunnig vurdering frå PP-</a:t>
            </a:r>
            <a:r>
              <a:rPr lang="nb-NO" noProof="0" dirty="0" err="1"/>
              <a:t>tenesta</a:t>
            </a:r>
            <a:r>
              <a:rPr lang="nb-NO" noProof="0" dirty="0"/>
              <a:t> i saker der det ikkje er krav om ein sakkunnig vurdering. </a:t>
            </a:r>
            <a:endParaRPr lang="nb-NO" noProof="0"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n-NO" dirty="0"/>
          </a:p>
          <a:p>
            <a:pPr>
              <a:defRPr/>
            </a:pPr>
            <a:r>
              <a:rPr lang="nb-NO" noProof="0" dirty="0"/>
              <a:t>I ny opplæringslov er det krav om sakkunnig vurdering før det blir gjort vedtak om individuelt tilrettelagd opplæring etter § 11-6, fritak frå opplæringsplikta etter § 2-2, og </a:t>
            </a:r>
            <a:r>
              <a:rPr lang="nb-NO" noProof="0" dirty="0" err="1"/>
              <a:t>tidleg</a:t>
            </a:r>
            <a:r>
              <a:rPr lang="nb-NO" noProof="0" dirty="0"/>
              <a:t> eller utsett skolestart etter § 2-4. </a:t>
            </a:r>
            <a:endParaRPr lang="nb-NO" noProof="0"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n-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noProof="0" dirty="0"/>
              <a:t>Oppgavene til PP-</a:t>
            </a:r>
            <a:r>
              <a:rPr lang="nb-NO" noProof="0" dirty="0" err="1"/>
              <a:t>tenesta</a:t>
            </a:r>
            <a:r>
              <a:rPr lang="nb-NO" noProof="0" dirty="0"/>
              <a:t> i andre og tredje ledd må sees i </a:t>
            </a:r>
            <a:r>
              <a:rPr lang="nb-NO" noProof="0" dirty="0" err="1"/>
              <a:t>samanheng</a:t>
            </a:r>
            <a:r>
              <a:rPr lang="nb-NO" noProof="0" dirty="0"/>
              <a:t>, og er gjensidig avhengige og forsterker og påvirker </a:t>
            </a:r>
            <a:r>
              <a:rPr lang="nb-NO" noProof="0" dirty="0" err="1"/>
              <a:t>kvarandre</a:t>
            </a:r>
            <a:r>
              <a:rPr lang="nb-NO" noProof="0" dirty="0"/>
              <a:t>. For eksempel vil arbeidet med å utrede </a:t>
            </a:r>
            <a:r>
              <a:rPr lang="nb-NO" noProof="0" dirty="0" err="1"/>
              <a:t>løsningar</a:t>
            </a:r>
            <a:r>
              <a:rPr lang="nb-NO" noProof="0" dirty="0"/>
              <a:t> for ein enkeltelev virke inn på det helhetlige arbeidet til skolen, og motsatt. Tiltak som vil hjelpe ein elev, vil også kunne heve kvaliteten på læringsfellesskapet og dermed komme alle </a:t>
            </a:r>
            <a:r>
              <a:rPr lang="nb-NO" noProof="0" dirty="0" err="1"/>
              <a:t>elevar</a:t>
            </a:r>
            <a:r>
              <a:rPr lang="nb-NO" noProof="0" dirty="0"/>
              <a:t> til gode.</a:t>
            </a:r>
            <a:endParaRPr lang="nb-NO" noProof="0" dirty="0">
              <a:cs typeface="Calibri"/>
            </a:endParaRPr>
          </a:p>
          <a:p>
            <a:pPr>
              <a:defRPr/>
            </a:pPr>
            <a:r>
              <a:rPr lang="nn-NO" dirty="0"/>
              <a:t> </a:t>
            </a:r>
            <a:endParaRPr lang="nn-NO" dirty="0">
              <a:cs typeface="Calibri"/>
            </a:endParaRPr>
          </a:p>
          <a:p>
            <a:pPr>
              <a:defRPr/>
            </a:pPr>
            <a:r>
              <a:rPr lang="nb-NO" b="1" noProof="0" dirty="0"/>
              <a:t>Endringen i lova kan omfatte </a:t>
            </a:r>
            <a:r>
              <a:rPr lang="nb-NO" b="1" noProof="0" dirty="0" err="1"/>
              <a:t>endringar</a:t>
            </a:r>
            <a:r>
              <a:rPr lang="nb-NO" b="1" noProof="0" dirty="0"/>
              <a:t> for PP-tjenester</a:t>
            </a:r>
            <a:r>
              <a:rPr lang="nb-NO" noProof="0" dirty="0"/>
              <a:t>: Hvor store </a:t>
            </a:r>
            <a:r>
              <a:rPr lang="nb-NO" noProof="0" dirty="0" err="1"/>
              <a:t>endringar</a:t>
            </a:r>
            <a:r>
              <a:rPr lang="nb-NO" noProof="0" dirty="0"/>
              <a:t> det blir for PP-</a:t>
            </a:r>
            <a:r>
              <a:rPr lang="nb-NO" noProof="0" dirty="0" err="1"/>
              <a:t>tenesta</a:t>
            </a:r>
            <a:r>
              <a:rPr lang="nb-NO" noProof="0" dirty="0"/>
              <a:t> etter ny lov, avhenger av korleis den enkelte PP-</a:t>
            </a:r>
            <a:r>
              <a:rPr lang="nb-NO" noProof="0" dirty="0" err="1"/>
              <a:t>tenesta</a:t>
            </a:r>
            <a:r>
              <a:rPr lang="nb-NO" noProof="0" dirty="0"/>
              <a:t> har arbeidet frå før. Etter tidligere opplæringslov har PP-</a:t>
            </a:r>
            <a:r>
              <a:rPr lang="nb-NO" noProof="0" dirty="0" err="1"/>
              <a:t>tenesta</a:t>
            </a:r>
            <a:r>
              <a:rPr lang="nb-NO" noProof="0" dirty="0"/>
              <a:t> også hatt oppgaver knyttet til </a:t>
            </a:r>
            <a:r>
              <a:rPr lang="nb-NO" noProof="0" dirty="0" err="1"/>
              <a:t>forebyggande</a:t>
            </a:r>
            <a:r>
              <a:rPr lang="nb-NO" noProof="0" dirty="0"/>
              <a:t> arbeid, men i ny lov er disse oppgavene tydeliggjort og presisert. I tillegg er det færre lovkrav om sakkunnig vurdering. Departementet understreker i forarbeidene at forslagene til ny lov til </a:t>
            </a:r>
            <a:r>
              <a:rPr lang="nb-NO" noProof="0" dirty="0" err="1"/>
              <a:t>saman</a:t>
            </a:r>
            <a:r>
              <a:rPr lang="nb-NO" noProof="0" dirty="0"/>
              <a:t> innebærer at PP-</a:t>
            </a:r>
            <a:r>
              <a:rPr lang="nb-NO" noProof="0" dirty="0" err="1"/>
              <a:t>tenesta</a:t>
            </a:r>
            <a:r>
              <a:rPr lang="nb-NO" noProof="0" dirty="0"/>
              <a:t> skal bruke ressursene sine på ein annen måte enn i dag, ved å vere tettere på og komme raskere inn i det </a:t>
            </a:r>
            <a:r>
              <a:rPr lang="nb-NO" noProof="0" dirty="0" err="1"/>
              <a:t>forebyggande</a:t>
            </a:r>
            <a:r>
              <a:rPr lang="nb-NO" noProof="0" dirty="0"/>
              <a:t> arbeidet rundt barn og </a:t>
            </a:r>
            <a:r>
              <a:rPr lang="nb-NO" noProof="0" dirty="0" err="1"/>
              <a:t>elevar</a:t>
            </a:r>
            <a:r>
              <a:rPr lang="nb-NO" noProof="0" dirty="0"/>
              <a:t>.</a:t>
            </a:r>
            <a:r>
              <a:rPr lang="nb-NO" dirty="0"/>
              <a:t> At PP-</a:t>
            </a:r>
            <a:r>
              <a:rPr lang="nb-NO" dirty="0" err="1"/>
              <a:t>tenesta</a:t>
            </a:r>
            <a:r>
              <a:rPr lang="nb-NO" dirty="0"/>
              <a:t> skal bistå med organisasjons- og kompetanseutvikling har blitt </a:t>
            </a:r>
            <a:r>
              <a:rPr lang="nb-NO" dirty="0" err="1"/>
              <a:t>tydelegare</a:t>
            </a:r>
            <a:r>
              <a:rPr lang="nb-NO" dirty="0"/>
              <a:t> presisert, noe som også vil vere med på å endre PP-</a:t>
            </a:r>
            <a:r>
              <a:rPr lang="nb-NO" dirty="0" err="1"/>
              <a:t>tenestas</a:t>
            </a:r>
            <a:r>
              <a:rPr lang="nb-NO" dirty="0"/>
              <a:t> måte å arbeide </a:t>
            </a:r>
            <a:r>
              <a:rPr lang="nb-NO" dirty="0" err="1"/>
              <a:t>forebyggande</a:t>
            </a:r>
            <a:r>
              <a:rPr lang="nb-NO" dirty="0"/>
              <a:t> på.</a:t>
            </a:r>
            <a:endParaRPr lang="nb-NO" noProof="0"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cs typeface="Calibri" panose="020F0502020204030204"/>
            </a:endParaRPr>
          </a:p>
        </p:txBody>
      </p:sp>
      <p:sp>
        <p:nvSpPr>
          <p:cNvPr id="4" name="Plassholder for lysbildenummer 3"/>
          <p:cNvSpPr>
            <a:spLocks noGrp="1"/>
          </p:cNvSpPr>
          <p:nvPr>
            <p:ph type="sldNum" sz="quarter" idx="5"/>
          </p:nvPr>
        </p:nvSpPr>
        <p:spPr/>
        <p:txBody>
          <a:bodyPr/>
          <a:lstStyle/>
          <a:p>
            <a:fld id="{1BD9C666-13CF-46B4-99B6-91FCF51BC0A7}" type="slidenum">
              <a:rPr lang="nb-NO" smtClean="0"/>
              <a:t>25</a:t>
            </a:fld>
            <a:endParaRPr lang="nb-NO"/>
          </a:p>
        </p:txBody>
      </p:sp>
    </p:spTree>
    <p:extLst>
      <p:ext uri="{BB962C8B-B14F-4D97-AF65-F5344CB8AC3E}">
        <p14:creationId xmlns:p14="http://schemas.microsoft.com/office/powerpoint/2010/main" val="6610383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err="1"/>
              <a:t>Reglane</a:t>
            </a:r>
            <a:r>
              <a:rPr lang="nb-NO" dirty="0"/>
              <a:t> om alternativ og </a:t>
            </a:r>
            <a:r>
              <a:rPr lang="nb-NO" dirty="0" err="1"/>
              <a:t>supplerande</a:t>
            </a:r>
            <a:r>
              <a:rPr lang="nb-NO" dirty="0"/>
              <a:t> kommunikasjon gir ikkje ein sjølvstendig rett for </a:t>
            </a:r>
            <a:r>
              <a:rPr lang="nb-NO" dirty="0" err="1"/>
              <a:t>elevane</a:t>
            </a:r>
            <a:r>
              <a:rPr lang="nb-NO" dirty="0"/>
              <a:t>, men presiserer det som </a:t>
            </a:r>
            <a:r>
              <a:rPr lang="nb-NO" dirty="0" err="1"/>
              <a:t>allereie</a:t>
            </a:r>
            <a:r>
              <a:rPr lang="nb-NO" dirty="0"/>
              <a:t> følgjer av </a:t>
            </a:r>
            <a:r>
              <a:rPr lang="nb-NO" dirty="0" err="1"/>
              <a:t>reglane</a:t>
            </a:r>
            <a:r>
              <a:rPr lang="nb-NO" dirty="0"/>
              <a:t> om tilpassa opplæring, retten til individuelt tilrettelagd opplæring, fysisk tilrettelegging og tekniske hjelpemiddel og </a:t>
            </a:r>
            <a:r>
              <a:rPr lang="nb-NO" dirty="0" err="1"/>
              <a:t>personleg</a:t>
            </a:r>
            <a:r>
              <a:rPr lang="nb-NO" dirty="0"/>
              <a:t> assistanse. </a:t>
            </a:r>
          </a:p>
          <a:p>
            <a:endParaRPr lang="nb-NO" dirty="0"/>
          </a:p>
          <a:p>
            <a:r>
              <a:rPr lang="nb-NO" dirty="0"/>
              <a:t>Kva som er best kommunikasjonsform og kommunikasjonsmiddel, varierer ut frå situasjon, alder og utvikling. Det kan vere </a:t>
            </a:r>
            <a:r>
              <a:rPr lang="nb-NO" dirty="0" err="1"/>
              <a:t>handteikn</a:t>
            </a:r>
            <a:r>
              <a:rPr lang="nb-NO" dirty="0"/>
              <a:t>, </a:t>
            </a:r>
            <a:r>
              <a:rPr lang="nb-NO" dirty="0" err="1"/>
              <a:t>bilete</a:t>
            </a:r>
            <a:r>
              <a:rPr lang="nb-NO" dirty="0"/>
              <a:t>, grafiske symbol og </a:t>
            </a:r>
            <a:r>
              <a:rPr lang="nb-NO" dirty="0" err="1"/>
              <a:t>kroppslege</a:t>
            </a:r>
            <a:r>
              <a:rPr lang="nb-NO" dirty="0"/>
              <a:t> uttrykk. Det kan også vere enkle og papirbaserte kommunikasjonsmiddel, eller avanserte og stemmebaserte. Eleven kan kommunisere </a:t>
            </a:r>
            <a:r>
              <a:rPr lang="nb-NO" dirty="0" err="1"/>
              <a:t>sjølv</a:t>
            </a:r>
            <a:r>
              <a:rPr lang="nb-NO" dirty="0"/>
              <a:t> gjennom </a:t>
            </a:r>
            <a:r>
              <a:rPr lang="nb-NO" dirty="0" err="1"/>
              <a:t>desse</a:t>
            </a:r>
            <a:r>
              <a:rPr lang="nb-NO" dirty="0"/>
              <a:t>, eller få hjelp av andre. </a:t>
            </a:r>
          </a:p>
          <a:p>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err="1"/>
              <a:t>Elevar</a:t>
            </a:r>
            <a:r>
              <a:rPr lang="nb-NO" dirty="0"/>
              <a:t> og </a:t>
            </a:r>
            <a:r>
              <a:rPr lang="nb-NO" dirty="0" err="1"/>
              <a:t>lærekandidatar</a:t>
            </a:r>
            <a:r>
              <a:rPr lang="nb-NO" dirty="0"/>
              <a:t> har rett til opplæring i ASK. Det har ikkje andre som har læretid i bedrift. </a:t>
            </a:r>
            <a:r>
              <a:rPr lang="nb-NO" sz="1200" dirty="0"/>
              <a:t>Opplæringa i ASK må vere nødvendig for at eleven eller lærekandidaten skal vere i stand til å </a:t>
            </a:r>
            <a:r>
              <a:rPr lang="nb-NO" sz="1200" dirty="0" err="1"/>
              <a:t>nyttiggjere</a:t>
            </a:r>
            <a:r>
              <a:rPr lang="nb-NO" sz="1200" dirty="0"/>
              <a:t> seg av retten og plikta til grunnskoleopplæring.</a:t>
            </a:r>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noProof="0" dirty="0" err="1">
                <a:effectLst/>
                <a:latin typeface="Roboto" panose="02000000000000000000" pitchFamily="2" charset="0"/>
                <a:ea typeface="Calibri" panose="020F0502020204030204" pitchFamily="34" charset="0"/>
                <a:cs typeface="Times New Roman" panose="02020603050405020304" pitchFamily="18" charset="0"/>
              </a:rPr>
              <a:t>Elevar</a:t>
            </a:r>
            <a:r>
              <a:rPr lang="nb-NO" sz="1200" noProof="0" dirty="0">
                <a:effectLst/>
                <a:latin typeface="Roboto" panose="02000000000000000000" pitchFamily="2" charset="0"/>
                <a:ea typeface="Calibri" panose="020F0502020204030204" pitchFamily="34" charset="0"/>
                <a:cs typeface="Times New Roman" panose="02020603050405020304" pitchFamily="18" charset="0"/>
              </a:rPr>
              <a:t> og </a:t>
            </a:r>
            <a:r>
              <a:rPr lang="nb-NO" sz="1200" noProof="0" dirty="0" err="1">
                <a:effectLst/>
                <a:latin typeface="Roboto" panose="02000000000000000000" pitchFamily="2" charset="0"/>
                <a:ea typeface="Calibri" panose="020F0502020204030204" pitchFamily="34" charset="0"/>
                <a:cs typeface="Times New Roman" panose="02020603050405020304" pitchFamily="18" charset="0"/>
              </a:rPr>
              <a:t>lærekandidatar</a:t>
            </a:r>
            <a:r>
              <a:rPr lang="nb-NO" sz="1200" noProof="0" dirty="0">
                <a:effectLst/>
                <a:latin typeface="Roboto" panose="02000000000000000000" pitchFamily="2" charset="0"/>
                <a:ea typeface="Calibri" panose="020F0502020204030204" pitchFamily="34" charset="0"/>
                <a:cs typeface="Times New Roman" panose="02020603050405020304" pitchFamily="18" charset="0"/>
              </a:rPr>
              <a:t> med behov for ASK vil ikkje automatisk ha behov for individuelt tilrettelagd opplæring. Opplæring i ASK kan </a:t>
            </a:r>
            <a:r>
              <a:rPr lang="nb-NO" sz="1200" noProof="0" dirty="0" err="1">
                <a:effectLst/>
                <a:latin typeface="Roboto" panose="02000000000000000000" pitchFamily="2" charset="0"/>
                <a:ea typeface="Calibri" panose="020F0502020204030204" pitchFamily="34" charset="0"/>
                <a:cs typeface="Times New Roman" panose="02020603050405020304" pitchFamily="18" charset="0"/>
              </a:rPr>
              <a:t>givast</a:t>
            </a:r>
            <a:r>
              <a:rPr lang="nb-NO" sz="1200" noProof="0" dirty="0">
                <a:effectLst/>
                <a:latin typeface="Roboto" panose="02000000000000000000" pitchFamily="2" charset="0"/>
                <a:ea typeface="Calibri" panose="020F0502020204030204" pitchFamily="34" charset="0"/>
                <a:cs typeface="Times New Roman" panose="02020603050405020304" pitchFamily="18" charset="0"/>
              </a:rPr>
              <a:t> både når eleven eller lærekandidaten har vedtak om individuelt tilrettelagd opplæring, og når dei ikkje får slik tilrettelegging. Opplæringa kan </a:t>
            </a:r>
            <a:r>
              <a:rPr lang="nb-NO" sz="1200" noProof="0" dirty="0" err="1">
                <a:effectLst/>
                <a:latin typeface="Roboto" panose="02000000000000000000" pitchFamily="2" charset="0"/>
                <a:ea typeface="Calibri" panose="020F0502020204030204" pitchFamily="34" charset="0"/>
                <a:cs typeface="Times New Roman" panose="02020603050405020304" pitchFamily="18" charset="0"/>
              </a:rPr>
              <a:t>integrerast</a:t>
            </a:r>
            <a:r>
              <a:rPr lang="nb-NO" sz="1200" noProof="0" dirty="0">
                <a:effectLst/>
                <a:latin typeface="Roboto" panose="02000000000000000000" pitchFamily="2" charset="0"/>
                <a:ea typeface="Calibri" panose="020F0502020204030204" pitchFamily="34" charset="0"/>
                <a:cs typeface="Times New Roman" panose="02020603050405020304" pitchFamily="18" charset="0"/>
              </a:rPr>
              <a:t> i fag der det er hensiktsmessig.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noProof="0" dirty="0">
              <a:effectLst/>
              <a:latin typeface="Roboto" panose="02000000000000000000" pitchFamily="2"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noProof="0" dirty="0">
                <a:effectLst/>
                <a:latin typeface="Roboto" panose="02000000000000000000" pitchFamily="2" charset="0"/>
                <a:ea typeface="Calibri" panose="020F0502020204030204" pitchFamily="34" charset="0"/>
                <a:cs typeface="Times New Roman" panose="02020603050405020304" pitchFamily="18" charset="0"/>
              </a:rPr>
              <a:t>Andre ledd andre punktum viser til at opplæringa også kan gå inn som ein del av den individuelle tilrettelegginga </a:t>
            </a:r>
            <a:r>
              <a:rPr lang="nn-NO" sz="1200" dirty="0">
                <a:effectLst/>
                <a:latin typeface="Roboto" panose="02000000000000000000" pitchFamily="2" charset="0"/>
                <a:ea typeface="Calibri" panose="020F0502020204030204" pitchFamily="34" charset="0"/>
                <a:cs typeface="Times New Roman" panose="02020603050405020304" pitchFamily="18" charset="0"/>
              </a:rPr>
              <a:t>dersom eleven eller lærekandidaten har rett til individuelt tilrettelagd opplæring. Innhaldet i og </a:t>
            </a:r>
            <a:r>
              <a:rPr lang="nb-NO" sz="1200" noProof="0" dirty="0" err="1">
                <a:effectLst/>
                <a:latin typeface="Roboto" panose="02000000000000000000" pitchFamily="2" charset="0"/>
                <a:ea typeface="Calibri" panose="020F0502020204030204" pitchFamily="34" charset="0"/>
                <a:cs typeface="Times New Roman" panose="02020603050405020304" pitchFamily="18" charset="0"/>
              </a:rPr>
              <a:t>timetalet</a:t>
            </a:r>
            <a:r>
              <a:rPr lang="nb-NO" sz="1200" noProof="0" dirty="0">
                <a:effectLst/>
                <a:latin typeface="Roboto" panose="02000000000000000000" pitchFamily="2" charset="0"/>
                <a:ea typeface="Calibri" panose="020F0502020204030204" pitchFamily="34" charset="0"/>
                <a:cs typeface="Times New Roman" panose="02020603050405020304" pitchFamily="18" charset="0"/>
              </a:rPr>
              <a:t> må i så fall bli fastsette ut frå det behovet den enkelte har, og på bakgrunn av den sakkunnige</a:t>
            </a:r>
            <a:r>
              <a:rPr lang="nn-NO" sz="1200" dirty="0">
                <a:effectLst/>
                <a:latin typeface="Roboto" panose="02000000000000000000" pitchFamily="2" charset="0"/>
                <a:ea typeface="Calibri" panose="020F0502020204030204" pitchFamily="34" charset="0"/>
                <a:cs typeface="Times New Roman" panose="02020603050405020304" pitchFamily="18" charset="0"/>
              </a:rPr>
              <a:t> </a:t>
            </a:r>
            <a:r>
              <a:rPr lang="nb-NO" sz="1200" noProof="0" dirty="0">
                <a:effectLst/>
                <a:latin typeface="Roboto" panose="02000000000000000000" pitchFamily="2" charset="0"/>
                <a:ea typeface="Calibri" panose="020F0502020204030204" pitchFamily="34" charset="0"/>
                <a:cs typeface="Times New Roman" panose="02020603050405020304" pitchFamily="18" charset="0"/>
              </a:rPr>
              <a:t>vurderinga.</a:t>
            </a:r>
            <a:endParaRPr lang="nb-NO" sz="1200" dirty="0">
              <a:effectLst/>
              <a:latin typeface="Roboto" panose="02000000000000000000" pitchFamily="2"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p>
            <a:endParaRPr lang="nb-NO" dirty="0"/>
          </a:p>
        </p:txBody>
      </p:sp>
      <p:sp>
        <p:nvSpPr>
          <p:cNvPr id="4" name="Plassholder for lysbildenummer 3"/>
          <p:cNvSpPr>
            <a:spLocks noGrp="1"/>
          </p:cNvSpPr>
          <p:nvPr>
            <p:ph type="sldNum" sz="quarter" idx="5"/>
          </p:nvPr>
        </p:nvSpPr>
        <p:spPr/>
        <p:txBody>
          <a:bodyPr/>
          <a:lstStyle/>
          <a:p>
            <a:fld id="{1BD9C666-13CF-46B4-99B6-91FCF51BC0A7}" type="slidenum">
              <a:rPr lang="nb-NO" smtClean="0"/>
              <a:t>26</a:t>
            </a:fld>
            <a:endParaRPr lang="nb-NO"/>
          </a:p>
        </p:txBody>
      </p:sp>
    </p:spTree>
    <p:extLst>
      <p:ext uri="{BB962C8B-B14F-4D97-AF65-F5344CB8AC3E}">
        <p14:creationId xmlns:p14="http://schemas.microsoft.com/office/powerpoint/2010/main" val="7656031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1BD9C666-13CF-46B4-99B6-91FCF51BC0A7}" type="slidenum">
              <a:rPr lang="nb-NO" smtClean="0"/>
              <a:t>27</a:t>
            </a:fld>
            <a:endParaRPr lang="nb-NO"/>
          </a:p>
        </p:txBody>
      </p:sp>
    </p:spTree>
    <p:extLst>
      <p:ext uri="{BB962C8B-B14F-4D97-AF65-F5344CB8AC3E}">
        <p14:creationId xmlns:p14="http://schemas.microsoft.com/office/powerpoint/2010/main" val="2137788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Denne figuren er meint å illustrere saksgangen for tilrettelegging. Første fasen </a:t>
            </a:r>
            <a:r>
              <a:rPr lang="nb-NO" dirty="0" err="1"/>
              <a:t>handlar</a:t>
            </a:r>
            <a:r>
              <a:rPr lang="nb-NO" dirty="0"/>
              <a:t> om plikta til å følgje med på </a:t>
            </a:r>
            <a:r>
              <a:rPr lang="nb-NO" dirty="0" err="1"/>
              <a:t>elevane</a:t>
            </a:r>
            <a:r>
              <a:rPr lang="nb-NO" dirty="0"/>
              <a:t> og </a:t>
            </a:r>
            <a:r>
              <a:rPr lang="nb-NO" dirty="0" err="1"/>
              <a:t>deira</a:t>
            </a:r>
            <a:r>
              <a:rPr lang="nb-NO" dirty="0"/>
              <a:t> utvikling, den andre fasen </a:t>
            </a:r>
            <a:r>
              <a:rPr lang="nb-NO" dirty="0" err="1"/>
              <a:t>handlar</a:t>
            </a:r>
            <a:r>
              <a:rPr lang="nb-NO" dirty="0"/>
              <a:t> om </a:t>
            </a:r>
            <a:r>
              <a:rPr lang="nb-NO" dirty="0" err="1"/>
              <a:t>tilpassingar</a:t>
            </a:r>
            <a:r>
              <a:rPr lang="nb-NO" dirty="0"/>
              <a:t> </a:t>
            </a:r>
            <a:r>
              <a:rPr lang="nb-NO" dirty="0" err="1"/>
              <a:t>innanfor</a:t>
            </a:r>
            <a:r>
              <a:rPr lang="nb-NO" dirty="0"/>
              <a:t> ordinær opplæring, og siste fasen gjeld saksgangen i dei tilfella eleven ikkje får </a:t>
            </a:r>
            <a:r>
              <a:rPr lang="nb-NO" dirty="0" err="1"/>
              <a:t>tilfredsstillande</a:t>
            </a:r>
            <a:r>
              <a:rPr lang="nb-NO" dirty="0"/>
              <a:t> utbytte av opplæringa </a:t>
            </a:r>
          </a:p>
          <a:p>
            <a:endParaRPr lang="nb-NO" dirty="0"/>
          </a:p>
          <a:p>
            <a:r>
              <a:rPr lang="nb-NO" dirty="0"/>
              <a:t>I det </a:t>
            </a:r>
            <a:r>
              <a:rPr lang="nb-NO" dirty="0" err="1"/>
              <a:t>vidare</a:t>
            </a:r>
            <a:r>
              <a:rPr lang="nb-NO" dirty="0"/>
              <a:t> vil kvar enkelt fase bli </a:t>
            </a:r>
            <a:r>
              <a:rPr lang="nb-NO" dirty="0" err="1"/>
              <a:t>nærmare</a:t>
            </a:r>
            <a:r>
              <a:rPr lang="nb-NO" dirty="0"/>
              <a:t> gjennomgått. </a:t>
            </a:r>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6917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4606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Regelen </a:t>
            </a:r>
            <a:r>
              <a:rPr lang="nb-NO" dirty="0" err="1"/>
              <a:t>vidarefører</a:t>
            </a:r>
            <a:r>
              <a:rPr lang="nb-NO" dirty="0"/>
              <a:t> i </a:t>
            </a:r>
            <a:r>
              <a:rPr lang="nb-NO" dirty="0" err="1"/>
              <a:t>hovudsak</a:t>
            </a:r>
            <a:r>
              <a:rPr lang="nb-NO" dirty="0"/>
              <a:t> pliktene til skolen, men systematiseringa i lova </a:t>
            </a:r>
            <a:r>
              <a:rPr lang="nb-NO" dirty="0" err="1"/>
              <a:t>gjer</a:t>
            </a:r>
            <a:r>
              <a:rPr lang="nb-NO" dirty="0"/>
              <a:t> at pliktene blir </a:t>
            </a:r>
            <a:r>
              <a:rPr lang="nb-NO" dirty="0" err="1"/>
              <a:t>tydelegare</a:t>
            </a:r>
            <a:r>
              <a:rPr lang="nb-NO" dirty="0"/>
              <a:t>, og at dei </a:t>
            </a:r>
            <a:r>
              <a:rPr lang="nb-NO" dirty="0" err="1"/>
              <a:t>no</a:t>
            </a:r>
            <a:r>
              <a:rPr lang="nb-NO" dirty="0"/>
              <a:t> er samla. Det skal dermed også bli </a:t>
            </a:r>
            <a:r>
              <a:rPr lang="nb-NO" dirty="0" err="1"/>
              <a:t>tydelegare</a:t>
            </a:r>
            <a:r>
              <a:rPr lang="nb-NO" dirty="0"/>
              <a:t> for skolen kva dei skal </a:t>
            </a:r>
            <a:r>
              <a:rPr lang="nb-NO" dirty="0" err="1"/>
              <a:t>gjere</a:t>
            </a:r>
            <a:r>
              <a:rPr lang="nb-NO" dirty="0"/>
              <a:t> for å sikre at </a:t>
            </a:r>
            <a:r>
              <a:rPr lang="nb-NO" dirty="0" err="1"/>
              <a:t>elevane</a:t>
            </a:r>
            <a:r>
              <a:rPr lang="nb-NO" dirty="0"/>
              <a:t> får </a:t>
            </a:r>
            <a:r>
              <a:rPr lang="nb-NO" dirty="0" err="1"/>
              <a:t>tilfredsstillande</a:t>
            </a:r>
            <a:r>
              <a:rPr lang="nb-NO" dirty="0"/>
              <a:t> utbytte av opplæringa.</a:t>
            </a:r>
          </a:p>
          <a:p>
            <a:endParaRPr lang="nb-NO" dirty="0"/>
          </a:p>
          <a:p>
            <a:r>
              <a:rPr lang="nb-NO" dirty="0"/>
              <a:t>Skolen blir brukt som subjekt i andre ledd fordi pliktene blir oppfylte på skolenivå, men det er framleis kommunen og fylkeskommunen som er </a:t>
            </a:r>
            <a:r>
              <a:rPr lang="nb-NO" dirty="0" err="1"/>
              <a:t>rettsleg</a:t>
            </a:r>
            <a:r>
              <a:rPr lang="nb-NO" dirty="0"/>
              <a:t> </a:t>
            </a:r>
            <a:r>
              <a:rPr lang="nb-NO" dirty="0" err="1"/>
              <a:t>ansvarlege</a:t>
            </a:r>
            <a:r>
              <a:rPr lang="nb-NO" dirty="0"/>
              <a:t> for at kravet faktisk blir oppfylt. </a:t>
            </a:r>
          </a:p>
          <a:p>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PP-</a:t>
            </a:r>
            <a:r>
              <a:rPr lang="nb-NO" dirty="0" err="1"/>
              <a:t>tenesta</a:t>
            </a:r>
            <a:r>
              <a:rPr lang="nb-NO" dirty="0"/>
              <a:t> si rolle i dei </a:t>
            </a:r>
            <a:r>
              <a:rPr lang="nb-NO" dirty="0" err="1"/>
              <a:t>tidlege</a:t>
            </a:r>
            <a:r>
              <a:rPr lang="nb-NO" dirty="0"/>
              <a:t> </a:t>
            </a:r>
            <a:r>
              <a:rPr lang="nb-NO" dirty="0" err="1"/>
              <a:t>fasane</a:t>
            </a:r>
            <a:r>
              <a:rPr lang="nb-NO" dirty="0"/>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b="0" i="0" noProof="0" dirty="0">
                <a:solidFill>
                  <a:srgbClr val="6A6868"/>
                </a:solidFill>
                <a:effectLst/>
                <a:latin typeface="Arial" panose="020B0604020202020204" pitchFamily="34" charset="0"/>
              </a:rPr>
              <a:t>Det er viktig at PP-</a:t>
            </a:r>
            <a:r>
              <a:rPr lang="nb-NO" b="0" i="0" noProof="0" dirty="0" err="1">
                <a:solidFill>
                  <a:srgbClr val="6A6868"/>
                </a:solidFill>
                <a:effectLst/>
                <a:latin typeface="Arial" panose="020B0604020202020204" pitchFamily="34" charset="0"/>
              </a:rPr>
              <a:t>tenesta</a:t>
            </a:r>
            <a:r>
              <a:rPr lang="nb-NO" b="0" i="0" noProof="0" dirty="0">
                <a:solidFill>
                  <a:srgbClr val="6A6868"/>
                </a:solidFill>
                <a:effectLst/>
                <a:latin typeface="Arial" panose="020B0604020202020204" pitchFamily="34" charset="0"/>
              </a:rPr>
              <a:t> blir </a:t>
            </a:r>
            <a:r>
              <a:rPr lang="nb-NO" b="0" i="0" noProof="0" dirty="0" err="1">
                <a:solidFill>
                  <a:srgbClr val="6A6868"/>
                </a:solidFill>
                <a:effectLst/>
                <a:latin typeface="Arial" panose="020B0604020202020204" pitchFamily="34" charset="0"/>
              </a:rPr>
              <a:t>behalden</a:t>
            </a:r>
            <a:r>
              <a:rPr lang="nb-NO" b="0" i="0" noProof="0" dirty="0">
                <a:solidFill>
                  <a:srgbClr val="6A6868"/>
                </a:solidFill>
                <a:effectLst/>
                <a:latin typeface="Arial" panose="020B0604020202020204" pitchFamily="34" charset="0"/>
              </a:rPr>
              <a:t> </a:t>
            </a:r>
            <a:r>
              <a:rPr lang="nn-NO" b="0" i="0" dirty="0">
                <a:solidFill>
                  <a:srgbClr val="6A6868"/>
                </a:solidFill>
                <a:effectLst/>
                <a:latin typeface="Arial" panose="020B0604020202020204" pitchFamily="34" charset="0"/>
              </a:rPr>
              <a:t>som eit spesialistorgan, og at </a:t>
            </a:r>
            <a:r>
              <a:rPr lang="nb-NO" b="0" i="0" noProof="0" dirty="0">
                <a:solidFill>
                  <a:srgbClr val="6A6868"/>
                </a:solidFill>
                <a:effectLst/>
                <a:latin typeface="Arial" panose="020B0604020202020204" pitchFamily="34" charset="0"/>
              </a:rPr>
              <a:t>skolen </a:t>
            </a:r>
            <a:r>
              <a:rPr lang="nb-NO" b="0" i="0" noProof="0" dirty="0" err="1">
                <a:solidFill>
                  <a:srgbClr val="6A6868"/>
                </a:solidFill>
                <a:effectLst/>
                <a:latin typeface="Arial" panose="020B0604020202020204" pitchFamily="34" charset="0"/>
              </a:rPr>
              <a:t>sjølv</a:t>
            </a:r>
            <a:r>
              <a:rPr lang="nb-NO" b="0" i="0" noProof="0" dirty="0">
                <a:solidFill>
                  <a:srgbClr val="6A6868"/>
                </a:solidFill>
                <a:effectLst/>
                <a:latin typeface="Arial" panose="020B0604020202020204" pitchFamily="34" charset="0"/>
              </a:rPr>
              <a:t> er forventa å ha ein brei </a:t>
            </a:r>
            <a:r>
              <a:rPr lang="nn-NO" b="0" i="0" dirty="0">
                <a:solidFill>
                  <a:srgbClr val="6A6868"/>
                </a:solidFill>
                <a:effectLst/>
                <a:latin typeface="Arial" panose="020B0604020202020204" pitchFamily="34" charset="0"/>
              </a:rPr>
              <a:t>og sterk generalistkompetanse. </a:t>
            </a:r>
            <a:r>
              <a:rPr lang="nb-NO" b="0" i="0" noProof="0" dirty="0" err="1">
                <a:solidFill>
                  <a:srgbClr val="6A6868"/>
                </a:solidFill>
                <a:effectLst/>
                <a:latin typeface="Arial" panose="020B0604020202020204" pitchFamily="34" charset="0"/>
              </a:rPr>
              <a:t>Innanfor</a:t>
            </a:r>
            <a:r>
              <a:rPr lang="nb-NO" b="0" i="0" noProof="0" dirty="0">
                <a:solidFill>
                  <a:srgbClr val="6A6868"/>
                </a:solidFill>
                <a:effectLst/>
                <a:latin typeface="Arial" panose="020B0604020202020204" pitchFamily="34" charset="0"/>
              </a:rPr>
              <a:t> den allmennpedagogiske kompetansen som </a:t>
            </a:r>
            <a:r>
              <a:rPr lang="nb-NO" b="0" i="0" noProof="0" dirty="0" err="1">
                <a:solidFill>
                  <a:srgbClr val="6A6868"/>
                </a:solidFill>
                <a:effectLst/>
                <a:latin typeface="Arial" panose="020B0604020202020204" pitchFamily="34" charset="0"/>
              </a:rPr>
              <a:t>skoleleiarar</a:t>
            </a:r>
            <a:r>
              <a:rPr lang="nb-NO" b="0" i="0" noProof="0" dirty="0">
                <a:solidFill>
                  <a:srgbClr val="6A6868"/>
                </a:solidFill>
                <a:effectLst/>
                <a:latin typeface="Arial" panose="020B0604020202020204" pitchFamily="34" charset="0"/>
              </a:rPr>
              <a:t> </a:t>
            </a:r>
            <a:r>
              <a:rPr lang="nn-NO" b="0" i="0" dirty="0">
                <a:solidFill>
                  <a:srgbClr val="6A6868"/>
                </a:solidFill>
                <a:effectLst/>
                <a:latin typeface="Arial" panose="020B0604020202020204" pitchFamily="34" charset="0"/>
              </a:rPr>
              <a:t>og </a:t>
            </a:r>
            <a:r>
              <a:rPr lang="nb-NO" b="0" i="0" noProof="0" dirty="0" err="1">
                <a:solidFill>
                  <a:srgbClr val="6A6868"/>
                </a:solidFill>
                <a:effectLst/>
                <a:latin typeface="Arial" panose="020B0604020202020204" pitchFamily="34" charset="0"/>
              </a:rPr>
              <a:t>lærarar</a:t>
            </a:r>
            <a:r>
              <a:rPr lang="nb-NO" b="0" i="0" noProof="0" dirty="0">
                <a:solidFill>
                  <a:srgbClr val="6A6868"/>
                </a:solidFill>
                <a:effectLst/>
                <a:latin typeface="Arial" panose="020B0604020202020204" pitchFamily="34" charset="0"/>
              </a:rPr>
              <a:t> skal ha, skal skolen </a:t>
            </a:r>
            <a:r>
              <a:rPr lang="nn-NO" b="0" i="0" dirty="0">
                <a:solidFill>
                  <a:srgbClr val="6A6868"/>
                </a:solidFill>
                <a:effectLst/>
                <a:latin typeface="Arial" panose="020B0604020202020204" pitchFamily="34" charset="0"/>
              </a:rPr>
              <a:t>drive opplæring, </a:t>
            </a:r>
            <a:r>
              <a:rPr lang="nb-NO" b="0" i="0" noProof="0" dirty="0">
                <a:solidFill>
                  <a:srgbClr val="6A6868"/>
                </a:solidFill>
                <a:effectLst/>
                <a:latin typeface="Arial" panose="020B0604020202020204" pitchFamily="34" charset="0"/>
              </a:rPr>
              <a:t>tilrettelegging, </a:t>
            </a:r>
            <a:r>
              <a:rPr lang="nb-NO" b="0" i="0" noProof="0" dirty="0" err="1">
                <a:solidFill>
                  <a:srgbClr val="6A6868"/>
                </a:solidFill>
                <a:effectLst/>
                <a:latin typeface="Arial" panose="020B0604020202020204" pitchFamily="34" charset="0"/>
              </a:rPr>
              <a:t>førebygging</a:t>
            </a:r>
            <a:r>
              <a:rPr lang="nb-NO" b="0" i="0" noProof="0" dirty="0">
                <a:solidFill>
                  <a:srgbClr val="6A6868"/>
                </a:solidFill>
                <a:effectLst/>
                <a:latin typeface="Arial" panose="020B0604020202020204" pitchFamily="34" charset="0"/>
              </a:rPr>
              <a:t> og </a:t>
            </a:r>
            <a:r>
              <a:rPr lang="nb-NO" b="0" i="0" noProof="0" dirty="0" err="1">
                <a:solidFill>
                  <a:srgbClr val="6A6868"/>
                </a:solidFill>
                <a:effectLst/>
                <a:latin typeface="Arial" panose="020B0604020202020204" pitchFamily="34" charset="0"/>
              </a:rPr>
              <a:t>tidleg</a:t>
            </a:r>
            <a:r>
              <a:rPr lang="nb-NO" b="0" i="0" noProof="0" dirty="0">
                <a:solidFill>
                  <a:srgbClr val="6A6868"/>
                </a:solidFill>
                <a:effectLst/>
                <a:latin typeface="Arial" panose="020B0604020202020204" pitchFamily="34" charset="0"/>
              </a:rPr>
              <a:t> innsats retta </a:t>
            </a:r>
            <a:r>
              <a:rPr lang="nn-NO" b="0" i="0" dirty="0">
                <a:solidFill>
                  <a:srgbClr val="6A6868"/>
                </a:solidFill>
                <a:effectLst/>
                <a:latin typeface="Arial" panose="020B0604020202020204" pitchFamily="34" charset="0"/>
              </a:rPr>
              <a:t>mot heile elevmassen, </a:t>
            </a:r>
            <a:r>
              <a:rPr lang="nb-NO" b="0" i="0" noProof="0" dirty="0">
                <a:solidFill>
                  <a:srgbClr val="6A6868"/>
                </a:solidFill>
                <a:effectLst/>
                <a:latin typeface="Arial" panose="020B0604020202020204" pitchFamily="34" charset="0"/>
              </a:rPr>
              <a:t>men PP-</a:t>
            </a:r>
            <a:r>
              <a:rPr lang="nb-NO" b="0" i="0" noProof="0" dirty="0" err="1">
                <a:solidFill>
                  <a:srgbClr val="6A6868"/>
                </a:solidFill>
                <a:effectLst/>
                <a:latin typeface="Arial" panose="020B0604020202020204" pitchFamily="34" charset="0"/>
              </a:rPr>
              <a:t>tenesta</a:t>
            </a:r>
            <a:r>
              <a:rPr lang="nb-NO" b="0" i="0" noProof="0" dirty="0">
                <a:solidFill>
                  <a:srgbClr val="6A6868"/>
                </a:solidFill>
                <a:effectLst/>
                <a:latin typeface="Arial" panose="020B0604020202020204" pitchFamily="34" charset="0"/>
              </a:rPr>
              <a:t> skal (jf. § 11-13</a:t>
            </a:r>
            <a:r>
              <a:rPr lang="nn-NO" b="0" i="0" dirty="0">
                <a:solidFill>
                  <a:srgbClr val="6A6868"/>
                </a:solidFill>
                <a:effectLst/>
                <a:latin typeface="Arial" panose="020B0604020202020204" pitchFamily="34" charset="0"/>
              </a:rPr>
              <a:t>) samarbeide med - og støtte </a:t>
            </a:r>
            <a:r>
              <a:rPr lang="nb-NO" b="0" i="0" noProof="0" dirty="0">
                <a:solidFill>
                  <a:srgbClr val="6A6868"/>
                </a:solidFill>
                <a:effectLst/>
                <a:latin typeface="Arial" panose="020B0604020202020204" pitchFamily="34" charset="0"/>
              </a:rPr>
              <a:t>skolen i det </a:t>
            </a:r>
            <a:r>
              <a:rPr lang="nb-NO" b="0" i="0" noProof="0" dirty="0" err="1">
                <a:solidFill>
                  <a:srgbClr val="6A6868"/>
                </a:solidFill>
                <a:effectLst/>
                <a:latin typeface="Arial" panose="020B0604020202020204" pitchFamily="34" charset="0"/>
              </a:rPr>
              <a:t>førebyggjande</a:t>
            </a:r>
            <a:r>
              <a:rPr lang="nb-NO" b="0" i="0" noProof="0" dirty="0">
                <a:solidFill>
                  <a:srgbClr val="6A6868"/>
                </a:solidFill>
                <a:effectLst/>
                <a:latin typeface="Arial" panose="020B0604020202020204" pitchFamily="34" charset="0"/>
              </a:rPr>
              <a:t> </a:t>
            </a:r>
            <a:r>
              <a:rPr lang="nn-NO" b="0" i="0" dirty="0">
                <a:solidFill>
                  <a:srgbClr val="6A6868"/>
                </a:solidFill>
                <a:effectLst/>
                <a:latin typeface="Arial" panose="020B0604020202020204" pitchFamily="34" charset="0"/>
              </a:rPr>
              <a:t>arbeidet. </a:t>
            </a:r>
          </a:p>
          <a:p>
            <a:pPr marL="171450" indent="-171450">
              <a:buFont typeface="Arial" panose="020B0604020202020204" pitchFamily="34" charset="0"/>
              <a:buChar char="•"/>
            </a:pPr>
            <a:r>
              <a:rPr lang="nb-NO" b="0" i="0" noProof="0" dirty="0">
                <a:solidFill>
                  <a:srgbClr val="6A6868"/>
                </a:solidFill>
                <a:effectLst/>
                <a:latin typeface="Arial" panose="020B0604020202020204" pitchFamily="34" charset="0"/>
              </a:rPr>
              <a:t>Rolla til PP-</a:t>
            </a:r>
            <a:r>
              <a:rPr lang="nb-NO" b="0" i="0" noProof="0" dirty="0" err="1">
                <a:solidFill>
                  <a:srgbClr val="6A6868"/>
                </a:solidFill>
                <a:effectLst/>
                <a:latin typeface="Arial" panose="020B0604020202020204" pitchFamily="34" charset="0"/>
              </a:rPr>
              <a:t>tenesta</a:t>
            </a:r>
            <a:r>
              <a:rPr lang="nb-NO" b="0" i="0" noProof="0" dirty="0">
                <a:solidFill>
                  <a:srgbClr val="6A6868"/>
                </a:solidFill>
                <a:effectLst/>
                <a:latin typeface="Arial" panose="020B0604020202020204" pitchFamily="34" charset="0"/>
              </a:rPr>
              <a:t> skal vere å støtte og rettleie </a:t>
            </a:r>
            <a:r>
              <a:rPr lang="nb-NO" b="0" i="0" noProof="0" dirty="0" err="1">
                <a:solidFill>
                  <a:srgbClr val="6A6868"/>
                </a:solidFill>
                <a:effectLst/>
                <a:latin typeface="Arial" panose="020B0604020202020204" pitchFamily="34" charset="0"/>
              </a:rPr>
              <a:t>skolane</a:t>
            </a:r>
            <a:r>
              <a:rPr lang="nb-NO" b="0" i="0" noProof="0" dirty="0">
                <a:solidFill>
                  <a:srgbClr val="6A6868"/>
                </a:solidFill>
                <a:effectLst/>
                <a:latin typeface="Arial" panose="020B0604020202020204" pitchFamily="34" charset="0"/>
              </a:rPr>
              <a:t> der spesialistkompetansen til </a:t>
            </a:r>
            <a:r>
              <a:rPr lang="nb-NO" b="0" i="0" noProof="0" dirty="0" err="1">
                <a:solidFill>
                  <a:srgbClr val="6A6868"/>
                </a:solidFill>
                <a:effectLst/>
                <a:latin typeface="Arial" panose="020B0604020202020204" pitchFamily="34" charset="0"/>
              </a:rPr>
              <a:t>tenesta</a:t>
            </a:r>
            <a:r>
              <a:rPr lang="nb-NO" b="0" i="0" noProof="0" dirty="0">
                <a:solidFill>
                  <a:srgbClr val="6A6868"/>
                </a:solidFill>
                <a:effectLst/>
                <a:latin typeface="Arial" panose="020B0604020202020204" pitchFamily="34" charset="0"/>
              </a:rPr>
              <a:t> er relevant og </a:t>
            </a:r>
            <a:r>
              <a:rPr lang="nb-NO" b="0" i="0" noProof="0" dirty="0" err="1">
                <a:solidFill>
                  <a:srgbClr val="6A6868"/>
                </a:solidFill>
                <a:effectLst/>
                <a:latin typeface="Arial" panose="020B0604020202020204" pitchFamily="34" charset="0"/>
              </a:rPr>
              <a:t>eit</a:t>
            </a:r>
            <a:r>
              <a:rPr lang="nb-NO" b="0" i="0" noProof="0" dirty="0">
                <a:solidFill>
                  <a:srgbClr val="6A6868"/>
                </a:solidFill>
                <a:effectLst/>
                <a:latin typeface="Arial" panose="020B0604020202020204" pitchFamily="34" charset="0"/>
              </a:rPr>
              <a:t> nødvendig supplement til </a:t>
            </a:r>
            <a:r>
              <a:rPr lang="nb-NO" b="0" i="0" noProof="0" dirty="0" err="1">
                <a:solidFill>
                  <a:srgbClr val="6A6868"/>
                </a:solidFill>
                <a:effectLst/>
                <a:latin typeface="Arial" panose="020B0604020202020204" pitchFamily="34" charset="0"/>
              </a:rPr>
              <a:t>skolane</a:t>
            </a:r>
            <a:r>
              <a:rPr lang="nb-NO" b="0" i="0" noProof="0" dirty="0">
                <a:solidFill>
                  <a:srgbClr val="6A6868"/>
                </a:solidFill>
                <a:effectLst/>
                <a:latin typeface="Arial" panose="020B0604020202020204" pitchFamily="34" charset="0"/>
              </a:rPr>
              <a:t> sin eigen kompetanse. På denne måten kan dei støtte </a:t>
            </a:r>
            <a:r>
              <a:rPr lang="nb-NO" b="0" i="0" noProof="0" dirty="0" err="1">
                <a:solidFill>
                  <a:srgbClr val="6A6868"/>
                </a:solidFill>
                <a:effectLst/>
                <a:latin typeface="Arial" panose="020B0604020202020204" pitchFamily="34" charset="0"/>
              </a:rPr>
              <a:t>lærarane</a:t>
            </a:r>
            <a:r>
              <a:rPr lang="nb-NO" b="0" i="0" noProof="0" dirty="0">
                <a:solidFill>
                  <a:srgbClr val="6A6868"/>
                </a:solidFill>
                <a:effectLst/>
                <a:latin typeface="Arial" panose="020B0604020202020204" pitchFamily="34" charset="0"/>
              </a:rPr>
              <a:t> både når det </a:t>
            </a:r>
            <a:r>
              <a:rPr lang="nn-NO" b="0" i="0" dirty="0">
                <a:solidFill>
                  <a:srgbClr val="6A6868"/>
                </a:solidFill>
                <a:effectLst/>
                <a:latin typeface="Arial" panose="020B0604020202020204" pitchFamily="34" charset="0"/>
              </a:rPr>
              <a:t>gjeld </a:t>
            </a:r>
            <a:r>
              <a:rPr lang="nb-NO" b="0" i="0" noProof="0" dirty="0">
                <a:solidFill>
                  <a:srgbClr val="6A6868"/>
                </a:solidFill>
                <a:effectLst/>
                <a:latin typeface="Arial" panose="020B0604020202020204" pitchFamily="34" charset="0"/>
              </a:rPr>
              <a:t>korleis ein legg til rette for </a:t>
            </a:r>
            <a:r>
              <a:rPr lang="nb-NO" b="0" i="0" noProof="0" dirty="0" err="1">
                <a:solidFill>
                  <a:srgbClr val="6A6868"/>
                </a:solidFill>
                <a:effectLst/>
                <a:latin typeface="Arial" panose="020B0604020202020204" pitchFamily="34" charset="0"/>
              </a:rPr>
              <a:t>eit</a:t>
            </a:r>
            <a:r>
              <a:rPr lang="nb-NO" b="0" i="0" noProof="0" dirty="0">
                <a:solidFill>
                  <a:srgbClr val="6A6868"/>
                </a:solidFill>
                <a:effectLst/>
                <a:latin typeface="Arial" panose="020B0604020202020204" pitchFamily="34" charset="0"/>
              </a:rPr>
              <a:t> godt og </a:t>
            </a:r>
            <a:r>
              <a:rPr lang="nb-NO" b="0" i="0" noProof="0" dirty="0" err="1">
                <a:solidFill>
                  <a:srgbClr val="6A6868"/>
                </a:solidFill>
                <a:effectLst/>
                <a:latin typeface="Arial" panose="020B0604020202020204" pitchFamily="34" charset="0"/>
              </a:rPr>
              <a:t>inkluderande</a:t>
            </a:r>
            <a:r>
              <a:rPr lang="nb-NO" b="0" i="0" noProof="0" dirty="0">
                <a:solidFill>
                  <a:srgbClr val="6A6868"/>
                </a:solidFill>
                <a:effectLst/>
                <a:latin typeface="Arial" panose="020B0604020202020204" pitchFamily="34" charset="0"/>
              </a:rPr>
              <a:t> </a:t>
            </a:r>
            <a:r>
              <a:rPr lang="nb-NO" b="0" i="0" noProof="0" dirty="0" err="1">
                <a:solidFill>
                  <a:srgbClr val="6A6868"/>
                </a:solidFill>
                <a:effectLst/>
                <a:latin typeface="Arial" panose="020B0604020202020204" pitchFamily="34" charset="0"/>
              </a:rPr>
              <a:t>tilbod</a:t>
            </a:r>
            <a:r>
              <a:rPr lang="nb-NO" b="0" i="0" noProof="0" dirty="0">
                <a:solidFill>
                  <a:srgbClr val="6A6868"/>
                </a:solidFill>
                <a:effectLst/>
                <a:latin typeface="Arial" panose="020B0604020202020204" pitchFamily="34" charset="0"/>
              </a:rPr>
              <a:t> før eventuelle </a:t>
            </a:r>
            <a:r>
              <a:rPr lang="nb-NO" b="0" i="0" noProof="0" dirty="0" err="1">
                <a:solidFill>
                  <a:srgbClr val="6A6868"/>
                </a:solidFill>
                <a:effectLst/>
                <a:latin typeface="Arial" panose="020B0604020202020204" pitchFamily="34" charset="0"/>
              </a:rPr>
              <a:t>utfordringar</a:t>
            </a:r>
            <a:r>
              <a:rPr lang="nb-NO" b="0" i="0" noProof="0" dirty="0">
                <a:solidFill>
                  <a:srgbClr val="6A6868"/>
                </a:solidFill>
                <a:effectLst/>
                <a:latin typeface="Arial" panose="020B0604020202020204" pitchFamily="34" charset="0"/>
              </a:rPr>
              <a:t> blir </a:t>
            </a:r>
            <a:r>
              <a:rPr lang="nb-NO" b="0" i="0" noProof="0" dirty="0" err="1">
                <a:solidFill>
                  <a:srgbClr val="6A6868"/>
                </a:solidFill>
                <a:effectLst/>
                <a:latin typeface="Arial" panose="020B0604020202020204" pitchFamily="34" charset="0"/>
              </a:rPr>
              <a:t>tydelege</a:t>
            </a:r>
            <a:r>
              <a:rPr lang="nb-NO" b="0" i="0" noProof="0" dirty="0">
                <a:solidFill>
                  <a:srgbClr val="6A6868"/>
                </a:solidFill>
                <a:effectLst/>
                <a:latin typeface="Arial" panose="020B0604020202020204" pitchFamily="34" charset="0"/>
              </a:rPr>
              <a:t>, og der </a:t>
            </a:r>
            <a:r>
              <a:rPr lang="nn-NO" b="0" i="0" dirty="0">
                <a:solidFill>
                  <a:srgbClr val="6A6868"/>
                </a:solidFill>
                <a:effectLst/>
                <a:latin typeface="Arial" panose="020B0604020202020204" pitchFamily="34" charset="0"/>
              </a:rPr>
              <a:t>det er enkeltbarn det </a:t>
            </a:r>
            <a:r>
              <a:rPr lang="nb-NO" b="0" i="0" noProof="0" dirty="0">
                <a:solidFill>
                  <a:srgbClr val="6A6868"/>
                </a:solidFill>
                <a:effectLst/>
                <a:latin typeface="Arial" panose="020B0604020202020204" pitchFamily="34" charset="0"/>
              </a:rPr>
              <a:t>er </a:t>
            </a:r>
            <a:r>
              <a:rPr lang="nb-NO" b="0" i="0" noProof="0" dirty="0" err="1">
                <a:solidFill>
                  <a:srgbClr val="6A6868"/>
                </a:solidFill>
                <a:effectLst/>
                <a:latin typeface="Arial" panose="020B0604020202020204" pitchFamily="34" charset="0"/>
              </a:rPr>
              <a:t>begynnande</a:t>
            </a:r>
            <a:r>
              <a:rPr lang="nb-NO" b="0" i="0" noProof="0" dirty="0">
                <a:solidFill>
                  <a:srgbClr val="6A6868"/>
                </a:solidFill>
                <a:effectLst/>
                <a:latin typeface="Arial" panose="020B0604020202020204" pitchFamily="34" charset="0"/>
              </a:rPr>
              <a:t> </a:t>
            </a:r>
            <a:r>
              <a:rPr lang="nb-NO" b="0" i="0" noProof="0" dirty="0" err="1">
                <a:solidFill>
                  <a:srgbClr val="6A6868"/>
                </a:solidFill>
                <a:effectLst/>
                <a:latin typeface="Arial" panose="020B0604020202020204" pitchFamily="34" charset="0"/>
              </a:rPr>
              <a:t>bekymringar</a:t>
            </a:r>
            <a:r>
              <a:rPr lang="nb-NO" b="0" i="0" noProof="0" dirty="0">
                <a:solidFill>
                  <a:srgbClr val="6A6868"/>
                </a:solidFill>
                <a:effectLst/>
                <a:latin typeface="Arial" panose="020B0604020202020204" pitchFamily="34" charset="0"/>
              </a:rPr>
              <a:t> for</a:t>
            </a:r>
            <a:r>
              <a:rPr lang="nn-NO" b="0" i="0" dirty="0">
                <a:solidFill>
                  <a:srgbClr val="6A6868"/>
                </a:solidFill>
                <a:effectLst/>
                <a:latin typeface="Arial" panose="020B0604020202020204" pitchFamily="34" charset="0"/>
              </a:rPr>
              <a:t>.</a:t>
            </a:r>
            <a:endParaRPr lang="nb-NO" dirty="0"/>
          </a:p>
        </p:txBody>
      </p:sp>
      <p:sp>
        <p:nvSpPr>
          <p:cNvPr id="4" name="Plassholder for lysbildenummer 3"/>
          <p:cNvSpPr>
            <a:spLocks noGrp="1"/>
          </p:cNvSpPr>
          <p:nvPr>
            <p:ph type="sldNum" sz="quarter" idx="5"/>
          </p:nvPr>
        </p:nvSpPr>
        <p:spPr/>
        <p:txBody>
          <a:bodyPr/>
          <a:lstStyle/>
          <a:p>
            <a:fld id="{88B96DC9-3588-4A42-B2B3-38D16E576710}" type="slidenum">
              <a:rPr lang="nb-NO" smtClean="0"/>
              <a:t>5</a:t>
            </a:fld>
            <a:endParaRPr lang="nb-NO"/>
          </a:p>
        </p:txBody>
      </p:sp>
    </p:spTree>
    <p:extLst>
      <p:ext uri="{BB962C8B-B14F-4D97-AF65-F5344CB8AC3E}">
        <p14:creationId xmlns:p14="http://schemas.microsoft.com/office/powerpoint/2010/main" val="4011897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Vi har tatt med regelen i </a:t>
            </a:r>
            <a:r>
              <a:rPr lang="nb-NO" dirty="0" err="1"/>
              <a:t>gjeldande</a:t>
            </a:r>
            <a:r>
              <a:rPr lang="nb-NO" dirty="0"/>
              <a:t> opplæringslov og ny opplæringslov for å vise døme på kva for </a:t>
            </a:r>
            <a:r>
              <a:rPr lang="nb-NO" dirty="0" err="1"/>
              <a:t>endringar</a:t>
            </a:r>
            <a:r>
              <a:rPr lang="nb-NO" dirty="0"/>
              <a:t> som er gjort. </a:t>
            </a:r>
          </a:p>
          <a:p>
            <a:endParaRPr lang="nb-NO" dirty="0"/>
          </a:p>
          <a:p>
            <a:r>
              <a:rPr lang="nb-NO" dirty="0"/>
              <a:t>Det er gjort ei presisering av </a:t>
            </a:r>
            <a:r>
              <a:rPr lang="nb-NO" dirty="0" err="1"/>
              <a:t>innhaldet</a:t>
            </a:r>
            <a:r>
              <a:rPr lang="nb-NO" dirty="0"/>
              <a:t> i regelen der det er presisert kva det vil </a:t>
            </a:r>
            <a:r>
              <a:rPr lang="nb-NO" dirty="0" err="1"/>
              <a:t>seie</a:t>
            </a:r>
            <a:r>
              <a:rPr lang="nb-NO" dirty="0"/>
              <a:t> at opplæringa skal vere tilpassa.  </a:t>
            </a:r>
          </a:p>
          <a:p>
            <a:endParaRPr lang="nb-NO" dirty="0"/>
          </a:p>
          <a:p>
            <a:r>
              <a:rPr lang="nb-NO" dirty="0"/>
              <a:t>Det er også </a:t>
            </a:r>
            <a:r>
              <a:rPr lang="nb-NO" dirty="0" err="1"/>
              <a:t>tydeleggjort</a:t>
            </a:r>
            <a:r>
              <a:rPr lang="nb-NO" dirty="0"/>
              <a:t> at det er kommunen og fylkeskommunen som har det overordna ansvaret. Det kjem derimot ikkje fram av dagens </a:t>
            </a:r>
            <a:r>
              <a:rPr lang="nb-NO" dirty="0" err="1"/>
              <a:t>reglar</a:t>
            </a:r>
            <a:r>
              <a:rPr lang="nb-NO" dirty="0"/>
              <a:t>.</a:t>
            </a:r>
          </a:p>
          <a:p>
            <a:endParaRPr lang="nb-NO" dirty="0"/>
          </a:p>
          <a:p>
            <a:r>
              <a:rPr lang="nb-NO" dirty="0"/>
              <a:t>I tillegg er det gjort ei </a:t>
            </a:r>
            <a:r>
              <a:rPr lang="nb-NO" dirty="0" err="1"/>
              <a:t>språkleg</a:t>
            </a:r>
            <a:r>
              <a:rPr lang="nb-NO" dirty="0"/>
              <a:t> justering. Det står i den nye regelen at «Alle skal få utnytta og utvikla evnene sine». Denne presiseringa er blant anna meint å </a:t>
            </a:r>
            <a:r>
              <a:rPr lang="nb-NO" dirty="0" err="1"/>
              <a:t>gjere</a:t>
            </a:r>
            <a:r>
              <a:rPr lang="nb-NO" dirty="0"/>
              <a:t> det </a:t>
            </a:r>
            <a:r>
              <a:rPr lang="nb-NO" dirty="0" err="1"/>
              <a:t>tydelegare</a:t>
            </a:r>
            <a:r>
              <a:rPr lang="nb-NO" dirty="0"/>
              <a:t> at tilpassa opplæring også gjeld for </a:t>
            </a:r>
            <a:r>
              <a:rPr lang="nb-NO" dirty="0" err="1"/>
              <a:t>elevar</a:t>
            </a:r>
            <a:r>
              <a:rPr lang="nb-NO" dirty="0"/>
              <a:t> med stort læringspotensial. </a:t>
            </a:r>
          </a:p>
          <a:p>
            <a:endParaRPr lang="nb-NO" dirty="0"/>
          </a:p>
          <a:p>
            <a:r>
              <a:rPr lang="nb-NO" b="1" dirty="0"/>
              <a:t>Ingen av </a:t>
            </a:r>
            <a:r>
              <a:rPr lang="nb-NO" b="1" dirty="0" err="1"/>
              <a:t>endringane</a:t>
            </a:r>
            <a:r>
              <a:rPr lang="nb-NO" b="1" dirty="0"/>
              <a:t> er meint å vere </a:t>
            </a:r>
            <a:r>
              <a:rPr lang="nb-NO" b="1" dirty="0" err="1"/>
              <a:t>realitetsendringar</a:t>
            </a:r>
            <a:r>
              <a:rPr lang="nb-NO" b="1" dirty="0"/>
              <a:t>.</a:t>
            </a:r>
          </a:p>
          <a:p>
            <a:endParaRPr lang="nb-NO" dirty="0"/>
          </a:p>
        </p:txBody>
      </p:sp>
      <p:sp>
        <p:nvSpPr>
          <p:cNvPr id="4" name="Plassholder for lysbildenummer 3"/>
          <p:cNvSpPr>
            <a:spLocks noGrp="1"/>
          </p:cNvSpPr>
          <p:nvPr>
            <p:ph type="sldNum" sz="quarter" idx="5"/>
          </p:nvPr>
        </p:nvSpPr>
        <p:spPr/>
        <p:txBody>
          <a:bodyPr/>
          <a:lstStyle/>
          <a:p>
            <a:fld id="{1BD9C666-13CF-46B4-99B6-91FCF51BC0A7}" type="slidenum">
              <a:rPr lang="nb-NO" smtClean="0"/>
              <a:t>6</a:t>
            </a:fld>
            <a:endParaRPr lang="nb-NO"/>
          </a:p>
        </p:txBody>
      </p:sp>
    </p:spTree>
    <p:extLst>
      <p:ext uri="{BB962C8B-B14F-4D97-AF65-F5344CB8AC3E}">
        <p14:creationId xmlns:p14="http://schemas.microsoft.com/office/powerpoint/2010/main" val="468700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Vi har tatt med regelen i </a:t>
            </a:r>
            <a:r>
              <a:rPr lang="nb-NO" dirty="0" err="1"/>
              <a:t>gjeldande</a:t>
            </a:r>
            <a:r>
              <a:rPr lang="nb-NO" dirty="0"/>
              <a:t> opplæringslov og ny opplæringslov for å vise døme på kva for </a:t>
            </a:r>
            <a:r>
              <a:rPr lang="nb-NO" dirty="0" err="1"/>
              <a:t>endringar</a:t>
            </a:r>
            <a:r>
              <a:rPr lang="nb-NO" dirty="0"/>
              <a:t> som er gjort. </a:t>
            </a:r>
          </a:p>
          <a:p>
            <a:endParaRPr lang="nb-NO" dirty="0"/>
          </a:p>
          <a:p>
            <a:r>
              <a:rPr lang="nb-NO" dirty="0"/>
              <a:t>Regelen som i dag </a:t>
            </a:r>
            <a:r>
              <a:rPr lang="nb-NO" dirty="0" err="1"/>
              <a:t>heiter</a:t>
            </a:r>
            <a:r>
              <a:rPr lang="nb-NO" dirty="0"/>
              <a:t> </a:t>
            </a:r>
            <a:r>
              <a:rPr lang="nb-NO" i="1" dirty="0" err="1"/>
              <a:t>tidleg</a:t>
            </a:r>
            <a:r>
              <a:rPr lang="nb-NO" i="1" dirty="0"/>
              <a:t> innsats på 1.-4. trinn </a:t>
            </a:r>
            <a:r>
              <a:rPr lang="nb-NO" dirty="0"/>
              <a:t>får i ny lov nytt </a:t>
            </a:r>
            <a:r>
              <a:rPr lang="nb-NO" dirty="0" err="1"/>
              <a:t>namn</a:t>
            </a:r>
            <a:r>
              <a:rPr lang="nb-NO" dirty="0"/>
              <a:t>, </a:t>
            </a:r>
            <a:r>
              <a:rPr lang="nb-NO" i="1" dirty="0"/>
              <a:t>intensiv opplæring på 1.-4. trinn</a:t>
            </a:r>
            <a:r>
              <a:rPr lang="nb-NO" dirty="0"/>
              <a:t>. Grunnen til </a:t>
            </a:r>
            <a:r>
              <a:rPr lang="nb-NO" dirty="0" err="1"/>
              <a:t>namneendringa</a:t>
            </a:r>
            <a:r>
              <a:rPr lang="nb-NO" dirty="0"/>
              <a:t> er at intensiv opplæring er ei </a:t>
            </a:r>
            <a:r>
              <a:rPr lang="nb-NO" dirty="0" err="1"/>
              <a:t>meir</a:t>
            </a:r>
            <a:r>
              <a:rPr lang="nb-NO" dirty="0"/>
              <a:t> riktig </a:t>
            </a:r>
            <a:r>
              <a:rPr lang="nb-NO" dirty="0" err="1"/>
              <a:t>nemning</a:t>
            </a:r>
            <a:r>
              <a:rPr lang="nb-NO" dirty="0"/>
              <a:t> på kva denne regelen faktisk </a:t>
            </a:r>
            <a:r>
              <a:rPr lang="nb-NO" dirty="0" err="1"/>
              <a:t>inneber</a:t>
            </a:r>
            <a:r>
              <a:rPr lang="nb-NO" dirty="0"/>
              <a:t>. </a:t>
            </a:r>
          </a:p>
          <a:p>
            <a:endParaRPr lang="nb-NO" dirty="0"/>
          </a:p>
          <a:p>
            <a:r>
              <a:rPr lang="nb-NO" dirty="0"/>
              <a:t>Det er gjort ei </a:t>
            </a:r>
            <a:r>
              <a:rPr lang="nb-NO" dirty="0" err="1"/>
              <a:t>språkleg</a:t>
            </a:r>
            <a:r>
              <a:rPr lang="nb-NO" dirty="0"/>
              <a:t> endring i den nye regelen. Der står det: «står i fare for ikkje å ha forventa progresjon i lesing, skriving eller rekning, raskt får eigna intensiv opplæring». Denne justeringa er gjort fordi alle </a:t>
            </a:r>
            <a:r>
              <a:rPr lang="nb-NO" dirty="0" err="1"/>
              <a:t>elevar</a:t>
            </a:r>
            <a:r>
              <a:rPr lang="nb-NO" dirty="0"/>
              <a:t> </a:t>
            </a:r>
            <a:r>
              <a:rPr lang="nb-NO" dirty="0" err="1"/>
              <a:t>startar</a:t>
            </a:r>
            <a:r>
              <a:rPr lang="nb-NO" dirty="0"/>
              <a:t> på skolen med ulike </a:t>
            </a:r>
            <a:r>
              <a:rPr lang="nb-NO" dirty="0" err="1"/>
              <a:t>føresetnader</a:t>
            </a:r>
            <a:r>
              <a:rPr lang="nb-NO" dirty="0"/>
              <a:t>.</a:t>
            </a:r>
          </a:p>
          <a:p>
            <a:endParaRPr lang="nb-NO" dirty="0"/>
          </a:p>
        </p:txBody>
      </p:sp>
      <p:sp>
        <p:nvSpPr>
          <p:cNvPr id="4" name="Plassholder for lysbildenummer 3"/>
          <p:cNvSpPr>
            <a:spLocks noGrp="1"/>
          </p:cNvSpPr>
          <p:nvPr>
            <p:ph type="sldNum" sz="quarter" idx="5"/>
          </p:nvPr>
        </p:nvSpPr>
        <p:spPr/>
        <p:txBody>
          <a:bodyPr/>
          <a:lstStyle/>
          <a:p>
            <a:fld id="{1BD9C666-13CF-46B4-99B6-91FCF51BC0A7}" type="slidenum">
              <a:rPr lang="nb-NO" smtClean="0"/>
              <a:t>7</a:t>
            </a:fld>
            <a:endParaRPr lang="nb-NO"/>
          </a:p>
        </p:txBody>
      </p:sp>
    </p:spTree>
    <p:extLst>
      <p:ext uri="{BB962C8B-B14F-4D97-AF65-F5344CB8AC3E}">
        <p14:creationId xmlns:p14="http://schemas.microsoft.com/office/powerpoint/2010/main" val="3609691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800" dirty="0" err="1">
                <a:effectLst/>
                <a:latin typeface="Segoe UI"/>
                <a:cs typeface="Segoe UI"/>
              </a:rPr>
              <a:t>Skolane</a:t>
            </a:r>
            <a:r>
              <a:rPr lang="nb-NO" sz="1800" dirty="0">
                <a:effectLst/>
                <a:latin typeface="Segoe UI"/>
                <a:cs typeface="Segoe UI"/>
              </a:rPr>
              <a:t> skal ha vurdert tiltak </a:t>
            </a:r>
            <a:r>
              <a:rPr lang="nb-NO" sz="1800" dirty="0" err="1">
                <a:effectLst/>
                <a:latin typeface="Segoe UI"/>
                <a:cs typeface="Segoe UI"/>
              </a:rPr>
              <a:t>innanfor</a:t>
            </a:r>
            <a:r>
              <a:rPr lang="nb-NO" sz="1800" dirty="0">
                <a:effectLst/>
                <a:latin typeface="Segoe UI"/>
                <a:cs typeface="Segoe UI"/>
              </a:rPr>
              <a:t> tilpassa opplæring og evaluere </a:t>
            </a:r>
            <a:r>
              <a:rPr lang="nb-NO" sz="1800" dirty="0" err="1">
                <a:effectLst/>
                <a:latin typeface="Segoe UI"/>
                <a:cs typeface="Segoe UI"/>
              </a:rPr>
              <a:t>desse</a:t>
            </a:r>
            <a:r>
              <a:rPr lang="nb-NO" sz="1800" dirty="0">
                <a:effectLst/>
                <a:latin typeface="Segoe UI"/>
                <a:cs typeface="Segoe UI"/>
              </a:rPr>
              <a:t> tiltaka før dei viser eleven til PP-</a:t>
            </a:r>
            <a:r>
              <a:rPr lang="nb-NO" sz="1800" dirty="0" err="1">
                <a:effectLst/>
                <a:latin typeface="Segoe UI"/>
                <a:cs typeface="Segoe UI"/>
              </a:rPr>
              <a:t>tenesta</a:t>
            </a:r>
            <a:r>
              <a:rPr lang="nb-NO" sz="1800" dirty="0">
                <a:effectLst/>
                <a:latin typeface="Segoe UI"/>
                <a:cs typeface="Segoe UI"/>
              </a:rPr>
              <a:t>. Ved gode og gjentatte </a:t>
            </a:r>
            <a:r>
              <a:rPr lang="nb-NO" sz="1800" dirty="0" err="1">
                <a:effectLst/>
                <a:latin typeface="Segoe UI"/>
                <a:cs typeface="Segoe UI"/>
              </a:rPr>
              <a:t>tilpassingar</a:t>
            </a:r>
            <a:r>
              <a:rPr lang="nb-NO" sz="1800" dirty="0">
                <a:effectLst/>
                <a:latin typeface="Segoe UI"/>
                <a:cs typeface="Segoe UI"/>
              </a:rPr>
              <a:t> </a:t>
            </a:r>
            <a:r>
              <a:rPr lang="nb-NO" sz="1800" dirty="0" err="1">
                <a:effectLst/>
                <a:latin typeface="Segoe UI"/>
                <a:cs typeface="Segoe UI"/>
              </a:rPr>
              <a:t>innanfor</a:t>
            </a:r>
            <a:r>
              <a:rPr lang="nb-NO" sz="1800" dirty="0">
                <a:effectLst/>
                <a:latin typeface="Segoe UI"/>
                <a:cs typeface="Segoe UI"/>
              </a:rPr>
              <a:t> den ordinære opplæringa, kan behovet </a:t>
            </a:r>
            <a:r>
              <a:rPr lang="nb-NO" sz="1800">
                <a:effectLst/>
                <a:latin typeface="Segoe UI"/>
                <a:cs typeface="Segoe UI"/>
              </a:rPr>
              <a:t>for individuelt  </a:t>
            </a:r>
            <a:r>
              <a:rPr lang="nb-NO" sz="1800" dirty="0">
                <a:latin typeface="Segoe UI"/>
                <a:cs typeface="Segoe UI"/>
              </a:rPr>
              <a:t>tilrettelagd opplæring </a:t>
            </a:r>
            <a:r>
              <a:rPr lang="nb-NO" sz="1800" dirty="0" err="1">
                <a:effectLst/>
                <a:latin typeface="Segoe UI"/>
                <a:cs typeface="Segoe UI"/>
              </a:rPr>
              <a:t>reduserast</a:t>
            </a:r>
            <a:r>
              <a:rPr lang="nb-NO" sz="1800" dirty="0">
                <a:effectLst/>
                <a:latin typeface="Segoe UI"/>
                <a:cs typeface="Segoe UI"/>
              </a:rPr>
              <a:t>.</a:t>
            </a:r>
            <a:r>
              <a:rPr lang="nb-NO" sz="1800" dirty="0">
                <a:latin typeface="Segoe UI"/>
                <a:cs typeface="Segoe UI"/>
              </a:rPr>
              <a:t> Tilrettelegging </a:t>
            </a:r>
            <a:r>
              <a:rPr lang="nb-NO" sz="1800" dirty="0" err="1">
                <a:latin typeface="Segoe UI"/>
                <a:cs typeface="Segoe UI"/>
              </a:rPr>
              <a:t>innanfor</a:t>
            </a:r>
            <a:r>
              <a:rPr lang="nb-NO" sz="1800" dirty="0">
                <a:latin typeface="Segoe UI"/>
                <a:cs typeface="Segoe UI"/>
              </a:rPr>
              <a:t> tilpassa opplæring kan/bør </a:t>
            </a:r>
            <a:r>
              <a:rPr lang="nb-NO" sz="1800" dirty="0" err="1">
                <a:latin typeface="Segoe UI"/>
                <a:cs typeface="Segoe UI"/>
              </a:rPr>
              <a:t>drøftast</a:t>
            </a:r>
            <a:r>
              <a:rPr lang="nb-NO" sz="1800" dirty="0">
                <a:latin typeface="Segoe UI"/>
                <a:cs typeface="Segoe UI"/>
              </a:rPr>
              <a:t> med PP-</a:t>
            </a:r>
            <a:r>
              <a:rPr lang="nb-NO" sz="1800" dirty="0" err="1">
                <a:latin typeface="Segoe UI"/>
                <a:cs typeface="Segoe UI"/>
              </a:rPr>
              <a:t>tenesta</a:t>
            </a:r>
            <a:r>
              <a:rPr lang="nb-NO" sz="1800" dirty="0">
                <a:latin typeface="Segoe UI"/>
                <a:cs typeface="Segoe UI"/>
              </a:rPr>
              <a:t> i </a:t>
            </a:r>
            <a:r>
              <a:rPr lang="nb-NO" sz="1800" dirty="0" err="1">
                <a:latin typeface="Segoe UI"/>
                <a:cs typeface="Segoe UI"/>
              </a:rPr>
              <a:t>eit</a:t>
            </a:r>
            <a:r>
              <a:rPr lang="nb-NO" sz="1800" dirty="0">
                <a:latin typeface="Segoe UI"/>
                <a:cs typeface="Segoe UI"/>
              </a:rPr>
              <a:t> </a:t>
            </a:r>
            <a:r>
              <a:rPr lang="nb-NO" sz="1800" dirty="0" err="1">
                <a:latin typeface="Segoe UI"/>
                <a:cs typeface="Segoe UI"/>
              </a:rPr>
              <a:t>førebyggjande</a:t>
            </a:r>
            <a:r>
              <a:rPr lang="nb-NO" sz="1800" dirty="0">
                <a:latin typeface="Segoe UI"/>
                <a:cs typeface="Segoe UI"/>
              </a:rPr>
              <a:t> perspektiv. </a:t>
            </a:r>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6576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som i dag </a:t>
            </a:r>
            <a:r>
              <a:rPr lang="nb-NO" dirty="0" err="1"/>
              <a:t>heiter</a:t>
            </a:r>
            <a:r>
              <a:rPr lang="nb-NO" dirty="0"/>
              <a:t> spesialundervisning, blir i ny lov delt i tre separate </a:t>
            </a:r>
            <a:r>
              <a:rPr lang="nb-NO" dirty="0" err="1"/>
              <a:t>rettar</a:t>
            </a:r>
            <a:r>
              <a:rPr lang="nb-NO" dirty="0"/>
              <a:t>. </a:t>
            </a:r>
          </a:p>
          <a:p>
            <a:endParaRPr lang="nb-NO" dirty="0"/>
          </a:p>
          <a:p>
            <a:r>
              <a:rPr lang="nb-NO" b="1" dirty="0"/>
              <a:t>Strukturell endring</a:t>
            </a:r>
          </a:p>
          <a:p>
            <a:r>
              <a:rPr lang="nb-NO" dirty="0"/>
              <a:t>I ny lov, er spesialundervisning delt inn i individuelt tilrettelagd opplæring, </a:t>
            </a:r>
            <a:r>
              <a:rPr lang="nb-NO" dirty="0" err="1"/>
              <a:t>personleg</a:t>
            </a:r>
            <a:r>
              <a:rPr lang="nb-NO" dirty="0"/>
              <a:t> assistanse og fysisk tilrettelegging, og blir regulert i tre ulike </a:t>
            </a:r>
            <a:r>
              <a:rPr lang="nb-NO" dirty="0" err="1"/>
              <a:t>reglar</a:t>
            </a:r>
            <a:r>
              <a:rPr lang="nb-NO" dirty="0"/>
              <a:t>. </a:t>
            </a:r>
          </a:p>
          <a:p>
            <a:endParaRPr lang="nb-NO" dirty="0"/>
          </a:p>
          <a:p>
            <a:r>
              <a:rPr lang="nb-NO" dirty="0"/>
              <a:t>Bakgrunn: </a:t>
            </a:r>
          </a:p>
          <a:p>
            <a:pPr marL="171450" indent="-171450">
              <a:buFontTx/>
              <a:buChar char="-"/>
            </a:pPr>
            <a:r>
              <a:rPr lang="nb-NO" dirty="0"/>
              <a:t>individuelt tilrettelagd opplæring knyter seg direkte til opplæring i fag og den overordna delen av læreplanverket. </a:t>
            </a:r>
          </a:p>
          <a:p>
            <a:pPr marL="171450" indent="-171450">
              <a:buFontTx/>
              <a:buChar char="-"/>
            </a:pPr>
            <a:r>
              <a:rPr lang="nb-NO" dirty="0" err="1"/>
              <a:t>Personleg</a:t>
            </a:r>
            <a:r>
              <a:rPr lang="nb-NO" dirty="0"/>
              <a:t> assistanse, fysisk tilrettelegging og tekniske hjelpemiddel knyter seg i utgangspunktet ikkje direkte til opplæring i fag, men er ein </a:t>
            </a:r>
            <a:r>
              <a:rPr lang="nb-NO" dirty="0" err="1"/>
              <a:t>føresetnad</a:t>
            </a:r>
            <a:r>
              <a:rPr lang="nb-NO" dirty="0"/>
              <a:t> for at </a:t>
            </a:r>
            <a:r>
              <a:rPr lang="nb-NO" dirty="0" err="1"/>
              <a:t>elevane</a:t>
            </a:r>
            <a:r>
              <a:rPr lang="nb-NO" dirty="0"/>
              <a:t> skal få utbytte av opplæringa.</a:t>
            </a:r>
          </a:p>
          <a:p>
            <a:pPr marL="171450" indent="-171450">
              <a:buFontTx/>
              <a:buChar char="-"/>
            </a:pPr>
            <a:r>
              <a:rPr lang="nb-NO" dirty="0"/>
              <a:t>Ei deling vil </a:t>
            </a:r>
            <a:r>
              <a:rPr lang="nb-NO" dirty="0" err="1"/>
              <a:t>gjere</a:t>
            </a:r>
            <a:r>
              <a:rPr lang="nb-NO" dirty="0"/>
              <a:t> det </a:t>
            </a:r>
            <a:r>
              <a:rPr lang="nb-NO" dirty="0" err="1"/>
              <a:t>enklare</a:t>
            </a:r>
            <a:r>
              <a:rPr lang="nb-NO" dirty="0"/>
              <a:t> for </a:t>
            </a:r>
            <a:r>
              <a:rPr lang="nb-NO" dirty="0" err="1"/>
              <a:t>skolane</a:t>
            </a:r>
            <a:r>
              <a:rPr lang="nb-NO" dirty="0"/>
              <a:t> å oppfylle kompetansekrav – </a:t>
            </a:r>
            <a:r>
              <a:rPr lang="nb-NO" dirty="0" err="1"/>
              <a:t>tydelegare</a:t>
            </a:r>
            <a:r>
              <a:rPr lang="nb-NO" dirty="0"/>
              <a:t> der det </a:t>
            </a:r>
            <a:r>
              <a:rPr lang="nb-NO" dirty="0" err="1"/>
              <a:t>krevst</a:t>
            </a:r>
            <a:r>
              <a:rPr lang="nb-NO" dirty="0"/>
              <a:t> </a:t>
            </a:r>
            <a:r>
              <a:rPr lang="nb-NO" dirty="0" err="1"/>
              <a:t>lærarkompetanse</a:t>
            </a:r>
            <a:r>
              <a:rPr lang="nb-NO" dirty="0"/>
              <a:t>, og </a:t>
            </a:r>
            <a:r>
              <a:rPr lang="nb-NO" dirty="0" err="1"/>
              <a:t>oppgåver</a:t>
            </a:r>
            <a:r>
              <a:rPr lang="nb-NO" dirty="0"/>
              <a:t> andre enn </a:t>
            </a:r>
            <a:r>
              <a:rPr lang="nb-NO" dirty="0" err="1"/>
              <a:t>lærarar</a:t>
            </a:r>
            <a:r>
              <a:rPr lang="nb-NO" dirty="0"/>
              <a:t> kan </a:t>
            </a:r>
            <a:r>
              <a:rPr lang="nb-NO" dirty="0" err="1"/>
              <a:t>gjere</a:t>
            </a:r>
            <a:r>
              <a:rPr lang="nb-NO" dirty="0"/>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b-NO" dirty="0" err="1"/>
              <a:t>Tydelegare</a:t>
            </a:r>
            <a:r>
              <a:rPr lang="nb-NO" dirty="0"/>
              <a:t> </a:t>
            </a:r>
            <a:r>
              <a:rPr lang="nb-NO" dirty="0" err="1"/>
              <a:t>skilje</a:t>
            </a:r>
            <a:r>
              <a:rPr lang="nb-NO" dirty="0"/>
              <a:t> mellom det som knyter seg til måla for opplæringa og det som ikkje </a:t>
            </a:r>
            <a:r>
              <a:rPr lang="nb-NO" dirty="0" err="1"/>
              <a:t>gjer</a:t>
            </a:r>
            <a:r>
              <a:rPr lang="nb-NO" dirty="0"/>
              <a:t> det.</a:t>
            </a:r>
          </a:p>
          <a:p>
            <a:endParaRPr lang="nb-NO" dirty="0"/>
          </a:p>
          <a:p>
            <a:r>
              <a:rPr lang="nb-NO" b="1" dirty="0"/>
              <a:t>Alle </a:t>
            </a:r>
            <a:r>
              <a:rPr lang="nb-NO" b="1" dirty="0" err="1"/>
              <a:t>rettane</a:t>
            </a:r>
            <a:r>
              <a:rPr lang="nb-NO" b="1" dirty="0"/>
              <a:t> får nye </a:t>
            </a:r>
            <a:r>
              <a:rPr lang="nb-NO" b="1" dirty="0" err="1"/>
              <a:t>namn</a:t>
            </a:r>
            <a:r>
              <a:rPr lang="nb-NO" b="1" dirty="0"/>
              <a:t>: </a:t>
            </a:r>
            <a:endParaRPr lang="nb-NO"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b-NO" dirty="0" err="1"/>
              <a:t>Personleg</a:t>
            </a:r>
            <a:r>
              <a:rPr lang="nb-NO" dirty="0"/>
              <a:t> assistanse, fysisk tilrettelegging og tekniske hjelpemiddel står ikkje direkte i lovteksten nå, men er ein del av spesialundervisninga i § 5-1 og </a:t>
            </a:r>
            <a:r>
              <a:rPr lang="nb-NO" sz="1200" dirty="0"/>
              <a:t>inngår som </a:t>
            </a:r>
            <a:r>
              <a:rPr lang="nb-NO" sz="1200" dirty="0" err="1"/>
              <a:t>eit</a:t>
            </a:r>
            <a:r>
              <a:rPr lang="nb-NO" sz="1200" dirty="0"/>
              <a:t> tiltak i vedtak om spesialundervisning </a:t>
            </a:r>
          </a:p>
          <a:p>
            <a:pPr marL="171450" indent="-171450">
              <a:buFontTx/>
              <a:buChar char="-"/>
            </a:pPr>
            <a:endParaRPr lang="nb-NO" dirty="0"/>
          </a:p>
          <a:p>
            <a:pPr marL="171450" indent="-171450">
              <a:buFontTx/>
              <a:buChar char="-"/>
            </a:pPr>
            <a:r>
              <a:rPr lang="nb-NO" dirty="0"/>
              <a:t>Spesialundervisning blir til individuelt tilrettelagd opplæring </a:t>
            </a:r>
          </a:p>
          <a:p>
            <a:pPr marL="628650" lvl="1" indent="-171450">
              <a:buFontTx/>
              <a:buChar char="-"/>
            </a:pPr>
            <a:r>
              <a:rPr lang="nb-NO" dirty="0"/>
              <a:t>meiner at omgrepet «spesialundervisning» </a:t>
            </a:r>
            <a:r>
              <a:rPr lang="nn-NO" dirty="0"/>
              <a:t>kan </a:t>
            </a:r>
            <a:r>
              <a:rPr lang="nb-NO" noProof="0" dirty="0" err="1"/>
              <a:t>opplevast</a:t>
            </a:r>
            <a:r>
              <a:rPr lang="nb-NO" noProof="0" dirty="0"/>
              <a:t> </a:t>
            </a:r>
            <a:r>
              <a:rPr lang="nb-NO" noProof="0" dirty="0" err="1"/>
              <a:t>stigmatiserande</a:t>
            </a:r>
            <a:r>
              <a:rPr lang="nb-NO" noProof="0" dirty="0"/>
              <a:t> </a:t>
            </a:r>
            <a:r>
              <a:rPr lang="nn-NO" dirty="0"/>
              <a:t>og bidra til ekskludering</a:t>
            </a:r>
          </a:p>
          <a:p>
            <a:pPr marL="628650" lvl="1" indent="-171450">
              <a:buFontTx/>
              <a:buChar char="-"/>
            </a:pPr>
            <a:r>
              <a:rPr lang="nb-NO" dirty="0"/>
              <a:t>ligg også </a:t>
            </a:r>
            <a:r>
              <a:rPr lang="nb-NO" dirty="0" err="1"/>
              <a:t>nærmare</a:t>
            </a:r>
            <a:r>
              <a:rPr lang="nb-NO" dirty="0"/>
              <a:t> omgrepa i likestillings- og diskrimineringslova, som kan overlappe </a:t>
            </a:r>
            <a:r>
              <a:rPr lang="nb-NO" dirty="0" err="1"/>
              <a:t>noko</a:t>
            </a:r>
            <a:endParaRPr lang="nb-NO" dirty="0"/>
          </a:p>
          <a:p>
            <a:pPr marL="0" lvl="0" indent="0">
              <a:buFontTx/>
              <a:buNone/>
            </a:pPr>
            <a:endParaRPr lang="nb-NO" dirty="0"/>
          </a:p>
          <a:p>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6976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A65B9EA-998D-6BAF-6CA2-EE38EF03F15E}"/>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7B5A643A-1917-37B7-200B-E199C6F4F1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9F5BD2A6-5E17-3419-2829-F1D8755C6B36}"/>
              </a:ext>
            </a:extLst>
          </p:cNvPr>
          <p:cNvSpPr>
            <a:spLocks noGrp="1"/>
          </p:cNvSpPr>
          <p:nvPr>
            <p:ph type="dt" sz="half" idx="10"/>
          </p:nvPr>
        </p:nvSpPr>
        <p:spPr/>
        <p:txBody>
          <a:bodyPr/>
          <a:lstStyle/>
          <a:p>
            <a:fld id="{8F72BA41-EC5B-4197-BCC8-0FD2E523CD7A}" type="datetimeFigureOut">
              <a:rPr lang="en-US" smtClean="0"/>
              <a:pPr/>
              <a:t>2/9/2024</a:t>
            </a:fld>
            <a:endParaRPr lang="en-US"/>
          </a:p>
        </p:txBody>
      </p:sp>
      <p:sp>
        <p:nvSpPr>
          <p:cNvPr id="5" name="Plassholder for bunntekst 4">
            <a:extLst>
              <a:ext uri="{FF2B5EF4-FFF2-40B4-BE49-F238E27FC236}">
                <a16:creationId xmlns:a16="http://schemas.microsoft.com/office/drawing/2014/main" id="{2ECE3510-B97C-52D3-0D71-3F332407635B}"/>
              </a:ext>
            </a:extLst>
          </p:cNvPr>
          <p:cNvSpPr>
            <a:spLocks noGrp="1"/>
          </p:cNvSpPr>
          <p:nvPr>
            <p:ph type="ftr" sz="quarter" idx="11"/>
          </p:nvPr>
        </p:nvSpPr>
        <p:spPr/>
        <p:txBody>
          <a:bodyPr/>
          <a:lstStyle/>
          <a:p>
            <a:endParaRPr lang="en-US"/>
          </a:p>
        </p:txBody>
      </p:sp>
      <p:sp>
        <p:nvSpPr>
          <p:cNvPr id="6" name="Plassholder for lysbildenummer 5">
            <a:extLst>
              <a:ext uri="{FF2B5EF4-FFF2-40B4-BE49-F238E27FC236}">
                <a16:creationId xmlns:a16="http://schemas.microsoft.com/office/drawing/2014/main" id="{2F8241A9-B730-D192-6020-24A7B67BAF04}"/>
              </a:ext>
            </a:extLst>
          </p:cNvPr>
          <p:cNvSpPr>
            <a:spLocks noGrp="1"/>
          </p:cNvSpPr>
          <p:nvPr>
            <p:ph type="sldNum" sz="quarter" idx="12"/>
          </p:nvPr>
        </p:nvSpPr>
        <p:spPr/>
        <p:txBody>
          <a:bodyPr/>
          <a:lstStyle/>
          <a:p>
            <a:fld id="{BE15108C-154A-4A5A-9C05-91A49A422BA7}" type="slidenum">
              <a:rPr lang="en-US" smtClean="0"/>
              <a:pPr/>
              <a:t>‹#›</a:t>
            </a:fld>
            <a:endParaRPr lang="en-US"/>
          </a:p>
        </p:txBody>
      </p:sp>
    </p:spTree>
    <p:extLst>
      <p:ext uri="{BB962C8B-B14F-4D97-AF65-F5344CB8AC3E}">
        <p14:creationId xmlns:p14="http://schemas.microsoft.com/office/powerpoint/2010/main" val="1073207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7E3D0AF-66AE-B326-83FE-647D8408FD4D}"/>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4036163B-DB62-72B7-851B-7CFCEB0E0B82}"/>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1EE32D5-EB25-C89F-4AF4-08CF617A93ED}"/>
              </a:ext>
            </a:extLst>
          </p:cNvPr>
          <p:cNvSpPr>
            <a:spLocks noGrp="1"/>
          </p:cNvSpPr>
          <p:nvPr>
            <p:ph type="dt" sz="half" idx="10"/>
          </p:nvPr>
        </p:nvSpPr>
        <p:spPr/>
        <p:txBody>
          <a:bodyPr/>
          <a:lstStyle/>
          <a:p>
            <a:fld id="{8F72BA41-EC5B-4197-BCC8-0FD2E523CD7A}" type="datetimeFigureOut">
              <a:rPr lang="en-US" smtClean="0"/>
              <a:pPr/>
              <a:t>2/9/2024</a:t>
            </a:fld>
            <a:endParaRPr lang="en-US"/>
          </a:p>
        </p:txBody>
      </p:sp>
      <p:sp>
        <p:nvSpPr>
          <p:cNvPr id="5" name="Plassholder for bunntekst 4">
            <a:extLst>
              <a:ext uri="{FF2B5EF4-FFF2-40B4-BE49-F238E27FC236}">
                <a16:creationId xmlns:a16="http://schemas.microsoft.com/office/drawing/2014/main" id="{A3D7889F-44BE-BBF4-04CD-FEEE92A21A4A}"/>
              </a:ext>
            </a:extLst>
          </p:cNvPr>
          <p:cNvSpPr>
            <a:spLocks noGrp="1"/>
          </p:cNvSpPr>
          <p:nvPr>
            <p:ph type="ftr" sz="quarter" idx="11"/>
          </p:nvPr>
        </p:nvSpPr>
        <p:spPr/>
        <p:txBody>
          <a:bodyPr/>
          <a:lstStyle/>
          <a:p>
            <a:endParaRPr lang="en-US"/>
          </a:p>
        </p:txBody>
      </p:sp>
      <p:sp>
        <p:nvSpPr>
          <p:cNvPr id="6" name="Plassholder for lysbildenummer 5">
            <a:extLst>
              <a:ext uri="{FF2B5EF4-FFF2-40B4-BE49-F238E27FC236}">
                <a16:creationId xmlns:a16="http://schemas.microsoft.com/office/drawing/2014/main" id="{7F70E41B-E2E1-975E-F05F-B825004E8EFD}"/>
              </a:ext>
            </a:extLst>
          </p:cNvPr>
          <p:cNvSpPr>
            <a:spLocks noGrp="1"/>
          </p:cNvSpPr>
          <p:nvPr>
            <p:ph type="sldNum" sz="quarter" idx="12"/>
          </p:nvPr>
        </p:nvSpPr>
        <p:spPr/>
        <p:txBody>
          <a:bodyPr/>
          <a:lstStyle/>
          <a:p>
            <a:fld id="{BE15108C-154A-4A5A-9C05-91A49A422BA7}" type="slidenum">
              <a:rPr lang="en-US" smtClean="0"/>
              <a:pPr/>
              <a:t>‹#›</a:t>
            </a:fld>
            <a:endParaRPr lang="en-US"/>
          </a:p>
        </p:txBody>
      </p:sp>
    </p:spTree>
    <p:extLst>
      <p:ext uri="{BB962C8B-B14F-4D97-AF65-F5344CB8AC3E}">
        <p14:creationId xmlns:p14="http://schemas.microsoft.com/office/powerpoint/2010/main" val="206988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74217DE0-D2CB-CFBB-0EC3-B6658D1774AA}"/>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165ABE83-AAC9-378B-CF64-83770A5014EE}"/>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8F60047-BE00-3DA3-A96D-2E677A28CF1E}"/>
              </a:ext>
            </a:extLst>
          </p:cNvPr>
          <p:cNvSpPr>
            <a:spLocks noGrp="1"/>
          </p:cNvSpPr>
          <p:nvPr>
            <p:ph type="dt" sz="half" idx="10"/>
          </p:nvPr>
        </p:nvSpPr>
        <p:spPr/>
        <p:txBody>
          <a:bodyPr/>
          <a:lstStyle/>
          <a:p>
            <a:fld id="{8F72BA41-EC5B-4197-BCC8-0FD2E523CD7A}" type="datetimeFigureOut">
              <a:rPr lang="en-US" smtClean="0"/>
              <a:pPr/>
              <a:t>2/9/2024</a:t>
            </a:fld>
            <a:endParaRPr lang="en-US"/>
          </a:p>
        </p:txBody>
      </p:sp>
      <p:sp>
        <p:nvSpPr>
          <p:cNvPr id="5" name="Plassholder for bunntekst 4">
            <a:extLst>
              <a:ext uri="{FF2B5EF4-FFF2-40B4-BE49-F238E27FC236}">
                <a16:creationId xmlns:a16="http://schemas.microsoft.com/office/drawing/2014/main" id="{64725B3A-842E-0130-9576-6B37DB4B2C01}"/>
              </a:ext>
            </a:extLst>
          </p:cNvPr>
          <p:cNvSpPr>
            <a:spLocks noGrp="1"/>
          </p:cNvSpPr>
          <p:nvPr>
            <p:ph type="ftr" sz="quarter" idx="11"/>
          </p:nvPr>
        </p:nvSpPr>
        <p:spPr/>
        <p:txBody>
          <a:bodyPr/>
          <a:lstStyle/>
          <a:p>
            <a:endParaRPr lang="en-US"/>
          </a:p>
        </p:txBody>
      </p:sp>
      <p:sp>
        <p:nvSpPr>
          <p:cNvPr id="6" name="Plassholder for lysbildenummer 5">
            <a:extLst>
              <a:ext uri="{FF2B5EF4-FFF2-40B4-BE49-F238E27FC236}">
                <a16:creationId xmlns:a16="http://schemas.microsoft.com/office/drawing/2014/main" id="{0BB46049-D11B-2A05-4DBA-B6079E337013}"/>
              </a:ext>
            </a:extLst>
          </p:cNvPr>
          <p:cNvSpPr>
            <a:spLocks noGrp="1"/>
          </p:cNvSpPr>
          <p:nvPr>
            <p:ph type="sldNum" sz="quarter" idx="12"/>
          </p:nvPr>
        </p:nvSpPr>
        <p:spPr/>
        <p:txBody>
          <a:bodyPr/>
          <a:lstStyle/>
          <a:p>
            <a:fld id="{BE15108C-154A-4A5A-9C05-91A49A422BA7}" type="slidenum">
              <a:rPr lang="en-US" smtClean="0"/>
              <a:pPr/>
              <a:t>‹#›</a:t>
            </a:fld>
            <a:endParaRPr lang="en-US"/>
          </a:p>
        </p:txBody>
      </p:sp>
    </p:spTree>
    <p:extLst>
      <p:ext uri="{BB962C8B-B14F-4D97-AF65-F5344CB8AC3E}">
        <p14:creationId xmlns:p14="http://schemas.microsoft.com/office/powerpoint/2010/main" val="936296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ullskjerm bild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6F10FF6-F814-604F-867A-47F9A2749239}"/>
              </a:ext>
            </a:extLst>
          </p:cNvPr>
          <p:cNvSpPr>
            <a:spLocks noGrp="1"/>
          </p:cNvSpPr>
          <p:nvPr>
            <p:ph type="dt" sz="half" idx="10"/>
          </p:nvPr>
        </p:nvSpPr>
        <p:spPr/>
        <p:txBody>
          <a:bodyPr/>
          <a:lstStyle/>
          <a:p>
            <a:fld id="{C33FAB1E-9CDD-B047-95EF-1C28D50BDB6A}" type="datetimeFigureOut">
              <a:rPr lang="nb-NO" smtClean="0"/>
              <a:t>09.02.2024</a:t>
            </a:fld>
            <a:endParaRPr lang="nb-NO"/>
          </a:p>
        </p:txBody>
      </p:sp>
      <p:sp>
        <p:nvSpPr>
          <p:cNvPr id="4" name="Footer Placeholder 3">
            <a:extLst>
              <a:ext uri="{FF2B5EF4-FFF2-40B4-BE49-F238E27FC236}">
                <a16:creationId xmlns:a16="http://schemas.microsoft.com/office/drawing/2014/main" id="{E6CA1332-28B3-9543-B042-F83589069B51}"/>
              </a:ext>
            </a:extLst>
          </p:cNvPr>
          <p:cNvSpPr>
            <a:spLocks noGrp="1"/>
          </p:cNvSpPr>
          <p:nvPr>
            <p:ph type="ftr" sz="quarter" idx="11"/>
          </p:nvPr>
        </p:nvSpPr>
        <p:spPr/>
        <p:txBody>
          <a:bodyPr/>
          <a:lstStyle/>
          <a:p>
            <a:endParaRPr lang="nb-NO"/>
          </a:p>
        </p:txBody>
      </p:sp>
      <p:sp>
        <p:nvSpPr>
          <p:cNvPr id="5" name="Slide Number Placeholder 4">
            <a:extLst>
              <a:ext uri="{FF2B5EF4-FFF2-40B4-BE49-F238E27FC236}">
                <a16:creationId xmlns:a16="http://schemas.microsoft.com/office/drawing/2014/main" id="{B02CE51F-E6C1-2046-8D9D-ACF4CB92D629}"/>
              </a:ext>
            </a:extLst>
          </p:cNvPr>
          <p:cNvSpPr>
            <a:spLocks noGrp="1"/>
          </p:cNvSpPr>
          <p:nvPr>
            <p:ph type="sldNum" sz="quarter" idx="12"/>
          </p:nvPr>
        </p:nvSpPr>
        <p:spPr/>
        <p:txBody>
          <a:bodyPr/>
          <a:lstStyle/>
          <a:p>
            <a:fld id="{14EA98E1-6AE9-0C49-ACBE-BBA3DE9B3EDB}" type="slidenum">
              <a:rPr lang="nb-NO" smtClean="0"/>
              <a:t>‹#›</a:t>
            </a:fld>
            <a:endParaRPr lang="nb-NO"/>
          </a:p>
        </p:txBody>
      </p:sp>
      <p:sp>
        <p:nvSpPr>
          <p:cNvPr id="6" name="Picture Placeholder 7">
            <a:extLst>
              <a:ext uri="{FF2B5EF4-FFF2-40B4-BE49-F238E27FC236}">
                <a16:creationId xmlns:a16="http://schemas.microsoft.com/office/drawing/2014/main" id="{1AD6B5E3-EB0A-254A-BC3E-A18A8555EAC4}"/>
              </a:ext>
            </a:extLst>
          </p:cNvPr>
          <p:cNvSpPr>
            <a:spLocks noGrp="1"/>
          </p:cNvSpPr>
          <p:nvPr>
            <p:ph type="pic" sz="quarter" idx="13"/>
          </p:nvPr>
        </p:nvSpPr>
        <p:spPr>
          <a:xfrm>
            <a:off x="0" y="0"/>
            <a:ext cx="12192000" cy="6858000"/>
          </a:xfrm>
          <a:noFill/>
        </p:spPr>
        <p:txBody>
          <a:bodyPr/>
          <a:lstStyle/>
          <a:p>
            <a:r>
              <a:rPr lang="nb-NO" dirty="0"/>
              <a:t>Klikk på ikonet for å legge til </a:t>
            </a:r>
            <a:r>
              <a:rPr lang="nb-NO" dirty="0" err="1"/>
              <a:t>eit</a:t>
            </a:r>
            <a:r>
              <a:rPr lang="nb-NO" dirty="0"/>
              <a:t> bilde</a:t>
            </a:r>
          </a:p>
        </p:txBody>
      </p:sp>
      <p:sp>
        <p:nvSpPr>
          <p:cNvPr id="2" name="Plassholder for tekst 1">
            <a:extLst>
              <a:ext uri="{FF2B5EF4-FFF2-40B4-BE49-F238E27FC236}">
                <a16:creationId xmlns:a16="http://schemas.microsoft.com/office/drawing/2014/main" id="{5CA0EC93-26C8-4762-8A65-5FA834FE38C5}"/>
              </a:ext>
            </a:extLst>
          </p:cNvPr>
          <p:cNvSpPr>
            <a:spLocks noGrp="1"/>
          </p:cNvSpPr>
          <p:nvPr>
            <p:ph type="body" sz="quarter" idx="14" hasCustomPrompt="1"/>
          </p:nvPr>
        </p:nvSpPr>
        <p:spPr>
          <a:xfrm>
            <a:off x="270001" y="6228000"/>
            <a:ext cx="360000" cy="360000"/>
          </a:xfrm>
          <a:prstGeom prst="rect">
            <a:avLst/>
          </a:prstGeom>
          <a:blipFill>
            <a:blip r:embed="rId2"/>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3941492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7B3EE7C-DB96-FA9C-A635-64C705C1EDAC}"/>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0E9BBDB2-B346-420A-BE53-C7FB2F259958}"/>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47CF546-7958-1E40-4DFC-EC413BA1EE5A}"/>
              </a:ext>
            </a:extLst>
          </p:cNvPr>
          <p:cNvSpPr>
            <a:spLocks noGrp="1"/>
          </p:cNvSpPr>
          <p:nvPr>
            <p:ph type="dt" sz="half" idx="10"/>
          </p:nvPr>
        </p:nvSpPr>
        <p:spPr/>
        <p:txBody>
          <a:bodyPr/>
          <a:lstStyle/>
          <a:p>
            <a:fld id="{8F72BA41-EC5B-4197-BCC8-0FD2E523CD7A}" type="datetimeFigureOut">
              <a:rPr lang="en-US" smtClean="0"/>
              <a:pPr/>
              <a:t>2/9/2024</a:t>
            </a:fld>
            <a:endParaRPr lang="en-US"/>
          </a:p>
        </p:txBody>
      </p:sp>
      <p:sp>
        <p:nvSpPr>
          <p:cNvPr id="5" name="Plassholder for bunntekst 4">
            <a:extLst>
              <a:ext uri="{FF2B5EF4-FFF2-40B4-BE49-F238E27FC236}">
                <a16:creationId xmlns:a16="http://schemas.microsoft.com/office/drawing/2014/main" id="{5A9A4639-A612-E6A1-22B2-B81BE6344E2A}"/>
              </a:ext>
            </a:extLst>
          </p:cNvPr>
          <p:cNvSpPr>
            <a:spLocks noGrp="1"/>
          </p:cNvSpPr>
          <p:nvPr>
            <p:ph type="ftr" sz="quarter" idx="11"/>
          </p:nvPr>
        </p:nvSpPr>
        <p:spPr/>
        <p:txBody>
          <a:bodyPr/>
          <a:lstStyle/>
          <a:p>
            <a:endParaRPr lang="en-US"/>
          </a:p>
        </p:txBody>
      </p:sp>
      <p:sp>
        <p:nvSpPr>
          <p:cNvPr id="6" name="Plassholder for lysbildenummer 5">
            <a:extLst>
              <a:ext uri="{FF2B5EF4-FFF2-40B4-BE49-F238E27FC236}">
                <a16:creationId xmlns:a16="http://schemas.microsoft.com/office/drawing/2014/main" id="{CBC13F07-488A-EDEA-FCF7-2C95FA7EA48A}"/>
              </a:ext>
            </a:extLst>
          </p:cNvPr>
          <p:cNvSpPr>
            <a:spLocks noGrp="1"/>
          </p:cNvSpPr>
          <p:nvPr>
            <p:ph type="sldNum" sz="quarter" idx="12"/>
          </p:nvPr>
        </p:nvSpPr>
        <p:spPr/>
        <p:txBody>
          <a:bodyPr/>
          <a:lstStyle/>
          <a:p>
            <a:fld id="{BE15108C-154A-4A5A-9C05-91A49A422BA7}" type="slidenum">
              <a:rPr lang="en-US" smtClean="0"/>
              <a:pPr/>
              <a:t>‹#›</a:t>
            </a:fld>
            <a:endParaRPr lang="en-US"/>
          </a:p>
        </p:txBody>
      </p:sp>
    </p:spTree>
    <p:extLst>
      <p:ext uri="{BB962C8B-B14F-4D97-AF65-F5344CB8AC3E}">
        <p14:creationId xmlns:p14="http://schemas.microsoft.com/office/powerpoint/2010/main" val="1809053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BB791BA-1A63-805D-51E5-27162FD458EA}"/>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5489EC63-883A-4591-3B95-6094B93162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EA006818-B899-1040-8C1F-7CC0463D519B}"/>
              </a:ext>
            </a:extLst>
          </p:cNvPr>
          <p:cNvSpPr>
            <a:spLocks noGrp="1"/>
          </p:cNvSpPr>
          <p:nvPr>
            <p:ph type="dt" sz="half" idx="10"/>
          </p:nvPr>
        </p:nvSpPr>
        <p:spPr/>
        <p:txBody>
          <a:bodyPr/>
          <a:lstStyle/>
          <a:p>
            <a:fld id="{8F72BA41-EC5B-4197-BCC8-0FD2E523CD7A}" type="datetimeFigureOut">
              <a:rPr lang="en-US" smtClean="0"/>
              <a:pPr/>
              <a:t>2/9/2024</a:t>
            </a:fld>
            <a:endParaRPr lang="en-US"/>
          </a:p>
        </p:txBody>
      </p:sp>
      <p:sp>
        <p:nvSpPr>
          <p:cNvPr id="5" name="Plassholder for bunntekst 4">
            <a:extLst>
              <a:ext uri="{FF2B5EF4-FFF2-40B4-BE49-F238E27FC236}">
                <a16:creationId xmlns:a16="http://schemas.microsoft.com/office/drawing/2014/main" id="{17717DA4-BA63-09FD-EDD3-3E383799D269}"/>
              </a:ext>
            </a:extLst>
          </p:cNvPr>
          <p:cNvSpPr>
            <a:spLocks noGrp="1"/>
          </p:cNvSpPr>
          <p:nvPr>
            <p:ph type="ftr" sz="quarter" idx="11"/>
          </p:nvPr>
        </p:nvSpPr>
        <p:spPr/>
        <p:txBody>
          <a:bodyPr/>
          <a:lstStyle/>
          <a:p>
            <a:endParaRPr lang="en-US"/>
          </a:p>
        </p:txBody>
      </p:sp>
      <p:sp>
        <p:nvSpPr>
          <p:cNvPr id="6" name="Plassholder for lysbildenummer 5">
            <a:extLst>
              <a:ext uri="{FF2B5EF4-FFF2-40B4-BE49-F238E27FC236}">
                <a16:creationId xmlns:a16="http://schemas.microsoft.com/office/drawing/2014/main" id="{B44594F2-8AA3-82D8-8222-A64912EC3D65}"/>
              </a:ext>
            </a:extLst>
          </p:cNvPr>
          <p:cNvSpPr>
            <a:spLocks noGrp="1"/>
          </p:cNvSpPr>
          <p:nvPr>
            <p:ph type="sldNum" sz="quarter" idx="12"/>
          </p:nvPr>
        </p:nvSpPr>
        <p:spPr/>
        <p:txBody>
          <a:bodyPr/>
          <a:lstStyle/>
          <a:p>
            <a:fld id="{BE15108C-154A-4A5A-9C05-91A49A422BA7}" type="slidenum">
              <a:rPr lang="en-US" smtClean="0"/>
              <a:pPr/>
              <a:t>‹#›</a:t>
            </a:fld>
            <a:endParaRPr lang="en-US"/>
          </a:p>
        </p:txBody>
      </p:sp>
    </p:spTree>
    <p:extLst>
      <p:ext uri="{BB962C8B-B14F-4D97-AF65-F5344CB8AC3E}">
        <p14:creationId xmlns:p14="http://schemas.microsoft.com/office/powerpoint/2010/main" val="1540169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FA7F99C-232F-DECA-A82D-2FF2DDEA7E22}"/>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23DFE9E1-EF0C-DE7E-F3E2-E19A619C3A54}"/>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4E210F2A-C585-FB09-5057-66BCFDAEBF04}"/>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383D20FD-F5E0-CE2B-951B-5FBCB6DF70F9}"/>
              </a:ext>
            </a:extLst>
          </p:cNvPr>
          <p:cNvSpPr>
            <a:spLocks noGrp="1"/>
          </p:cNvSpPr>
          <p:nvPr>
            <p:ph type="dt" sz="half" idx="10"/>
          </p:nvPr>
        </p:nvSpPr>
        <p:spPr/>
        <p:txBody>
          <a:bodyPr/>
          <a:lstStyle/>
          <a:p>
            <a:fld id="{8F72BA41-EC5B-4197-BCC8-0FD2E523CD7A}" type="datetimeFigureOut">
              <a:rPr lang="en-US" smtClean="0"/>
              <a:pPr/>
              <a:t>2/9/2024</a:t>
            </a:fld>
            <a:endParaRPr lang="en-US"/>
          </a:p>
        </p:txBody>
      </p:sp>
      <p:sp>
        <p:nvSpPr>
          <p:cNvPr id="6" name="Plassholder for bunntekst 5">
            <a:extLst>
              <a:ext uri="{FF2B5EF4-FFF2-40B4-BE49-F238E27FC236}">
                <a16:creationId xmlns:a16="http://schemas.microsoft.com/office/drawing/2014/main" id="{9D80BD17-C4F0-ACF6-123A-B1C85D84435A}"/>
              </a:ext>
            </a:extLst>
          </p:cNvPr>
          <p:cNvSpPr>
            <a:spLocks noGrp="1"/>
          </p:cNvSpPr>
          <p:nvPr>
            <p:ph type="ftr" sz="quarter" idx="11"/>
          </p:nvPr>
        </p:nvSpPr>
        <p:spPr/>
        <p:txBody>
          <a:bodyPr/>
          <a:lstStyle/>
          <a:p>
            <a:endParaRPr lang="en-US"/>
          </a:p>
        </p:txBody>
      </p:sp>
      <p:sp>
        <p:nvSpPr>
          <p:cNvPr id="7" name="Plassholder for lysbildenummer 6">
            <a:extLst>
              <a:ext uri="{FF2B5EF4-FFF2-40B4-BE49-F238E27FC236}">
                <a16:creationId xmlns:a16="http://schemas.microsoft.com/office/drawing/2014/main" id="{D6CDE26C-3775-AD19-9208-8845ECDB0E07}"/>
              </a:ext>
            </a:extLst>
          </p:cNvPr>
          <p:cNvSpPr>
            <a:spLocks noGrp="1"/>
          </p:cNvSpPr>
          <p:nvPr>
            <p:ph type="sldNum" sz="quarter" idx="12"/>
          </p:nvPr>
        </p:nvSpPr>
        <p:spPr/>
        <p:txBody>
          <a:bodyPr/>
          <a:lstStyle/>
          <a:p>
            <a:fld id="{BE15108C-154A-4A5A-9C05-91A49A422BA7}" type="slidenum">
              <a:rPr lang="en-US" smtClean="0"/>
              <a:pPr/>
              <a:t>‹#›</a:t>
            </a:fld>
            <a:endParaRPr lang="en-US"/>
          </a:p>
        </p:txBody>
      </p:sp>
    </p:spTree>
    <p:extLst>
      <p:ext uri="{BB962C8B-B14F-4D97-AF65-F5344CB8AC3E}">
        <p14:creationId xmlns:p14="http://schemas.microsoft.com/office/powerpoint/2010/main" val="1801247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68A8BCD-14B2-7744-1827-E88CD2FAD6F5}"/>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5BB56CFC-8035-B2A7-B534-FB692B888C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29942CFB-E7E3-5A0C-10D8-C55B173CE1F9}"/>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61CCCF03-0496-9ECC-7CD1-F02FD1FF29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7C8292FF-9795-E17E-A2A0-DE4A2CD40D5F}"/>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E99FD6C7-E1A0-F4A5-0184-DD296F8A11D3}"/>
              </a:ext>
            </a:extLst>
          </p:cNvPr>
          <p:cNvSpPr>
            <a:spLocks noGrp="1"/>
          </p:cNvSpPr>
          <p:nvPr>
            <p:ph type="dt" sz="half" idx="10"/>
          </p:nvPr>
        </p:nvSpPr>
        <p:spPr/>
        <p:txBody>
          <a:bodyPr/>
          <a:lstStyle/>
          <a:p>
            <a:fld id="{8F72BA41-EC5B-4197-BCC8-0FD2E523CD7A}" type="datetimeFigureOut">
              <a:rPr lang="en-US" smtClean="0"/>
              <a:pPr/>
              <a:t>2/9/2024</a:t>
            </a:fld>
            <a:endParaRPr lang="en-US"/>
          </a:p>
        </p:txBody>
      </p:sp>
      <p:sp>
        <p:nvSpPr>
          <p:cNvPr id="8" name="Plassholder for bunntekst 7">
            <a:extLst>
              <a:ext uri="{FF2B5EF4-FFF2-40B4-BE49-F238E27FC236}">
                <a16:creationId xmlns:a16="http://schemas.microsoft.com/office/drawing/2014/main" id="{B4C49DB8-292D-44AC-F981-BF89C4CC29D5}"/>
              </a:ext>
            </a:extLst>
          </p:cNvPr>
          <p:cNvSpPr>
            <a:spLocks noGrp="1"/>
          </p:cNvSpPr>
          <p:nvPr>
            <p:ph type="ftr" sz="quarter" idx="11"/>
          </p:nvPr>
        </p:nvSpPr>
        <p:spPr/>
        <p:txBody>
          <a:bodyPr/>
          <a:lstStyle/>
          <a:p>
            <a:endParaRPr lang="en-US"/>
          </a:p>
        </p:txBody>
      </p:sp>
      <p:sp>
        <p:nvSpPr>
          <p:cNvPr id="9" name="Plassholder for lysbildenummer 8">
            <a:extLst>
              <a:ext uri="{FF2B5EF4-FFF2-40B4-BE49-F238E27FC236}">
                <a16:creationId xmlns:a16="http://schemas.microsoft.com/office/drawing/2014/main" id="{C5CA796E-89FE-59E9-2028-31E3801E89AC}"/>
              </a:ext>
            </a:extLst>
          </p:cNvPr>
          <p:cNvSpPr>
            <a:spLocks noGrp="1"/>
          </p:cNvSpPr>
          <p:nvPr>
            <p:ph type="sldNum" sz="quarter" idx="12"/>
          </p:nvPr>
        </p:nvSpPr>
        <p:spPr/>
        <p:txBody>
          <a:bodyPr/>
          <a:lstStyle/>
          <a:p>
            <a:fld id="{BE15108C-154A-4A5A-9C05-91A49A422BA7}" type="slidenum">
              <a:rPr lang="en-US" smtClean="0"/>
              <a:pPr/>
              <a:t>‹#›</a:t>
            </a:fld>
            <a:endParaRPr lang="en-US"/>
          </a:p>
        </p:txBody>
      </p:sp>
    </p:spTree>
    <p:extLst>
      <p:ext uri="{BB962C8B-B14F-4D97-AF65-F5344CB8AC3E}">
        <p14:creationId xmlns:p14="http://schemas.microsoft.com/office/powerpoint/2010/main" val="401835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D909B88-050A-DAC6-10D1-2CC0B50B70AD}"/>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7EC03378-CAAC-E173-B241-84A875B65F00}"/>
              </a:ext>
            </a:extLst>
          </p:cNvPr>
          <p:cNvSpPr>
            <a:spLocks noGrp="1"/>
          </p:cNvSpPr>
          <p:nvPr>
            <p:ph type="dt" sz="half" idx="10"/>
          </p:nvPr>
        </p:nvSpPr>
        <p:spPr/>
        <p:txBody>
          <a:bodyPr/>
          <a:lstStyle/>
          <a:p>
            <a:fld id="{8F72BA41-EC5B-4197-BCC8-0FD2E523CD7A}" type="datetimeFigureOut">
              <a:rPr lang="en-US" smtClean="0"/>
              <a:pPr/>
              <a:t>2/9/2024</a:t>
            </a:fld>
            <a:endParaRPr lang="en-US"/>
          </a:p>
        </p:txBody>
      </p:sp>
      <p:sp>
        <p:nvSpPr>
          <p:cNvPr id="4" name="Plassholder for bunntekst 3">
            <a:extLst>
              <a:ext uri="{FF2B5EF4-FFF2-40B4-BE49-F238E27FC236}">
                <a16:creationId xmlns:a16="http://schemas.microsoft.com/office/drawing/2014/main" id="{E3ECB01E-DB93-39F7-2D7E-E13757045660}"/>
              </a:ext>
            </a:extLst>
          </p:cNvPr>
          <p:cNvSpPr>
            <a:spLocks noGrp="1"/>
          </p:cNvSpPr>
          <p:nvPr>
            <p:ph type="ftr" sz="quarter" idx="11"/>
          </p:nvPr>
        </p:nvSpPr>
        <p:spPr/>
        <p:txBody>
          <a:bodyPr/>
          <a:lstStyle/>
          <a:p>
            <a:endParaRPr lang="en-US"/>
          </a:p>
        </p:txBody>
      </p:sp>
      <p:sp>
        <p:nvSpPr>
          <p:cNvPr id="5" name="Plassholder for lysbildenummer 4">
            <a:extLst>
              <a:ext uri="{FF2B5EF4-FFF2-40B4-BE49-F238E27FC236}">
                <a16:creationId xmlns:a16="http://schemas.microsoft.com/office/drawing/2014/main" id="{3C7494A6-E841-FBD9-2E1C-012F54A598D5}"/>
              </a:ext>
            </a:extLst>
          </p:cNvPr>
          <p:cNvSpPr>
            <a:spLocks noGrp="1"/>
          </p:cNvSpPr>
          <p:nvPr>
            <p:ph type="sldNum" sz="quarter" idx="12"/>
          </p:nvPr>
        </p:nvSpPr>
        <p:spPr/>
        <p:txBody>
          <a:bodyPr/>
          <a:lstStyle/>
          <a:p>
            <a:fld id="{BE15108C-154A-4A5A-9C05-91A49A422BA7}" type="slidenum">
              <a:rPr lang="en-US" smtClean="0"/>
              <a:pPr/>
              <a:t>‹#›</a:t>
            </a:fld>
            <a:endParaRPr lang="en-US"/>
          </a:p>
        </p:txBody>
      </p:sp>
    </p:spTree>
    <p:extLst>
      <p:ext uri="{BB962C8B-B14F-4D97-AF65-F5344CB8AC3E}">
        <p14:creationId xmlns:p14="http://schemas.microsoft.com/office/powerpoint/2010/main" val="1492057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AE1327DA-4B41-C611-B4D3-8BA3B14449AC}"/>
              </a:ext>
            </a:extLst>
          </p:cNvPr>
          <p:cNvSpPr>
            <a:spLocks noGrp="1"/>
          </p:cNvSpPr>
          <p:nvPr>
            <p:ph type="dt" sz="half" idx="10"/>
          </p:nvPr>
        </p:nvSpPr>
        <p:spPr/>
        <p:txBody>
          <a:bodyPr/>
          <a:lstStyle/>
          <a:p>
            <a:fld id="{8F72BA41-EC5B-4197-BCC8-0FD2E523CD7A}" type="datetimeFigureOut">
              <a:rPr lang="en-US" smtClean="0"/>
              <a:pPr/>
              <a:t>2/9/2024</a:t>
            </a:fld>
            <a:endParaRPr lang="en-US"/>
          </a:p>
        </p:txBody>
      </p:sp>
      <p:sp>
        <p:nvSpPr>
          <p:cNvPr id="3" name="Plassholder for bunntekst 2">
            <a:extLst>
              <a:ext uri="{FF2B5EF4-FFF2-40B4-BE49-F238E27FC236}">
                <a16:creationId xmlns:a16="http://schemas.microsoft.com/office/drawing/2014/main" id="{30C3C496-BE60-5073-BB07-E1A7F4AC8CCE}"/>
              </a:ext>
            </a:extLst>
          </p:cNvPr>
          <p:cNvSpPr>
            <a:spLocks noGrp="1"/>
          </p:cNvSpPr>
          <p:nvPr>
            <p:ph type="ftr" sz="quarter" idx="11"/>
          </p:nvPr>
        </p:nvSpPr>
        <p:spPr/>
        <p:txBody>
          <a:bodyPr/>
          <a:lstStyle/>
          <a:p>
            <a:endParaRPr lang="en-US"/>
          </a:p>
        </p:txBody>
      </p:sp>
      <p:sp>
        <p:nvSpPr>
          <p:cNvPr id="4" name="Plassholder for lysbildenummer 3">
            <a:extLst>
              <a:ext uri="{FF2B5EF4-FFF2-40B4-BE49-F238E27FC236}">
                <a16:creationId xmlns:a16="http://schemas.microsoft.com/office/drawing/2014/main" id="{D04804CE-59B7-09D8-20B8-DC98A0519669}"/>
              </a:ext>
            </a:extLst>
          </p:cNvPr>
          <p:cNvSpPr>
            <a:spLocks noGrp="1"/>
          </p:cNvSpPr>
          <p:nvPr>
            <p:ph type="sldNum" sz="quarter" idx="12"/>
          </p:nvPr>
        </p:nvSpPr>
        <p:spPr/>
        <p:txBody>
          <a:bodyPr/>
          <a:lstStyle/>
          <a:p>
            <a:fld id="{BE15108C-154A-4A5A-9C05-91A49A422BA7}" type="slidenum">
              <a:rPr lang="en-US" smtClean="0"/>
              <a:pPr/>
              <a:t>‹#›</a:t>
            </a:fld>
            <a:endParaRPr lang="en-US"/>
          </a:p>
        </p:txBody>
      </p:sp>
    </p:spTree>
    <p:extLst>
      <p:ext uri="{BB962C8B-B14F-4D97-AF65-F5344CB8AC3E}">
        <p14:creationId xmlns:p14="http://schemas.microsoft.com/office/powerpoint/2010/main" val="2778252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2299279-1888-EECE-E187-EE4897546B57}"/>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138238AE-21C1-914F-73F5-6968824FE5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3B1EEB58-D1D4-E826-0B30-A3D8297F9F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CE886238-D98C-3FFE-DF0B-B9B8CCBE7AF9}"/>
              </a:ext>
            </a:extLst>
          </p:cNvPr>
          <p:cNvSpPr>
            <a:spLocks noGrp="1"/>
          </p:cNvSpPr>
          <p:nvPr>
            <p:ph type="dt" sz="half" idx="10"/>
          </p:nvPr>
        </p:nvSpPr>
        <p:spPr/>
        <p:txBody>
          <a:bodyPr/>
          <a:lstStyle/>
          <a:p>
            <a:fld id="{8F72BA41-EC5B-4197-BCC8-0FD2E523CD7A}" type="datetimeFigureOut">
              <a:rPr lang="en-US" smtClean="0"/>
              <a:pPr/>
              <a:t>2/9/2024</a:t>
            </a:fld>
            <a:endParaRPr lang="en-US"/>
          </a:p>
        </p:txBody>
      </p:sp>
      <p:sp>
        <p:nvSpPr>
          <p:cNvPr id="6" name="Plassholder for bunntekst 5">
            <a:extLst>
              <a:ext uri="{FF2B5EF4-FFF2-40B4-BE49-F238E27FC236}">
                <a16:creationId xmlns:a16="http://schemas.microsoft.com/office/drawing/2014/main" id="{F625D481-940A-E131-D9E9-3AA2285DB2EF}"/>
              </a:ext>
            </a:extLst>
          </p:cNvPr>
          <p:cNvSpPr>
            <a:spLocks noGrp="1"/>
          </p:cNvSpPr>
          <p:nvPr>
            <p:ph type="ftr" sz="quarter" idx="11"/>
          </p:nvPr>
        </p:nvSpPr>
        <p:spPr/>
        <p:txBody>
          <a:bodyPr/>
          <a:lstStyle/>
          <a:p>
            <a:endParaRPr lang="en-US"/>
          </a:p>
        </p:txBody>
      </p:sp>
      <p:sp>
        <p:nvSpPr>
          <p:cNvPr id="7" name="Plassholder for lysbildenummer 6">
            <a:extLst>
              <a:ext uri="{FF2B5EF4-FFF2-40B4-BE49-F238E27FC236}">
                <a16:creationId xmlns:a16="http://schemas.microsoft.com/office/drawing/2014/main" id="{0E6ABC81-5F95-734F-152B-F868CFA6B7FE}"/>
              </a:ext>
            </a:extLst>
          </p:cNvPr>
          <p:cNvSpPr>
            <a:spLocks noGrp="1"/>
          </p:cNvSpPr>
          <p:nvPr>
            <p:ph type="sldNum" sz="quarter" idx="12"/>
          </p:nvPr>
        </p:nvSpPr>
        <p:spPr/>
        <p:txBody>
          <a:bodyPr/>
          <a:lstStyle/>
          <a:p>
            <a:fld id="{BE15108C-154A-4A5A-9C05-91A49A422BA7}" type="slidenum">
              <a:rPr lang="en-US" smtClean="0"/>
              <a:pPr/>
              <a:t>‹#›</a:t>
            </a:fld>
            <a:endParaRPr lang="en-US"/>
          </a:p>
        </p:txBody>
      </p:sp>
    </p:spTree>
    <p:extLst>
      <p:ext uri="{BB962C8B-B14F-4D97-AF65-F5344CB8AC3E}">
        <p14:creationId xmlns:p14="http://schemas.microsoft.com/office/powerpoint/2010/main" val="462669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029E38B-76CE-1E38-E832-01CD0881A05D}"/>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2E312F01-C9EC-40A4-5EEC-0485D093D8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04074DFD-3589-9E7D-D94E-5103D8E357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D2A7AFFF-57BC-F910-1DB0-48C91E9088D9}"/>
              </a:ext>
            </a:extLst>
          </p:cNvPr>
          <p:cNvSpPr>
            <a:spLocks noGrp="1"/>
          </p:cNvSpPr>
          <p:nvPr>
            <p:ph type="dt" sz="half" idx="10"/>
          </p:nvPr>
        </p:nvSpPr>
        <p:spPr/>
        <p:txBody>
          <a:bodyPr/>
          <a:lstStyle/>
          <a:p>
            <a:fld id="{8F72BA41-EC5B-4197-BCC8-0FD2E523CD7A}" type="datetimeFigureOut">
              <a:rPr lang="en-US" smtClean="0"/>
              <a:pPr/>
              <a:t>2/9/2024</a:t>
            </a:fld>
            <a:endParaRPr lang="en-US"/>
          </a:p>
        </p:txBody>
      </p:sp>
      <p:sp>
        <p:nvSpPr>
          <p:cNvPr id="6" name="Plassholder for bunntekst 5">
            <a:extLst>
              <a:ext uri="{FF2B5EF4-FFF2-40B4-BE49-F238E27FC236}">
                <a16:creationId xmlns:a16="http://schemas.microsoft.com/office/drawing/2014/main" id="{B2F2462E-F835-5B06-9F95-8C3976775391}"/>
              </a:ext>
            </a:extLst>
          </p:cNvPr>
          <p:cNvSpPr>
            <a:spLocks noGrp="1"/>
          </p:cNvSpPr>
          <p:nvPr>
            <p:ph type="ftr" sz="quarter" idx="11"/>
          </p:nvPr>
        </p:nvSpPr>
        <p:spPr/>
        <p:txBody>
          <a:bodyPr/>
          <a:lstStyle/>
          <a:p>
            <a:endParaRPr lang="en-US"/>
          </a:p>
        </p:txBody>
      </p:sp>
      <p:sp>
        <p:nvSpPr>
          <p:cNvPr id="7" name="Plassholder for lysbildenummer 6">
            <a:extLst>
              <a:ext uri="{FF2B5EF4-FFF2-40B4-BE49-F238E27FC236}">
                <a16:creationId xmlns:a16="http://schemas.microsoft.com/office/drawing/2014/main" id="{E1289342-7B71-8341-62C9-11F3370EB422}"/>
              </a:ext>
            </a:extLst>
          </p:cNvPr>
          <p:cNvSpPr>
            <a:spLocks noGrp="1"/>
          </p:cNvSpPr>
          <p:nvPr>
            <p:ph type="sldNum" sz="quarter" idx="12"/>
          </p:nvPr>
        </p:nvSpPr>
        <p:spPr/>
        <p:txBody>
          <a:bodyPr/>
          <a:lstStyle/>
          <a:p>
            <a:fld id="{BE15108C-154A-4A5A-9C05-91A49A422BA7}" type="slidenum">
              <a:rPr lang="en-US" smtClean="0"/>
              <a:pPr/>
              <a:t>‹#›</a:t>
            </a:fld>
            <a:endParaRPr lang="en-US"/>
          </a:p>
        </p:txBody>
      </p:sp>
    </p:spTree>
    <p:extLst>
      <p:ext uri="{BB962C8B-B14F-4D97-AF65-F5344CB8AC3E}">
        <p14:creationId xmlns:p14="http://schemas.microsoft.com/office/powerpoint/2010/main" val="4010785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8A941E0B-E39D-F2B6-5B77-7E7FBC0A5E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2FD4496C-A8F3-7BEA-9F06-15DE63DA28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CF4177B-28CB-00FA-BF4F-5DFC964270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2BA41-EC5B-4197-BCC8-0FD2E523CD7A}" type="datetimeFigureOut">
              <a:rPr lang="en-US" smtClean="0"/>
              <a:pPr/>
              <a:t>2/9/2024</a:t>
            </a:fld>
            <a:endParaRPr lang="en-US"/>
          </a:p>
        </p:txBody>
      </p:sp>
      <p:sp>
        <p:nvSpPr>
          <p:cNvPr id="5" name="Plassholder for bunntekst 4">
            <a:extLst>
              <a:ext uri="{FF2B5EF4-FFF2-40B4-BE49-F238E27FC236}">
                <a16:creationId xmlns:a16="http://schemas.microsoft.com/office/drawing/2014/main" id="{C46EF988-0C97-A8F6-727A-E3B2E860B2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ssholder for lysbildenummer 5">
            <a:extLst>
              <a:ext uri="{FF2B5EF4-FFF2-40B4-BE49-F238E27FC236}">
                <a16:creationId xmlns:a16="http://schemas.microsoft.com/office/drawing/2014/main" id="{EED88A71-ED7B-6627-8BCE-D22B412D39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5108C-154A-4A5A-9C05-91A49A422BA7}" type="slidenum">
              <a:rPr lang="en-US" smtClean="0"/>
              <a:pPr/>
              <a:t>‹#›</a:t>
            </a:fld>
            <a:endParaRPr lang="en-US"/>
          </a:p>
        </p:txBody>
      </p:sp>
    </p:spTree>
    <p:extLst>
      <p:ext uri="{BB962C8B-B14F-4D97-AF65-F5344CB8AC3E}">
        <p14:creationId xmlns:p14="http://schemas.microsoft.com/office/powerpoint/2010/main" val="104293006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lovdata.no/pro/#reference/lov/2023-06-09-30/%C2%A711-4"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lovdata.no/pro/#reference/lov/2023-06-09-30/%C2%A711-5"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lovdata.no/pro/#reference/lov/2023-06-09-30/%C2%A717-3"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lovdata.no/pro/#reference/lov/2023-06-09-30/%C2%A717-4"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lovdata.no/pro/#reference/lov/2023-06-09-30/%C2%A711-6"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C2E99E9F-1F19-7411-676F-4054CECADF89}"/>
              </a:ext>
            </a:extLst>
          </p:cNvPr>
          <p:cNvSpPr/>
          <p:nvPr/>
        </p:nvSpPr>
        <p:spPr>
          <a:xfrm>
            <a:off x="1069101" y="1177221"/>
            <a:ext cx="10053797" cy="4263081"/>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2" name="Tittel 1">
            <a:extLst>
              <a:ext uri="{FF2B5EF4-FFF2-40B4-BE49-F238E27FC236}">
                <a16:creationId xmlns:a16="http://schemas.microsoft.com/office/drawing/2014/main" id="{FE3E3F88-E464-B8B6-C14E-9A85E350C576}"/>
              </a:ext>
            </a:extLst>
          </p:cNvPr>
          <p:cNvSpPr>
            <a:spLocks noGrp="1"/>
          </p:cNvSpPr>
          <p:nvPr>
            <p:ph type="ctrTitle"/>
          </p:nvPr>
        </p:nvSpPr>
        <p:spPr>
          <a:xfrm>
            <a:off x="1285345" y="1417698"/>
            <a:ext cx="9621310" cy="1836258"/>
          </a:xfrm>
        </p:spPr>
        <p:txBody>
          <a:bodyPr>
            <a:normAutofit/>
          </a:bodyPr>
          <a:lstStyle/>
          <a:p>
            <a:pPr>
              <a:lnSpc>
                <a:spcPct val="90000"/>
              </a:lnSpc>
            </a:pPr>
            <a:r>
              <a:rPr lang="nb-NO" sz="3200" b="1" dirty="0">
                <a:effectLst>
                  <a:outerShdw blurRad="38100" dist="38100" dir="2700000" algn="tl">
                    <a:srgbClr val="000000">
                      <a:alpha val="43137"/>
                    </a:srgbClr>
                  </a:outerShdw>
                </a:effectLst>
                <a:latin typeface="Roboto" panose="02000000000000000000" pitchFamily="2" charset="0"/>
                <a:ea typeface="Roboto" panose="02000000000000000000" pitchFamily="2" charset="0"/>
              </a:rPr>
              <a:t>Kapittel 11 </a:t>
            </a:r>
            <a:br>
              <a:rPr lang="nb-NO" sz="3200" b="1" dirty="0">
                <a:effectLst>
                  <a:outerShdw blurRad="38100" dist="38100" dir="2700000" algn="tl">
                    <a:srgbClr val="000000">
                      <a:alpha val="43137"/>
                    </a:srgbClr>
                  </a:outerShdw>
                </a:effectLst>
                <a:latin typeface="Roboto" panose="02000000000000000000" pitchFamily="2" charset="0"/>
                <a:ea typeface="Roboto" panose="02000000000000000000" pitchFamily="2" charset="0"/>
              </a:rPr>
            </a:br>
            <a:r>
              <a:rPr lang="nb-NO" sz="3200" b="1" dirty="0">
                <a:effectLst>
                  <a:outerShdw blurRad="38100" dist="38100" dir="2700000" algn="tl">
                    <a:srgbClr val="000000">
                      <a:alpha val="43137"/>
                    </a:srgbClr>
                  </a:outerShdw>
                </a:effectLst>
                <a:latin typeface="Roboto" panose="02000000000000000000" pitchFamily="2" charset="0"/>
                <a:ea typeface="Roboto" panose="02000000000000000000" pitchFamily="2" charset="0"/>
              </a:rPr>
              <a:t>Om tilpassa opplæring og individuell tilrettelegging </a:t>
            </a:r>
          </a:p>
        </p:txBody>
      </p:sp>
      <p:sp>
        <p:nvSpPr>
          <p:cNvPr id="4" name="TekstSylinder 3">
            <a:extLst>
              <a:ext uri="{FF2B5EF4-FFF2-40B4-BE49-F238E27FC236}">
                <a16:creationId xmlns:a16="http://schemas.microsoft.com/office/drawing/2014/main" id="{9D40A462-52C3-3835-F0C2-619EDEE402F3}"/>
              </a:ext>
            </a:extLst>
          </p:cNvPr>
          <p:cNvSpPr txBox="1"/>
          <p:nvPr/>
        </p:nvSpPr>
        <p:spPr>
          <a:xfrm>
            <a:off x="4175632" y="3549239"/>
            <a:ext cx="3840729" cy="400110"/>
          </a:xfrm>
          <a:prstGeom prst="rect">
            <a:avLst/>
          </a:prstGeom>
          <a:noFill/>
        </p:spPr>
        <p:txBody>
          <a:bodyPr wrap="square" rtlCol="0">
            <a:spAutoFit/>
          </a:bodyPr>
          <a:lstStyle/>
          <a:p>
            <a:pPr algn="ctr">
              <a:spcAft>
                <a:spcPts val="600"/>
              </a:spcAft>
            </a:pPr>
            <a:r>
              <a:rPr lang="nb-NO" sz="2000" dirty="0">
                <a:latin typeface="Roboto" panose="02000000000000000000" pitchFamily="2" charset="0"/>
                <a:ea typeface="Roboto" panose="02000000000000000000" pitchFamily="2" charset="0"/>
              </a:rPr>
              <a:t>Kva gjeld etter ny lov?</a:t>
            </a:r>
          </a:p>
        </p:txBody>
      </p:sp>
    </p:spTree>
    <p:extLst>
      <p:ext uri="{BB962C8B-B14F-4D97-AF65-F5344CB8AC3E}">
        <p14:creationId xmlns:p14="http://schemas.microsoft.com/office/powerpoint/2010/main" val="476175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4">
            <a:extLst>
              <a:ext uri="{FF2B5EF4-FFF2-40B4-BE49-F238E27FC236}">
                <a16:creationId xmlns:a16="http://schemas.microsoft.com/office/drawing/2014/main" id="{1E240613-7A6D-060E-6C20-7D7683E74448}"/>
              </a:ext>
            </a:extLst>
          </p:cNvPr>
          <p:cNvSpPr txBox="1">
            <a:spLocks/>
          </p:cNvSpPr>
          <p:nvPr/>
        </p:nvSpPr>
        <p:spPr>
          <a:xfrm>
            <a:off x="630001" y="1946217"/>
            <a:ext cx="5389799" cy="427927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nb-NO"/>
          </a:p>
          <a:p>
            <a:endParaRPr lang="nb-NO"/>
          </a:p>
          <a:p>
            <a:endParaRPr lang="nb-NO"/>
          </a:p>
          <a:p>
            <a:endParaRPr lang="nb-NO"/>
          </a:p>
        </p:txBody>
      </p:sp>
      <p:sp>
        <p:nvSpPr>
          <p:cNvPr id="4" name="Tittel 3">
            <a:extLst>
              <a:ext uri="{FF2B5EF4-FFF2-40B4-BE49-F238E27FC236}">
                <a16:creationId xmlns:a16="http://schemas.microsoft.com/office/drawing/2014/main" id="{B54A8D1E-E1FB-430C-D039-7CE0AF658339}"/>
              </a:ext>
            </a:extLst>
          </p:cNvPr>
          <p:cNvSpPr txBox="1">
            <a:spLocks/>
          </p:cNvSpPr>
          <p:nvPr/>
        </p:nvSpPr>
        <p:spPr>
          <a:xfrm>
            <a:off x="630002" y="588762"/>
            <a:ext cx="5055181" cy="1046218"/>
          </a:xfrm>
          <a:prstGeom prst="rect">
            <a:avLst/>
          </a:prstGeom>
        </p:spPr>
        <p:txBody>
          <a:bodyPr lIns="91440" tIns="45720" rIns="91440" bIns="4572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2700" dirty="0">
                <a:latin typeface="Roboto"/>
                <a:ea typeface="Roboto"/>
                <a:cs typeface="Roboto"/>
              </a:rPr>
              <a:t>Retten til spesialundervisning blir tre ulike </a:t>
            </a:r>
            <a:r>
              <a:rPr lang="nb-NO" sz="2700" dirty="0" err="1">
                <a:latin typeface="Roboto"/>
                <a:ea typeface="Roboto"/>
                <a:cs typeface="Roboto"/>
              </a:rPr>
              <a:t>rettar</a:t>
            </a:r>
            <a:endParaRPr lang="nb-NO" sz="2700" dirty="0">
              <a:latin typeface="Roboto"/>
              <a:ea typeface="Roboto"/>
              <a:cs typeface="Roboto"/>
            </a:endParaRPr>
          </a:p>
        </p:txBody>
      </p:sp>
      <p:sp>
        <p:nvSpPr>
          <p:cNvPr id="5" name="TekstSylinder 4">
            <a:extLst>
              <a:ext uri="{FF2B5EF4-FFF2-40B4-BE49-F238E27FC236}">
                <a16:creationId xmlns:a16="http://schemas.microsoft.com/office/drawing/2014/main" id="{52E5CEA1-35CC-A4E1-E039-6EFB773958F4}"/>
              </a:ext>
            </a:extLst>
          </p:cNvPr>
          <p:cNvSpPr txBox="1"/>
          <p:nvPr/>
        </p:nvSpPr>
        <p:spPr>
          <a:xfrm>
            <a:off x="6688667" y="330096"/>
            <a:ext cx="4873328" cy="1200329"/>
          </a:xfrm>
          <a:prstGeom prst="rect">
            <a:avLst/>
          </a:prstGeom>
          <a:solidFill>
            <a:srgbClr val="B9E1CC"/>
          </a:solidFill>
        </p:spPr>
        <p:txBody>
          <a:bodyPr wrap="square" rtlCol="0">
            <a:spAutoFit/>
          </a:bodyPr>
          <a:lstStyle/>
          <a:p>
            <a:pPr algn="l"/>
            <a:r>
              <a:rPr lang="nb-NO" b="1" dirty="0">
                <a:solidFill>
                  <a:srgbClr val="333333"/>
                </a:solidFill>
                <a:effectLst/>
                <a:latin typeface="Roboto" panose="02000000000000000000" pitchFamily="2" charset="0"/>
                <a:ea typeface="Roboto" panose="02000000000000000000" pitchFamily="2" charset="0"/>
              </a:rPr>
              <a:t>§ 11-4 </a:t>
            </a:r>
            <a:r>
              <a:rPr lang="nb-NO" b="1" dirty="0" err="1">
                <a:solidFill>
                  <a:srgbClr val="333333"/>
                </a:solidFill>
                <a:effectLst/>
                <a:latin typeface="Roboto" panose="02000000000000000000" pitchFamily="2" charset="0"/>
                <a:ea typeface="Roboto" panose="02000000000000000000" pitchFamily="2" charset="0"/>
              </a:rPr>
              <a:t>Personleg</a:t>
            </a:r>
            <a:r>
              <a:rPr lang="nb-NO" b="1" dirty="0">
                <a:solidFill>
                  <a:srgbClr val="333333"/>
                </a:solidFill>
                <a:effectLst/>
                <a:latin typeface="Roboto" panose="02000000000000000000" pitchFamily="2" charset="0"/>
                <a:ea typeface="Roboto" panose="02000000000000000000" pitchFamily="2" charset="0"/>
              </a:rPr>
              <a:t> assistanse</a:t>
            </a:r>
          </a:p>
          <a:p>
            <a:pPr algn="l"/>
            <a:r>
              <a:rPr lang="nb-NO" b="0" dirty="0" err="1">
                <a:solidFill>
                  <a:srgbClr val="333333"/>
                </a:solidFill>
                <a:effectLst/>
                <a:latin typeface="Roboto" panose="02000000000000000000" pitchFamily="2" charset="0"/>
                <a:ea typeface="Roboto" panose="02000000000000000000" pitchFamily="2" charset="0"/>
              </a:rPr>
              <a:t>Elevar</a:t>
            </a:r>
            <a:r>
              <a:rPr lang="nb-NO" b="0" dirty="0">
                <a:solidFill>
                  <a:srgbClr val="333333"/>
                </a:solidFill>
                <a:effectLst/>
                <a:latin typeface="Roboto" panose="02000000000000000000" pitchFamily="2" charset="0"/>
                <a:ea typeface="Roboto" panose="02000000000000000000" pitchFamily="2" charset="0"/>
              </a:rPr>
              <a:t> har rett til den </a:t>
            </a:r>
            <a:r>
              <a:rPr lang="nb-NO" b="0" dirty="0" err="1">
                <a:solidFill>
                  <a:srgbClr val="333333"/>
                </a:solidFill>
                <a:effectLst/>
                <a:latin typeface="Roboto" panose="02000000000000000000" pitchFamily="2" charset="0"/>
                <a:ea typeface="Roboto" panose="02000000000000000000" pitchFamily="2" charset="0"/>
              </a:rPr>
              <a:t>personlege</a:t>
            </a:r>
            <a:r>
              <a:rPr lang="nb-NO" b="0" dirty="0">
                <a:solidFill>
                  <a:srgbClr val="333333"/>
                </a:solidFill>
                <a:effectLst/>
                <a:latin typeface="Roboto" panose="02000000000000000000" pitchFamily="2" charset="0"/>
                <a:ea typeface="Roboto" panose="02000000000000000000" pitchFamily="2" charset="0"/>
              </a:rPr>
              <a:t> assistansen dei treng for å kunne delta i opplæringa og få </a:t>
            </a:r>
            <a:r>
              <a:rPr lang="nb-NO" b="0" dirty="0" err="1">
                <a:solidFill>
                  <a:srgbClr val="333333"/>
                </a:solidFill>
                <a:effectLst/>
                <a:latin typeface="Roboto" panose="02000000000000000000" pitchFamily="2" charset="0"/>
                <a:ea typeface="Roboto" panose="02000000000000000000" pitchFamily="2" charset="0"/>
              </a:rPr>
              <a:t>tilfredsillande</a:t>
            </a:r>
            <a:r>
              <a:rPr lang="nb-NO" b="0" dirty="0">
                <a:solidFill>
                  <a:srgbClr val="333333"/>
                </a:solidFill>
                <a:effectLst/>
                <a:latin typeface="Roboto" panose="02000000000000000000" pitchFamily="2" charset="0"/>
                <a:ea typeface="Roboto" panose="02000000000000000000" pitchFamily="2" charset="0"/>
              </a:rPr>
              <a:t> utbytte av ho.</a:t>
            </a:r>
          </a:p>
        </p:txBody>
      </p:sp>
      <p:sp>
        <p:nvSpPr>
          <p:cNvPr id="6" name="TekstSylinder 5">
            <a:extLst>
              <a:ext uri="{FF2B5EF4-FFF2-40B4-BE49-F238E27FC236}">
                <a16:creationId xmlns:a16="http://schemas.microsoft.com/office/drawing/2014/main" id="{F41AEA42-E961-5070-3BDD-B4BE735CECC2}"/>
              </a:ext>
            </a:extLst>
          </p:cNvPr>
          <p:cNvSpPr txBox="1"/>
          <p:nvPr/>
        </p:nvSpPr>
        <p:spPr>
          <a:xfrm>
            <a:off x="6688667" y="1482379"/>
            <a:ext cx="4873328" cy="3416320"/>
          </a:xfrm>
          <a:prstGeom prst="rect">
            <a:avLst/>
          </a:prstGeom>
          <a:solidFill>
            <a:srgbClr val="B9E1CC"/>
          </a:solidFill>
        </p:spPr>
        <p:txBody>
          <a:bodyPr wrap="square" rtlCol="0">
            <a:spAutoFit/>
          </a:bodyPr>
          <a:lstStyle/>
          <a:p>
            <a:pPr algn="l"/>
            <a:r>
              <a:rPr lang="nb-NO" b="1" dirty="0">
                <a:solidFill>
                  <a:srgbClr val="333333"/>
                </a:solidFill>
                <a:effectLst/>
                <a:latin typeface="Roboto" panose="02000000000000000000" pitchFamily="2" charset="0"/>
                <a:ea typeface="Roboto" panose="02000000000000000000" pitchFamily="2" charset="0"/>
              </a:rPr>
              <a:t>§ 11-5.Fysisk tilrettelegging og tekniske hjelpemiddel</a:t>
            </a:r>
          </a:p>
          <a:p>
            <a:pPr algn="l"/>
            <a:r>
              <a:rPr lang="nb-NO" b="0" dirty="0" err="1">
                <a:solidFill>
                  <a:srgbClr val="333333"/>
                </a:solidFill>
                <a:effectLst/>
                <a:latin typeface="Roboto" panose="02000000000000000000" pitchFamily="2" charset="0"/>
                <a:ea typeface="Roboto" panose="02000000000000000000" pitchFamily="2" charset="0"/>
              </a:rPr>
              <a:t>Elevar</a:t>
            </a:r>
            <a:r>
              <a:rPr lang="nb-NO" b="0" dirty="0">
                <a:solidFill>
                  <a:srgbClr val="333333"/>
                </a:solidFill>
                <a:effectLst/>
                <a:latin typeface="Roboto" panose="02000000000000000000" pitchFamily="2" charset="0"/>
                <a:ea typeface="Roboto" panose="02000000000000000000" pitchFamily="2" charset="0"/>
              </a:rPr>
              <a:t> har rett til dei tekniske hjelpemidla og den fysiske tilrettelegginga dei treng for å kunne delta i opplæringa og få </a:t>
            </a:r>
            <a:r>
              <a:rPr lang="nb-NO" b="0" dirty="0" err="1">
                <a:solidFill>
                  <a:srgbClr val="333333"/>
                </a:solidFill>
                <a:effectLst/>
                <a:latin typeface="Roboto" panose="02000000000000000000" pitchFamily="2" charset="0"/>
                <a:ea typeface="Roboto" panose="02000000000000000000" pitchFamily="2" charset="0"/>
              </a:rPr>
              <a:t>tilfredsstillande</a:t>
            </a:r>
            <a:r>
              <a:rPr lang="nb-NO" b="0" dirty="0">
                <a:solidFill>
                  <a:srgbClr val="333333"/>
                </a:solidFill>
                <a:effectLst/>
                <a:latin typeface="Roboto" panose="02000000000000000000" pitchFamily="2" charset="0"/>
                <a:ea typeface="Roboto" panose="02000000000000000000" pitchFamily="2" charset="0"/>
              </a:rPr>
              <a:t> utbytte av ho. </a:t>
            </a:r>
            <a:r>
              <a:rPr lang="nb-NO" b="0" dirty="0" err="1">
                <a:solidFill>
                  <a:srgbClr val="333333"/>
                </a:solidFill>
                <a:effectLst/>
                <a:latin typeface="Roboto" panose="02000000000000000000" pitchFamily="2" charset="0"/>
                <a:ea typeface="Roboto" panose="02000000000000000000" pitchFamily="2" charset="0"/>
              </a:rPr>
              <a:t>Elevane</a:t>
            </a:r>
            <a:r>
              <a:rPr lang="nb-NO" b="0" dirty="0">
                <a:solidFill>
                  <a:srgbClr val="333333"/>
                </a:solidFill>
                <a:effectLst/>
                <a:latin typeface="Roboto" panose="02000000000000000000" pitchFamily="2" charset="0"/>
                <a:ea typeface="Roboto" panose="02000000000000000000" pitchFamily="2" charset="0"/>
              </a:rPr>
              <a:t> har også rett til nødvendig opplæring i bruk av slikt utstyr.</a:t>
            </a:r>
          </a:p>
          <a:p>
            <a:pPr algn="l"/>
            <a:r>
              <a:rPr lang="nb-NO" b="0" dirty="0" err="1">
                <a:solidFill>
                  <a:srgbClr val="333333"/>
                </a:solidFill>
                <a:effectLst/>
                <a:latin typeface="Roboto" panose="02000000000000000000" pitchFamily="2" charset="0"/>
                <a:ea typeface="Roboto" panose="02000000000000000000" pitchFamily="2" charset="0"/>
              </a:rPr>
              <a:t>Elevar</a:t>
            </a:r>
            <a:r>
              <a:rPr lang="nb-NO" b="0" dirty="0">
                <a:solidFill>
                  <a:srgbClr val="333333"/>
                </a:solidFill>
                <a:effectLst/>
                <a:latin typeface="Roboto" panose="02000000000000000000" pitchFamily="2" charset="0"/>
                <a:ea typeface="Roboto" panose="02000000000000000000" pitchFamily="2" charset="0"/>
              </a:rPr>
              <a:t> som er blinde eller sterkt svaksynte, har rett til nødvendig opplæring i mobilitet slik at dei kan komme seg til og frå skolen og ta seg fram på skolen og i heimemiljøet</a:t>
            </a:r>
          </a:p>
        </p:txBody>
      </p:sp>
      <p:sp>
        <p:nvSpPr>
          <p:cNvPr id="7" name="TekstSylinder 6">
            <a:extLst>
              <a:ext uri="{FF2B5EF4-FFF2-40B4-BE49-F238E27FC236}">
                <a16:creationId xmlns:a16="http://schemas.microsoft.com/office/drawing/2014/main" id="{330DCD9F-9BF4-8BA2-D44C-E39F76AB6170}"/>
              </a:ext>
            </a:extLst>
          </p:cNvPr>
          <p:cNvSpPr txBox="1"/>
          <p:nvPr/>
        </p:nvSpPr>
        <p:spPr>
          <a:xfrm>
            <a:off x="6688667" y="3429000"/>
            <a:ext cx="4873328" cy="3416320"/>
          </a:xfrm>
          <a:prstGeom prst="rect">
            <a:avLst/>
          </a:prstGeom>
          <a:solidFill>
            <a:srgbClr val="B9E1CC"/>
          </a:solidFill>
        </p:spPr>
        <p:txBody>
          <a:bodyPr wrap="square" rtlCol="0">
            <a:spAutoFit/>
          </a:bodyPr>
          <a:lstStyle/>
          <a:p>
            <a:pPr algn="l"/>
            <a:r>
              <a:rPr lang="nn-NO" b="1" dirty="0">
                <a:solidFill>
                  <a:srgbClr val="333333"/>
                </a:solidFill>
                <a:effectLst/>
                <a:latin typeface="Roboto" panose="02000000000000000000" pitchFamily="2" charset="0"/>
                <a:ea typeface="Roboto" panose="02000000000000000000" pitchFamily="2" charset="0"/>
              </a:rPr>
              <a:t>§ 11-6 Individuelt tilrettelagd opplæring</a:t>
            </a:r>
          </a:p>
          <a:p>
            <a:pPr algn="l"/>
            <a:r>
              <a:rPr lang="nn-NO" b="0" dirty="0">
                <a:solidFill>
                  <a:srgbClr val="333333"/>
                </a:solidFill>
                <a:effectLst/>
                <a:latin typeface="Roboto" panose="02000000000000000000" pitchFamily="2" charset="0"/>
                <a:ea typeface="Roboto" panose="02000000000000000000" pitchFamily="2" charset="0"/>
              </a:rPr>
              <a:t>Elevar har rett til individuelt tilrettelagd opplæring dersom dei treng det for å få tilfredsstillande utbytte av opplæringa.</a:t>
            </a:r>
          </a:p>
          <a:p>
            <a:pPr algn="l"/>
            <a:r>
              <a:rPr lang="nn-NO" b="0" dirty="0">
                <a:solidFill>
                  <a:srgbClr val="333333"/>
                </a:solidFill>
                <a:effectLst/>
                <a:latin typeface="Roboto" panose="02000000000000000000" pitchFamily="2" charset="0"/>
                <a:ea typeface="Roboto" panose="02000000000000000000" pitchFamily="2" charset="0"/>
              </a:rPr>
              <a:t>I vurderinga av kva for opplæringstilbod som skal givast, skal det særleg leggjast vekt på utviklingsutsiktene til eleven. Opplæringstilbodet skal utformast slik at det samla kan gi eleven tilfredsstillande utbytte av opplæringa samanlikna med andre elevar og i tråd med dei opplæringsmåla som er realistiske for eleven</a:t>
            </a:r>
          </a:p>
        </p:txBody>
      </p:sp>
      <p:graphicFrame>
        <p:nvGraphicFramePr>
          <p:cNvPr id="9" name="Plassholder for innhold 1">
            <a:extLst>
              <a:ext uri="{FF2B5EF4-FFF2-40B4-BE49-F238E27FC236}">
                <a16:creationId xmlns:a16="http://schemas.microsoft.com/office/drawing/2014/main" id="{F1FF5C6B-3404-AE67-4CE1-6748652F601B}"/>
              </a:ext>
            </a:extLst>
          </p:cNvPr>
          <p:cNvGraphicFramePr>
            <a:graphicFrameLocks/>
          </p:cNvGraphicFramePr>
          <p:nvPr>
            <p:extLst>
              <p:ext uri="{D42A27DB-BD31-4B8C-83A1-F6EECF244321}">
                <p14:modId xmlns:p14="http://schemas.microsoft.com/office/powerpoint/2010/main" val="4065800338"/>
              </p:ext>
            </p:extLst>
          </p:nvPr>
        </p:nvGraphicFramePr>
        <p:xfrm>
          <a:off x="363538" y="2501900"/>
          <a:ext cx="6067895" cy="2846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0548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xit" presetSubtype="0" fill="hold" grpId="1"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2" nodeType="clickEffect">
                                  <p:stCondLst>
                                    <p:cond delay="0"/>
                                  </p:stCondLst>
                                  <p:childTnLst>
                                    <p:set>
                                      <p:cBhvr>
                                        <p:cTn id="22" dur="1" fill="hold">
                                          <p:stCondLst>
                                            <p:cond delay="0"/>
                                          </p:stCondLst>
                                        </p:cTn>
                                        <p:tgtEl>
                                          <p:spTgt spid="5"/>
                                        </p:tgtEl>
                                        <p:attrNameLst>
                                          <p:attrName>style.visibility</p:attrName>
                                        </p:attrNameLst>
                                      </p:cBhvr>
                                      <p:to>
                                        <p:strVal val="hidden"/>
                                      </p:to>
                                    </p:set>
                                  </p:childTnLst>
                                </p:cTn>
                              </p:par>
                              <p:par>
                                <p:cTn id="23" presetID="1" presetClass="entr" presetSubtype="0" fill="hold" grpId="2"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xit" presetSubtype="0" fill="hold" grpId="2" nodeType="withEffect">
                                  <p:stCondLst>
                                    <p:cond delay="0"/>
                                  </p:stCondLst>
                                  <p:childTnLst>
                                    <p:set>
                                      <p:cBhvr>
                                        <p:cTn id="26" dur="1" fill="hold">
                                          <p:stCondLst>
                                            <p:cond delay="0"/>
                                          </p:stCondLst>
                                        </p:cTn>
                                        <p:tgtEl>
                                          <p:spTgt spid="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3" nodeType="clickEffect">
                                  <p:stCondLst>
                                    <p:cond delay="0"/>
                                  </p:stCondLst>
                                  <p:childTnLst>
                                    <p:set>
                                      <p:cBhvr>
                                        <p:cTn id="30" dur="1" fill="hold">
                                          <p:stCondLst>
                                            <p:cond delay="0"/>
                                          </p:stCondLst>
                                        </p:cTn>
                                        <p:tgtEl>
                                          <p:spTgt spid="5"/>
                                        </p:tgtEl>
                                        <p:attrNameLst>
                                          <p:attrName>style.visibility</p:attrName>
                                        </p:attrNameLst>
                                      </p:cBhvr>
                                      <p:to>
                                        <p:strVal val="hidden"/>
                                      </p:to>
                                    </p:set>
                                  </p:childTnLst>
                                </p:cTn>
                              </p:par>
                              <p:par>
                                <p:cTn id="31" presetID="1" presetClass="exit" presetSubtype="0" fill="hold" grpId="3" nodeType="withEffect">
                                  <p:stCondLst>
                                    <p:cond delay="0"/>
                                  </p:stCondLst>
                                  <p:childTnLst>
                                    <p:set>
                                      <p:cBhvr>
                                        <p:cTn id="32" dur="1" fill="hold">
                                          <p:stCondLst>
                                            <p:cond delay="0"/>
                                          </p:stCondLst>
                                        </p:cTn>
                                        <p:tgtEl>
                                          <p:spTgt spid="6"/>
                                        </p:tgtEl>
                                        <p:attrNameLst>
                                          <p:attrName>style.visibility</p:attrName>
                                        </p:attrNameLst>
                                      </p:cBhvr>
                                      <p:to>
                                        <p:strVal val="hidden"/>
                                      </p:to>
                                    </p:set>
                                  </p:childTnLst>
                                </p:cTn>
                              </p:par>
                              <p:par>
                                <p:cTn id="33" presetID="1" presetClass="entr" presetSubtype="0" fill="hold" grpId="3"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P spid="5" grpId="3" animBg="1"/>
      <p:bldP spid="6" grpId="0" animBg="1"/>
      <p:bldP spid="6" grpId="1" animBg="1"/>
      <p:bldP spid="6" grpId="2" animBg="1"/>
      <p:bldP spid="6" grpId="3" animBg="1"/>
      <p:bldP spid="7" grpId="0" animBg="1"/>
      <p:bldP spid="7" grpId="1" animBg="1"/>
      <p:bldP spid="7" grpId="2" animBg="1"/>
      <p:bldP spid="7" grpId="3"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indepunkt 3">
            <a:extLst>
              <a:ext uri="{FF2B5EF4-FFF2-40B4-BE49-F238E27FC236}">
                <a16:creationId xmlns:a16="http://schemas.microsoft.com/office/drawing/2014/main" id="{E411F194-ED24-81A1-6052-6F01A3B80DE1}"/>
              </a:ext>
            </a:extLst>
          </p:cNvPr>
          <p:cNvSpPr/>
          <p:nvPr/>
        </p:nvSpPr>
        <p:spPr>
          <a:xfrm>
            <a:off x="234105" y="4495805"/>
            <a:ext cx="2186608" cy="2184621"/>
          </a:xfrm>
          <a:prstGeom prst="flowChartConnector">
            <a:avLst/>
          </a:prstGeom>
          <a:solidFill>
            <a:schemeClr val="accent6"/>
          </a:solidFill>
          <a:ln>
            <a:solidFill>
              <a:schemeClr val="accent6"/>
            </a:solid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a:t>
            </a:r>
            <a:r>
              <a:rPr kumimoji="0" lang="nb-NO" sz="1400" b="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følgjer</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med på </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elevane</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og vurderer om dei har </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tilfredsstillande</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utbytte av opplæring</a:t>
            </a:r>
          </a:p>
        </p:txBody>
      </p:sp>
      <p:sp>
        <p:nvSpPr>
          <p:cNvPr id="5" name="Bindepunkt 4">
            <a:extLst>
              <a:ext uri="{FF2B5EF4-FFF2-40B4-BE49-F238E27FC236}">
                <a16:creationId xmlns:a16="http://schemas.microsoft.com/office/drawing/2014/main" id="{535EFDB8-A4E2-6BDD-CAD0-C19C63F6F31D}"/>
              </a:ext>
            </a:extLst>
          </p:cNvPr>
          <p:cNvSpPr/>
          <p:nvPr/>
        </p:nvSpPr>
        <p:spPr>
          <a:xfrm>
            <a:off x="234105" y="1774986"/>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Til</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lpassa</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opplæring og intensiv opplæring</a:t>
            </a:r>
          </a:p>
        </p:txBody>
      </p:sp>
      <p:sp>
        <p:nvSpPr>
          <p:cNvPr id="7" name="Bindepunkt 6">
            <a:extLst>
              <a:ext uri="{FF2B5EF4-FFF2-40B4-BE49-F238E27FC236}">
                <a16:creationId xmlns:a16="http://schemas.microsoft.com/office/drawing/2014/main" id="{6BAB5967-942A-EB1F-D6C5-B7562C0EFABB}"/>
              </a:ext>
            </a:extLst>
          </p:cNvPr>
          <p:cNvSpPr/>
          <p:nvPr/>
        </p:nvSpPr>
        <p:spPr>
          <a:xfrm>
            <a:off x="2129600" y="146476"/>
            <a:ext cx="2238769"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skal </a:t>
            </a: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fatte vedtak eller </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hente inn ei vurdering frå PPT</a:t>
            </a:r>
          </a:p>
        </p:txBody>
      </p:sp>
      <p:sp>
        <p:nvSpPr>
          <p:cNvPr id="8" name="Bindepunkt 7">
            <a:extLst>
              <a:ext uri="{FF2B5EF4-FFF2-40B4-BE49-F238E27FC236}">
                <a16:creationId xmlns:a16="http://schemas.microsoft.com/office/drawing/2014/main" id="{7803D4BB-30B1-B178-510B-A8BFED3EB9A2}"/>
              </a:ext>
            </a:extLst>
          </p:cNvPr>
          <p:cNvSpPr/>
          <p:nvPr/>
        </p:nvSpPr>
        <p:spPr>
          <a:xfrm>
            <a:off x="4901887" y="98769"/>
            <a:ext cx="2186608" cy="2184621"/>
          </a:xfrm>
          <a:prstGeom prst="flowChartConnector">
            <a:avLst/>
          </a:prstGeom>
          <a:solidFill>
            <a:schemeClr val="accent2"/>
          </a:solidFill>
          <a:ln>
            <a:solidFill>
              <a:schemeClr val="accent2"/>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PPT skriv sakkunnig vurdering</a:t>
            </a:r>
          </a:p>
        </p:txBody>
      </p:sp>
      <p:sp>
        <p:nvSpPr>
          <p:cNvPr id="9" name="Bindepunkt 8">
            <a:extLst>
              <a:ext uri="{FF2B5EF4-FFF2-40B4-BE49-F238E27FC236}">
                <a16:creationId xmlns:a16="http://schemas.microsoft.com/office/drawing/2014/main" id="{C1B63363-2A6A-0F9D-8133-8CDA35A21683}"/>
              </a:ext>
            </a:extLst>
          </p:cNvPr>
          <p:cNvSpPr/>
          <p:nvPr/>
        </p:nvSpPr>
        <p:spPr>
          <a:xfrm>
            <a:off x="7467601" y="146476"/>
            <a:ext cx="2224138" cy="2184621"/>
          </a:xfrm>
          <a:prstGeom prst="flowChartConnector">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skriv vedtak</a:t>
            </a:r>
          </a:p>
        </p:txBody>
      </p:sp>
      <p:sp>
        <p:nvSpPr>
          <p:cNvPr id="10" name="Bindepunkt 9">
            <a:extLst>
              <a:ext uri="{FF2B5EF4-FFF2-40B4-BE49-F238E27FC236}">
                <a16:creationId xmlns:a16="http://schemas.microsoft.com/office/drawing/2014/main" id="{C24AF0B5-AD28-9138-DDB7-ED101D321BE0}"/>
              </a:ext>
            </a:extLst>
          </p:cNvPr>
          <p:cNvSpPr/>
          <p:nvPr/>
        </p:nvSpPr>
        <p:spPr>
          <a:xfrm>
            <a:off x="9475006" y="1804876"/>
            <a:ext cx="2186608" cy="2184621"/>
          </a:xfrm>
          <a:prstGeom prst="flowChartConnector">
            <a:avLst/>
          </a:prstGeom>
          <a:solidFill>
            <a:schemeClr val="accent3"/>
          </a:solidFill>
          <a:ln>
            <a:solidFill>
              <a:schemeClr val="accent3"/>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skriv individuell opplæringsplan (IOP)</a:t>
            </a:r>
          </a:p>
        </p:txBody>
      </p:sp>
      <p:sp>
        <p:nvSpPr>
          <p:cNvPr id="11" name="Bindepunkt 10">
            <a:extLst>
              <a:ext uri="{FF2B5EF4-FFF2-40B4-BE49-F238E27FC236}">
                <a16:creationId xmlns:a16="http://schemas.microsoft.com/office/drawing/2014/main" id="{67EEF969-CDFE-FD1B-39FC-C80CCBA202A5}"/>
              </a:ext>
            </a:extLst>
          </p:cNvPr>
          <p:cNvSpPr/>
          <p:nvPr/>
        </p:nvSpPr>
        <p:spPr>
          <a:xfrm>
            <a:off x="9459673" y="4495804"/>
            <a:ext cx="2186608" cy="2184621"/>
          </a:xfrm>
          <a:prstGeom prst="flowChartConnector">
            <a:avLst/>
          </a:prstGeom>
          <a:solidFill>
            <a:srgbClr val="447266"/>
          </a:solidFill>
          <a:ln>
            <a:solidFill>
              <a:srgbClr val="4472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gjennomfører og evaluerer (årsrapport)</a:t>
            </a:r>
          </a:p>
        </p:txBody>
      </p:sp>
      <p:sp>
        <p:nvSpPr>
          <p:cNvPr id="22" name="Pil: høyre 21">
            <a:extLst>
              <a:ext uri="{FF2B5EF4-FFF2-40B4-BE49-F238E27FC236}">
                <a16:creationId xmlns:a16="http://schemas.microsoft.com/office/drawing/2014/main" id="{3A140563-9D97-2CF0-0F9A-EC4E750D5CF6}"/>
              </a:ext>
            </a:extLst>
          </p:cNvPr>
          <p:cNvSpPr/>
          <p:nvPr/>
        </p:nvSpPr>
        <p:spPr>
          <a:xfrm rot="16200000">
            <a:off x="1119091" y="4104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3" name="Pil: høyre 22">
            <a:extLst>
              <a:ext uri="{FF2B5EF4-FFF2-40B4-BE49-F238E27FC236}">
                <a16:creationId xmlns:a16="http://schemas.microsoft.com/office/drawing/2014/main" id="{86EC244F-B9E5-0462-1168-AEB4B395ED65}"/>
              </a:ext>
            </a:extLst>
          </p:cNvPr>
          <p:cNvSpPr/>
          <p:nvPr/>
        </p:nvSpPr>
        <p:spPr>
          <a:xfrm rot="19097865">
            <a:off x="1769896" y="1572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highlight>
                <a:srgbClr val="C0C0C0"/>
              </a:highlight>
              <a:uLnTx/>
              <a:uFillTx/>
              <a:latin typeface="Roboto" panose="02000000000000000000" pitchFamily="2" charset="0"/>
              <a:ea typeface="Roboto" panose="02000000000000000000" pitchFamily="2" charset="0"/>
            </a:endParaRPr>
          </a:p>
        </p:txBody>
      </p:sp>
      <p:sp>
        <p:nvSpPr>
          <p:cNvPr id="24" name="Pil: høyre 23">
            <a:extLst>
              <a:ext uri="{FF2B5EF4-FFF2-40B4-BE49-F238E27FC236}">
                <a16:creationId xmlns:a16="http://schemas.microsoft.com/office/drawing/2014/main" id="{3982EC87-ED07-335E-1C26-5E72D4FD26F5}"/>
              </a:ext>
            </a:extLst>
          </p:cNvPr>
          <p:cNvSpPr/>
          <p:nvPr/>
        </p:nvSpPr>
        <p:spPr>
          <a:xfrm>
            <a:off x="4400730"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5" name="Pil: høyre 24">
            <a:extLst>
              <a:ext uri="{FF2B5EF4-FFF2-40B4-BE49-F238E27FC236}">
                <a16:creationId xmlns:a16="http://schemas.microsoft.com/office/drawing/2014/main" id="{1FC321A3-0FC6-DD56-AD9A-06E0EDD11658}"/>
              </a:ext>
            </a:extLst>
          </p:cNvPr>
          <p:cNvSpPr/>
          <p:nvPr/>
        </p:nvSpPr>
        <p:spPr>
          <a:xfrm>
            <a:off x="7088495"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6" name="Pil: høyre 25">
            <a:extLst>
              <a:ext uri="{FF2B5EF4-FFF2-40B4-BE49-F238E27FC236}">
                <a16:creationId xmlns:a16="http://schemas.microsoft.com/office/drawing/2014/main" id="{AF58854C-F28C-3574-137B-60D22FCC7B10}"/>
              </a:ext>
            </a:extLst>
          </p:cNvPr>
          <p:cNvSpPr/>
          <p:nvPr/>
        </p:nvSpPr>
        <p:spPr>
          <a:xfrm rot="2728416">
            <a:off x="9755970" y="1577410"/>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7" name="Pil: høyre 26">
            <a:extLst>
              <a:ext uri="{FF2B5EF4-FFF2-40B4-BE49-F238E27FC236}">
                <a16:creationId xmlns:a16="http://schemas.microsoft.com/office/drawing/2014/main" id="{D40099B9-5CD8-CCF4-10B5-0C08A6E88B6B}"/>
              </a:ext>
            </a:extLst>
          </p:cNvPr>
          <p:cNvSpPr/>
          <p:nvPr/>
        </p:nvSpPr>
        <p:spPr>
          <a:xfrm rot="5400000">
            <a:off x="10344658" y="4119196"/>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 name="TekstSylinder 1">
            <a:extLst>
              <a:ext uri="{FF2B5EF4-FFF2-40B4-BE49-F238E27FC236}">
                <a16:creationId xmlns:a16="http://schemas.microsoft.com/office/drawing/2014/main" id="{BFFD563A-2F1B-A705-9F2C-80317C9D3108}"/>
              </a:ext>
            </a:extLst>
          </p:cNvPr>
          <p:cNvSpPr txBox="1"/>
          <p:nvPr/>
        </p:nvSpPr>
        <p:spPr>
          <a:xfrm>
            <a:off x="3113947" y="3557722"/>
            <a:ext cx="5762487" cy="461665"/>
          </a:xfrm>
          <a:prstGeom prst="rect">
            <a:avLst/>
          </a:prstGeom>
          <a:noFill/>
        </p:spPr>
        <p:txBody>
          <a:bodyPr wrap="square" rtlCol="0">
            <a:spAutoFit/>
          </a:bodyPr>
          <a:lstStyle/>
          <a:p>
            <a:r>
              <a:rPr lang="nb-NO" sz="2400">
                <a:latin typeface="Roboto" panose="02000000000000000000" pitchFamily="2" charset="0"/>
                <a:ea typeface="Roboto" panose="02000000000000000000" pitchFamily="2" charset="0"/>
              </a:rPr>
              <a:t>Saksgangen for individuell tilrettelegging</a:t>
            </a:r>
          </a:p>
        </p:txBody>
      </p:sp>
    </p:spTree>
    <p:extLst>
      <p:ext uri="{BB962C8B-B14F-4D97-AF65-F5344CB8AC3E}">
        <p14:creationId xmlns:p14="http://schemas.microsoft.com/office/powerpoint/2010/main" val="1184954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p:cTn id="6" dur="indefinite"/>
                                        <p:tgtEl>
                                          <p:spTgt spid="4"/>
                                        </p:tgtEl>
                                        <p:attrNameLst>
                                          <p:attrName>style.opacity</p:attrName>
                                        </p:attrNameLst>
                                      </p:cBhvr>
                                      <p:to>
                                        <p:strVal val="0.25"/>
                                      </p:to>
                                    </p:set>
                                    <p:animEffect filter="image" prLst="opacity: 0.25">
                                      <p:cBhvr rctx="IE">
                                        <p:cTn id="7" dur="indefinite"/>
                                        <p:tgtEl>
                                          <p:spTgt spid="4"/>
                                        </p:tgtEl>
                                      </p:cBhvr>
                                    </p:animEffect>
                                  </p:childTnLst>
                                </p:cTn>
                              </p:par>
                              <p:par>
                                <p:cTn id="8" presetID="9" presetClass="emph" presetSubtype="0" grpId="0" nodeType="withEffect">
                                  <p:stCondLst>
                                    <p:cond delay="0"/>
                                  </p:stCondLst>
                                  <p:childTnLst>
                                    <p:set>
                                      <p:cBhvr>
                                        <p:cTn id="9" dur="10"/>
                                        <p:tgtEl>
                                          <p:spTgt spid="5"/>
                                        </p:tgtEl>
                                        <p:attrNameLst>
                                          <p:attrName>style.opacity</p:attrName>
                                        </p:attrNameLst>
                                      </p:cBhvr>
                                      <p:to>
                                        <p:strVal val="0.25"/>
                                      </p:to>
                                    </p:set>
                                    <p:animEffect filter="image" prLst="opacity: 0.25">
                                      <p:cBhvr rctx="IE">
                                        <p:cTn id="10" dur="10"/>
                                        <p:tgtEl>
                                          <p:spTgt spid="5"/>
                                        </p:tgtEl>
                                      </p:cBhvr>
                                    </p:animEffect>
                                  </p:childTnLst>
                                </p:cTn>
                              </p:par>
                              <p:par>
                                <p:cTn id="11" presetID="9" presetClass="emph" presetSubtype="0" grpId="0" nodeType="withEffect">
                                  <p:stCondLst>
                                    <p:cond delay="0"/>
                                  </p:stCondLst>
                                  <p:childTnLst>
                                    <p:set>
                                      <p:cBhvr>
                                        <p:cTn id="12" dur="indefinite"/>
                                        <p:tgtEl>
                                          <p:spTgt spid="8"/>
                                        </p:tgtEl>
                                        <p:attrNameLst>
                                          <p:attrName>style.opacity</p:attrName>
                                        </p:attrNameLst>
                                      </p:cBhvr>
                                      <p:to>
                                        <p:strVal val="0.25"/>
                                      </p:to>
                                    </p:set>
                                    <p:animEffect filter="image" prLst="opacity: 0.25">
                                      <p:cBhvr rctx="IE">
                                        <p:cTn id="13" dur="indefinite"/>
                                        <p:tgtEl>
                                          <p:spTgt spid="8"/>
                                        </p:tgtEl>
                                      </p:cBhvr>
                                    </p:animEffect>
                                  </p:childTnLst>
                                </p:cTn>
                              </p:par>
                              <p:par>
                                <p:cTn id="14" presetID="9" presetClass="emph" presetSubtype="0" grpId="0" nodeType="withEffect">
                                  <p:stCondLst>
                                    <p:cond delay="0"/>
                                  </p:stCondLst>
                                  <p:childTnLst>
                                    <p:set>
                                      <p:cBhvr>
                                        <p:cTn id="15" dur="indefinite"/>
                                        <p:tgtEl>
                                          <p:spTgt spid="9"/>
                                        </p:tgtEl>
                                        <p:attrNameLst>
                                          <p:attrName>style.opacity</p:attrName>
                                        </p:attrNameLst>
                                      </p:cBhvr>
                                      <p:to>
                                        <p:strVal val="0.25"/>
                                      </p:to>
                                    </p:set>
                                    <p:animEffect filter="image" prLst="opacity: 0.25">
                                      <p:cBhvr rctx="IE">
                                        <p:cTn id="16" dur="indefinite"/>
                                        <p:tgtEl>
                                          <p:spTgt spid="9"/>
                                        </p:tgtEl>
                                      </p:cBhvr>
                                    </p:animEffect>
                                  </p:childTnLst>
                                </p:cTn>
                              </p:par>
                              <p:par>
                                <p:cTn id="17" presetID="9" presetClass="emph" presetSubtype="0" grpId="0" nodeType="withEffect">
                                  <p:stCondLst>
                                    <p:cond delay="0"/>
                                  </p:stCondLst>
                                  <p:childTnLst>
                                    <p:set>
                                      <p:cBhvr>
                                        <p:cTn id="18" dur="indefinite"/>
                                        <p:tgtEl>
                                          <p:spTgt spid="10"/>
                                        </p:tgtEl>
                                        <p:attrNameLst>
                                          <p:attrName>style.opacity</p:attrName>
                                        </p:attrNameLst>
                                      </p:cBhvr>
                                      <p:to>
                                        <p:strVal val="0.25"/>
                                      </p:to>
                                    </p:set>
                                    <p:animEffect filter="image" prLst="opacity: 0.25">
                                      <p:cBhvr rctx="IE">
                                        <p:cTn id="19" dur="indefinite"/>
                                        <p:tgtEl>
                                          <p:spTgt spid="10"/>
                                        </p:tgtEl>
                                      </p:cBhvr>
                                    </p:animEffect>
                                  </p:childTnLst>
                                </p:cTn>
                              </p:par>
                              <p:par>
                                <p:cTn id="20" presetID="9" presetClass="emph" presetSubtype="0" grpId="0" nodeType="withEffect">
                                  <p:stCondLst>
                                    <p:cond delay="0"/>
                                  </p:stCondLst>
                                  <p:childTnLst>
                                    <p:set>
                                      <p:cBhvr>
                                        <p:cTn id="21" dur="indefinite"/>
                                        <p:tgtEl>
                                          <p:spTgt spid="11"/>
                                        </p:tgtEl>
                                        <p:attrNameLst>
                                          <p:attrName>style.opacity</p:attrName>
                                        </p:attrNameLst>
                                      </p:cBhvr>
                                      <p:to>
                                        <p:strVal val="0.25"/>
                                      </p:to>
                                    </p:set>
                                    <p:animEffect filter="image" prLst="opacity: 0.25">
                                      <p:cBhvr rctx="IE">
                                        <p:cTn id="22" dur="indefinite"/>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Rett pilkobling 14">
            <a:extLst>
              <a:ext uri="{FF2B5EF4-FFF2-40B4-BE49-F238E27FC236}">
                <a16:creationId xmlns:a16="http://schemas.microsoft.com/office/drawing/2014/main" id="{40953D65-65D1-4356-9969-2ECDB5926089}"/>
              </a:ext>
            </a:extLst>
          </p:cNvPr>
          <p:cNvCxnSpPr/>
          <p:nvPr/>
        </p:nvCxnSpPr>
        <p:spPr>
          <a:xfrm>
            <a:off x="5246117" y="3441727"/>
            <a:ext cx="405609"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7" name="Rett pilkobling 16">
            <a:extLst>
              <a:ext uri="{FF2B5EF4-FFF2-40B4-BE49-F238E27FC236}">
                <a16:creationId xmlns:a16="http://schemas.microsoft.com/office/drawing/2014/main" id="{A3D226F8-B6B3-A82B-BA4A-7813A7200D7A}"/>
              </a:ext>
            </a:extLst>
          </p:cNvPr>
          <p:cNvCxnSpPr/>
          <p:nvPr/>
        </p:nvCxnSpPr>
        <p:spPr>
          <a:xfrm>
            <a:off x="5211417" y="4420486"/>
            <a:ext cx="405609"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8" name="Rektangel 17">
            <a:extLst>
              <a:ext uri="{FF2B5EF4-FFF2-40B4-BE49-F238E27FC236}">
                <a16:creationId xmlns:a16="http://schemas.microsoft.com/office/drawing/2014/main" id="{5714DA7B-A076-8E5B-14B5-18D39E319C29}"/>
              </a:ext>
            </a:extLst>
          </p:cNvPr>
          <p:cNvSpPr/>
          <p:nvPr/>
        </p:nvSpPr>
        <p:spPr>
          <a:xfrm>
            <a:off x="5806612" y="3106130"/>
            <a:ext cx="3291165" cy="745135"/>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2000" dirty="0">
                <a:ln w="0"/>
                <a:solidFill>
                  <a:schemeClr val="tx1"/>
                </a:solidFill>
                <a:effectLst>
                  <a:outerShdw blurRad="38100" dist="19050" dir="2700000" algn="tl" rotWithShape="0">
                    <a:schemeClr val="dk1">
                      <a:alpha val="40000"/>
                    </a:schemeClr>
                  </a:outerShdw>
                </a:effectLst>
              </a:rPr>
              <a:t>Kommunen/fylkeskommunen </a:t>
            </a:r>
            <a:r>
              <a:rPr lang="nb-NO" sz="2000" dirty="0" err="1">
                <a:ln w="0"/>
                <a:solidFill>
                  <a:schemeClr val="tx1"/>
                </a:solidFill>
                <a:effectLst>
                  <a:outerShdw blurRad="38100" dist="19050" dir="2700000" algn="tl" rotWithShape="0">
                    <a:schemeClr val="dk1">
                      <a:alpha val="40000"/>
                    </a:schemeClr>
                  </a:outerShdw>
                </a:effectLst>
              </a:rPr>
              <a:t>fattar</a:t>
            </a:r>
            <a:r>
              <a:rPr lang="nb-NO" sz="2000" dirty="0">
                <a:ln w="0"/>
                <a:solidFill>
                  <a:schemeClr val="tx1"/>
                </a:solidFill>
                <a:effectLst>
                  <a:outerShdw blurRad="38100" dist="19050" dir="2700000" algn="tl" rotWithShape="0">
                    <a:schemeClr val="dk1">
                      <a:alpha val="40000"/>
                    </a:schemeClr>
                  </a:outerShdw>
                </a:effectLst>
              </a:rPr>
              <a:t> vedtak</a:t>
            </a:r>
          </a:p>
        </p:txBody>
      </p:sp>
      <p:cxnSp>
        <p:nvCxnSpPr>
          <p:cNvPr id="29" name="Rett pilkobling 28">
            <a:extLst>
              <a:ext uri="{FF2B5EF4-FFF2-40B4-BE49-F238E27FC236}">
                <a16:creationId xmlns:a16="http://schemas.microsoft.com/office/drawing/2014/main" id="{19F3C610-D67B-D084-E6CE-3DDCD663AF96}"/>
              </a:ext>
            </a:extLst>
          </p:cNvPr>
          <p:cNvCxnSpPr/>
          <p:nvPr/>
        </p:nvCxnSpPr>
        <p:spPr>
          <a:xfrm>
            <a:off x="5211417" y="5410088"/>
            <a:ext cx="405609"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8" name="Tittel 37">
            <a:extLst>
              <a:ext uri="{FF2B5EF4-FFF2-40B4-BE49-F238E27FC236}">
                <a16:creationId xmlns:a16="http://schemas.microsoft.com/office/drawing/2014/main" id="{C6B68C35-BD56-C79F-31B9-34741A464C71}"/>
              </a:ext>
            </a:extLst>
          </p:cNvPr>
          <p:cNvSpPr>
            <a:spLocks noGrp="1"/>
          </p:cNvSpPr>
          <p:nvPr>
            <p:ph type="title"/>
          </p:nvPr>
        </p:nvSpPr>
        <p:spPr>
          <a:xfrm>
            <a:off x="776662" y="715984"/>
            <a:ext cx="4234725" cy="1182182"/>
          </a:xfrm>
        </p:spPr>
        <p:txBody>
          <a:bodyPr>
            <a:normAutofit/>
          </a:bodyPr>
          <a:lstStyle/>
          <a:p>
            <a:r>
              <a:rPr lang="nb-NO" sz="2800">
                <a:latin typeface="Roboto" panose="02000000000000000000" pitchFamily="2" charset="0"/>
                <a:ea typeface="Roboto" panose="02000000000000000000" pitchFamily="2" charset="0"/>
              </a:rPr>
              <a:t>Individuell tilrettelegging </a:t>
            </a:r>
          </a:p>
        </p:txBody>
      </p:sp>
      <p:sp>
        <p:nvSpPr>
          <p:cNvPr id="47" name="Bindepunkt 46">
            <a:extLst>
              <a:ext uri="{FF2B5EF4-FFF2-40B4-BE49-F238E27FC236}">
                <a16:creationId xmlns:a16="http://schemas.microsoft.com/office/drawing/2014/main" id="{DA864462-A373-0D97-6828-E3CE79479621}"/>
              </a:ext>
            </a:extLst>
          </p:cNvPr>
          <p:cNvSpPr/>
          <p:nvPr/>
        </p:nvSpPr>
        <p:spPr>
          <a:xfrm>
            <a:off x="9422296" y="146921"/>
            <a:ext cx="2372139"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skal </a:t>
            </a: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fatte vedtak eller </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hente inn ei vurdering frå PPT</a:t>
            </a:r>
          </a:p>
        </p:txBody>
      </p:sp>
      <p:sp>
        <p:nvSpPr>
          <p:cNvPr id="48" name="Eksplosjon: 14 punkt 47">
            <a:extLst>
              <a:ext uri="{FF2B5EF4-FFF2-40B4-BE49-F238E27FC236}">
                <a16:creationId xmlns:a16="http://schemas.microsoft.com/office/drawing/2014/main" id="{81F32B9B-9DAD-5287-EA6B-8FA0766D45E0}"/>
              </a:ext>
            </a:extLst>
          </p:cNvPr>
          <p:cNvSpPr/>
          <p:nvPr/>
        </p:nvSpPr>
        <p:spPr>
          <a:xfrm>
            <a:off x="5902301" y="146921"/>
            <a:ext cx="3195476" cy="2870848"/>
          </a:xfrm>
          <a:prstGeom prst="irregularSeal2">
            <a:avLst/>
          </a:prstGeom>
          <a:solidFill>
            <a:srgbClr val="F2E8D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1400" dirty="0">
                <a:ln w="0"/>
                <a:solidFill>
                  <a:schemeClr val="tx1"/>
                </a:solidFill>
                <a:effectLst>
                  <a:outerShdw blurRad="38100" dist="19050" dir="2700000" algn="tl" rotWithShape="0">
                    <a:schemeClr val="dk1">
                      <a:alpha val="40000"/>
                    </a:schemeClr>
                  </a:outerShdw>
                </a:effectLst>
              </a:rPr>
              <a:t>Saka må vere godt nok opplyst etter forvaltningslova § 17 før det blir fatta vedtak </a:t>
            </a:r>
          </a:p>
        </p:txBody>
      </p:sp>
      <p:sp>
        <p:nvSpPr>
          <p:cNvPr id="51" name="Rektangel 50">
            <a:extLst>
              <a:ext uri="{FF2B5EF4-FFF2-40B4-BE49-F238E27FC236}">
                <a16:creationId xmlns:a16="http://schemas.microsoft.com/office/drawing/2014/main" id="{2AB9E74D-0AC3-8261-52A1-2E3D0AEFF39A}"/>
              </a:ext>
            </a:extLst>
          </p:cNvPr>
          <p:cNvSpPr/>
          <p:nvPr/>
        </p:nvSpPr>
        <p:spPr>
          <a:xfrm>
            <a:off x="5806612" y="4035768"/>
            <a:ext cx="3291165" cy="763560"/>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2000" dirty="0">
                <a:ln w="0"/>
                <a:solidFill>
                  <a:schemeClr val="tx1"/>
                </a:solidFill>
                <a:effectLst>
                  <a:outerShdw blurRad="38100" dist="19050" dir="2700000" algn="tl" rotWithShape="0">
                    <a:schemeClr val="dk1">
                      <a:alpha val="40000"/>
                    </a:schemeClr>
                  </a:outerShdw>
                </a:effectLst>
              </a:rPr>
              <a:t>Kommunen/fylkeskommunen </a:t>
            </a:r>
            <a:r>
              <a:rPr lang="nb-NO" sz="2000" dirty="0" err="1">
                <a:ln w="0"/>
                <a:solidFill>
                  <a:schemeClr val="tx1"/>
                </a:solidFill>
                <a:effectLst>
                  <a:outerShdw blurRad="38100" dist="19050" dir="2700000" algn="tl" rotWithShape="0">
                    <a:schemeClr val="dk1">
                      <a:alpha val="40000"/>
                    </a:schemeClr>
                  </a:outerShdw>
                </a:effectLst>
              </a:rPr>
              <a:t>fattar</a:t>
            </a:r>
            <a:r>
              <a:rPr lang="nb-NO" sz="2000" dirty="0">
                <a:ln w="0"/>
                <a:solidFill>
                  <a:schemeClr val="tx1"/>
                </a:solidFill>
                <a:effectLst>
                  <a:outerShdw blurRad="38100" dist="19050" dir="2700000" algn="tl" rotWithShape="0">
                    <a:schemeClr val="dk1">
                      <a:alpha val="40000"/>
                    </a:schemeClr>
                  </a:outerShdw>
                </a:effectLst>
              </a:rPr>
              <a:t> vedtak</a:t>
            </a:r>
          </a:p>
        </p:txBody>
      </p:sp>
      <p:sp>
        <p:nvSpPr>
          <p:cNvPr id="52" name="Rektangel 51">
            <a:extLst>
              <a:ext uri="{FF2B5EF4-FFF2-40B4-BE49-F238E27FC236}">
                <a16:creationId xmlns:a16="http://schemas.microsoft.com/office/drawing/2014/main" id="{2A210B7E-A009-9488-2855-0203A073CB5A}"/>
              </a:ext>
            </a:extLst>
          </p:cNvPr>
          <p:cNvSpPr/>
          <p:nvPr/>
        </p:nvSpPr>
        <p:spPr>
          <a:xfrm>
            <a:off x="8848814" y="5017558"/>
            <a:ext cx="3291165" cy="742222"/>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2000" dirty="0">
                <a:ln w="0"/>
                <a:solidFill>
                  <a:schemeClr val="tx1"/>
                </a:solidFill>
                <a:effectLst>
                  <a:outerShdw blurRad="38100" dist="19050" dir="2700000" algn="tl" rotWithShape="0">
                    <a:schemeClr val="dk1">
                      <a:alpha val="40000"/>
                    </a:schemeClr>
                  </a:outerShdw>
                </a:effectLst>
              </a:rPr>
              <a:t>Kommunen/fylkeskommunen </a:t>
            </a:r>
            <a:r>
              <a:rPr lang="nb-NO" sz="2000" dirty="0" err="1">
                <a:ln w="0"/>
                <a:solidFill>
                  <a:schemeClr val="tx1"/>
                </a:solidFill>
                <a:effectLst>
                  <a:outerShdw blurRad="38100" dist="19050" dir="2700000" algn="tl" rotWithShape="0">
                    <a:schemeClr val="dk1">
                      <a:alpha val="40000"/>
                    </a:schemeClr>
                  </a:outerShdw>
                </a:effectLst>
              </a:rPr>
              <a:t>fattar</a:t>
            </a:r>
            <a:r>
              <a:rPr lang="nb-NO" sz="2000" dirty="0">
                <a:ln w="0"/>
                <a:solidFill>
                  <a:schemeClr val="tx1"/>
                </a:solidFill>
                <a:effectLst>
                  <a:outerShdw blurRad="38100" dist="19050" dir="2700000" algn="tl" rotWithShape="0">
                    <a:schemeClr val="dk1">
                      <a:alpha val="40000"/>
                    </a:schemeClr>
                  </a:outerShdw>
                </a:effectLst>
              </a:rPr>
              <a:t> vedtak</a:t>
            </a:r>
          </a:p>
        </p:txBody>
      </p:sp>
      <p:sp>
        <p:nvSpPr>
          <p:cNvPr id="53" name="Rektangel 52">
            <a:extLst>
              <a:ext uri="{FF2B5EF4-FFF2-40B4-BE49-F238E27FC236}">
                <a16:creationId xmlns:a16="http://schemas.microsoft.com/office/drawing/2014/main" id="{6833406F-1286-8A10-A035-34026AAD6906}"/>
              </a:ext>
            </a:extLst>
          </p:cNvPr>
          <p:cNvSpPr/>
          <p:nvPr/>
        </p:nvSpPr>
        <p:spPr>
          <a:xfrm>
            <a:off x="5806611" y="5017558"/>
            <a:ext cx="2336861" cy="742222"/>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2000" dirty="0">
                <a:ln w="0"/>
                <a:solidFill>
                  <a:schemeClr val="tx1"/>
                </a:solidFill>
                <a:effectLst>
                  <a:outerShdw blurRad="38100" dist="19050" dir="2700000" algn="tl" rotWithShape="0">
                    <a:schemeClr val="dk1">
                      <a:alpha val="40000"/>
                    </a:schemeClr>
                  </a:outerShdw>
                </a:effectLst>
              </a:rPr>
              <a:t>sakkunnig vurdering</a:t>
            </a:r>
          </a:p>
        </p:txBody>
      </p:sp>
      <p:cxnSp>
        <p:nvCxnSpPr>
          <p:cNvPr id="54" name="Rett pilkobling 53">
            <a:extLst>
              <a:ext uri="{FF2B5EF4-FFF2-40B4-BE49-F238E27FC236}">
                <a16:creationId xmlns:a16="http://schemas.microsoft.com/office/drawing/2014/main" id="{312FCE66-9B84-C654-A470-55C502E88AD2}"/>
              </a:ext>
            </a:extLst>
          </p:cNvPr>
          <p:cNvCxnSpPr/>
          <p:nvPr/>
        </p:nvCxnSpPr>
        <p:spPr>
          <a:xfrm>
            <a:off x="8273877" y="5342031"/>
            <a:ext cx="405609"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graphicFrame>
        <p:nvGraphicFramePr>
          <p:cNvPr id="3" name="Plassholder for innhold 1">
            <a:extLst>
              <a:ext uri="{FF2B5EF4-FFF2-40B4-BE49-F238E27FC236}">
                <a16:creationId xmlns:a16="http://schemas.microsoft.com/office/drawing/2014/main" id="{E294ABE2-1E78-2C0E-CF14-57680B2775CF}"/>
              </a:ext>
            </a:extLst>
          </p:cNvPr>
          <p:cNvGraphicFramePr>
            <a:graphicFrameLocks/>
          </p:cNvGraphicFramePr>
          <p:nvPr>
            <p:extLst>
              <p:ext uri="{D42A27DB-BD31-4B8C-83A1-F6EECF244321}">
                <p14:modId xmlns:p14="http://schemas.microsoft.com/office/powerpoint/2010/main" val="2244890272"/>
              </p:ext>
            </p:extLst>
          </p:nvPr>
        </p:nvGraphicFramePr>
        <p:xfrm>
          <a:off x="185738" y="3187700"/>
          <a:ext cx="4924895" cy="24783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223486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indepunkt 3">
            <a:extLst>
              <a:ext uri="{FF2B5EF4-FFF2-40B4-BE49-F238E27FC236}">
                <a16:creationId xmlns:a16="http://schemas.microsoft.com/office/drawing/2014/main" id="{E411F194-ED24-81A1-6052-6F01A3B80DE1}"/>
              </a:ext>
            </a:extLst>
          </p:cNvPr>
          <p:cNvSpPr/>
          <p:nvPr/>
        </p:nvSpPr>
        <p:spPr>
          <a:xfrm>
            <a:off x="234105" y="4495805"/>
            <a:ext cx="2186608" cy="2184621"/>
          </a:xfrm>
          <a:prstGeom prst="flowChartConnector">
            <a:avLst/>
          </a:prstGeom>
          <a:solidFill>
            <a:schemeClr val="accent6"/>
          </a:solidFill>
          <a:ln>
            <a:solidFill>
              <a:schemeClr val="accent6"/>
            </a:solid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a:t>
            </a:r>
            <a:r>
              <a:rPr kumimoji="0" lang="nb-NO" sz="1400" b="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følgjer</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med på </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elevane</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og vurderer om dei har </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tilfredsstillande</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utbytte av opplæring</a:t>
            </a:r>
          </a:p>
        </p:txBody>
      </p:sp>
      <p:sp>
        <p:nvSpPr>
          <p:cNvPr id="5" name="Bindepunkt 4">
            <a:extLst>
              <a:ext uri="{FF2B5EF4-FFF2-40B4-BE49-F238E27FC236}">
                <a16:creationId xmlns:a16="http://schemas.microsoft.com/office/drawing/2014/main" id="{535EFDB8-A4E2-6BDD-CAD0-C19C63F6F31D}"/>
              </a:ext>
            </a:extLst>
          </p:cNvPr>
          <p:cNvSpPr/>
          <p:nvPr/>
        </p:nvSpPr>
        <p:spPr>
          <a:xfrm>
            <a:off x="234105" y="1774986"/>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T</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ilpassa</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opplæring og intensiv opplæring</a:t>
            </a:r>
          </a:p>
        </p:txBody>
      </p:sp>
      <p:sp>
        <p:nvSpPr>
          <p:cNvPr id="7" name="Bindepunkt 6">
            <a:extLst>
              <a:ext uri="{FF2B5EF4-FFF2-40B4-BE49-F238E27FC236}">
                <a16:creationId xmlns:a16="http://schemas.microsoft.com/office/drawing/2014/main" id="{6BAB5967-942A-EB1F-D6C5-B7562C0EFABB}"/>
              </a:ext>
            </a:extLst>
          </p:cNvPr>
          <p:cNvSpPr/>
          <p:nvPr/>
        </p:nvSpPr>
        <p:spPr>
          <a:xfrm>
            <a:off x="2129600" y="146476"/>
            <a:ext cx="2271129"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skal </a:t>
            </a: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fatte vedtak eller </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hente inn ei vurdering frå PPT</a:t>
            </a:r>
          </a:p>
        </p:txBody>
      </p:sp>
      <p:sp>
        <p:nvSpPr>
          <p:cNvPr id="8" name="Bindepunkt 7">
            <a:extLst>
              <a:ext uri="{FF2B5EF4-FFF2-40B4-BE49-F238E27FC236}">
                <a16:creationId xmlns:a16="http://schemas.microsoft.com/office/drawing/2014/main" id="{7803D4BB-30B1-B178-510B-A8BFED3EB9A2}"/>
              </a:ext>
            </a:extLst>
          </p:cNvPr>
          <p:cNvSpPr/>
          <p:nvPr/>
        </p:nvSpPr>
        <p:spPr>
          <a:xfrm>
            <a:off x="4901887" y="98769"/>
            <a:ext cx="2186608" cy="2184621"/>
          </a:xfrm>
          <a:prstGeom prst="flowChartConnector">
            <a:avLst/>
          </a:prstGeom>
          <a:solidFill>
            <a:schemeClr val="accent2"/>
          </a:solidFill>
          <a:ln>
            <a:solidFill>
              <a:schemeClr val="accent2"/>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PPT skriv sakkunnig vurdering</a:t>
            </a:r>
          </a:p>
        </p:txBody>
      </p:sp>
      <p:sp>
        <p:nvSpPr>
          <p:cNvPr id="9" name="Bindepunkt 8">
            <a:extLst>
              <a:ext uri="{FF2B5EF4-FFF2-40B4-BE49-F238E27FC236}">
                <a16:creationId xmlns:a16="http://schemas.microsoft.com/office/drawing/2014/main" id="{C1B63363-2A6A-0F9D-8133-8CDA35A21683}"/>
              </a:ext>
            </a:extLst>
          </p:cNvPr>
          <p:cNvSpPr/>
          <p:nvPr/>
        </p:nvSpPr>
        <p:spPr>
          <a:xfrm>
            <a:off x="7467601" y="146476"/>
            <a:ext cx="2271128" cy="2184621"/>
          </a:xfrm>
          <a:prstGeom prst="flowChartConnector">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skriv vedtak</a:t>
            </a:r>
          </a:p>
        </p:txBody>
      </p:sp>
      <p:sp>
        <p:nvSpPr>
          <p:cNvPr id="10" name="Bindepunkt 9">
            <a:extLst>
              <a:ext uri="{FF2B5EF4-FFF2-40B4-BE49-F238E27FC236}">
                <a16:creationId xmlns:a16="http://schemas.microsoft.com/office/drawing/2014/main" id="{C24AF0B5-AD28-9138-DDB7-ED101D321BE0}"/>
              </a:ext>
            </a:extLst>
          </p:cNvPr>
          <p:cNvSpPr/>
          <p:nvPr/>
        </p:nvSpPr>
        <p:spPr>
          <a:xfrm>
            <a:off x="9459673" y="1774985"/>
            <a:ext cx="2186608" cy="2184621"/>
          </a:xfrm>
          <a:prstGeom prst="flowChartConnector">
            <a:avLst/>
          </a:prstGeom>
          <a:solidFill>
            <a:schemeClr val="accent3"/>
          </a:solidFill>
          <a:ln>
            <a:solidFill>
              <a:schemeClr val="accent3"/>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skriv individuell opplæringsplan (IOP)</a:t>
            </a:r>
          </a:p>
        </p:txBody>
      </p:sp>
      <p:sp>
        <p:nvSpPr>
          <p:cNvPr id="11" name="Bindepunkt 10">
            <a:extLst>
              <a:ext uri="{FF2B5EF4-FFF2-40B4-BE49-F238E27FC236}">
                <a16:creationId xmlns:a16="http://schemas.microsoft.com/office/drawing/2014/main" id="{67EEF969-CDFE-FD1B-39FC-C80CCBA202A5}"/>
              </a:ext>
            </a:extLst>
          </p:cNvPr>
          <p:cNvSpPr/>
          <p:nvPr/>
        </p:nvSpPr>
        <p:spPr>
          <a:xfrm>
            <a:off x="9459673" y="4495804"/>
            <a:ext cx="2186608" cy="2184621"/>
          </a:xfrm>
          <a:prstGeom prst="flowChartConnector">
            <a:avLst/>
          </a:prstGeom>
          <a:solidFill>
            <a:srgbClr val="447266"/>
          </a:solidFill>
          <a:ln>
            <a:solidFill>
              <a:srgbClr val="4472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gjennomfører og evaluerer (årsrapport)</a:t>
            </a:r>
          </a:p>
        </p:txBody>
      </p:sp>
      <p:sp>
        <p:nvSpPr>
          <p:cNvPr id="22" name="Pil: høyre 21">
            <a:extLst>
              <a:ext uri="{FF2B5EF4-FFF2-40B4-BE49-F238E27FC236}">
                <a16:creationId xmlns:a16="http://schemas.microsoft.com/office/drawing/2014/main" id="{3A140563-9D97-2CF0-0F9A-EC4E750D5CF6}"/>
              </a:ext>
            </a:extLst>
          </p:cNvPr>
          <p:cNvSpPr/>
          <p:nvPr/>
        </p:nvSpPr>
        <p:spPr>
          <a:xfrm rot="16200000">
            <a:off x="1119091" y="4104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3" name="Pil: høyre 22">
            <a:extLst>
              <a:ext uri="{FF2B5EF4-FFF2-40B4-BE49-F238E27FC236}">
                <a16:creationId xmlns:a16="http://schemas.microsoft.com/office/drawing/2014/main" id="{86EC244F-B9E5-0462-1168-AEB4B395ED65}"/>
              </a:ext>
            </a:extLst>
          </p:cNvPr>
          <p:cNvSpPr/>
          <p:nvPr/>
        </p:nvSpPr>
        <p:spPr>
          <a:xfrm rot="19097865">
            <a:off x="1769896" y="1572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highlight>
                <a:srgbClr val="C0C0C0"/>
              </a:highlight>
              <a:uLnTx/>
              <a:uFillTx/>
              <a:latin typeface="Roboto" panose="02000000000000000000" pitchFamily="2" charset="0"/>
              <a:ea typeface="Roboto" panose="02000000000000000000" pitchFamily="2" charset="0"/>
            </a:endParaRPr>
          </a:p>
        </p:txBody>
      </p:sp>
      <p:sp>
        <p:nvSpPr>
          <p:cNvPr id="24" name="Pil: høyre 23">
            <a:extLst>
              <a:ext uri="{FF2B5EF4-FFF2-40B4-BE49-F238E27FC236}">
                <a16:creationId xmlns:a16="http://schemas.microsoft.com/office/drawing/2014/main" id="{3982EC87-ED07-335E-1C26-5E72D4FD26F5}"/>
              </a:ext>
            </a:extLst>
          </p:cNvPr>
          <p:cNvSpPr/>
          <p:nvPr/>
        </p:nvSpPr>
        <p:spPr>
          <a:xfrm>
            <a:off x="4400730"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5" name="Pil: høyre 24">
            <a:extLst>
              <a:ext uri="{FF2B5EF4-FFF2-40B4-BE49-F238E27FC236}">
                <a16:creationId xmlns:a16="http://schemas.microsoft.com/office/drawing/2014/main" id="{1FC321A3-0FC6-DD56-AD9A-06E0EDD11658}"/>
              </a:ext>
            </a:extLst>
          </p:cNvPr>
          <p:cNvSpPr/>
          <p:nvPr/>
        </p:nvSpPr>
        <p:spPr>
          <a:xfrm>
            <a:off x="7088495"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6" name="Pil: høyre 25">
            <a:extLst>
              <a:ext uri="{FF2B5EF4-FFF2-40B4-BE49-F238E27FC236}">
                <a16:creationId xmlns:a16="http://schemas.microsoft.com/office/drawing/2014/main" id="{AF58854C-F28C-3574-137B-60D22FCC7B10}"/>
              </a:ext>
            </a:extLst>
          </p:cNvPr>
          <p:cNvSpPr/>
          <p:nvPr/>
        </p:nvSpPr>
        <p:spPr>
          <a:xfrm rot="2728416">
            <a:off x="9645159" y="1532658"/>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7" name="Pil: høyre 26">
            <a:extLst>
              <a:ext uri="{FF2B5EF4-FFF2-40B4-BE49-F238E27FC236}">
                <a16:creationId xmlns:a16="http://schemas.microsoft.com/office/drawing/2014/main" id="{D40099B9-5CD8-CCF4-10B5-0C08A6E88B6B}"/>
              </a:ext>
            </a:extLst>
          </p:cNvPr>
          <p:cNvSpPr/>
          <p:nvPr/>
        </p:nvSpPr>
        <p:spPr>
          <a:xfrm rot="5400000">
            <a:off x="10344658" y="4119196"/>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 name="TekstSylinder 1">
            <a:extLst>
              <a:ext uri="{FF2B5EF4-FFF2-40B4-BE49-F238E27FC236}">
                <a16:creationId xmlns:a16="http://schemas.microsoft.com/office/drawing/2014/main" id="{BFFD563A-2F1B-A705-9F2C-80317C9D3108}"/>
              </a:ext>
            </a:extLst>
          </p:cNvPr>
          <p:cNvSpPr txBox="1"/>
          <p:nvPr/>
        </p:nvSpPr>
        <p:spPr>
          <a:xfrm>
            <a:off x="2668994" y="3728773"/>
            <a:ext cx="6854012" cy="461665"/>
          </a:xfrm>
          <a:prstGeom prst="rect">
            <a:avLst/>
          </a:prstGeom>
          <a:noFill/>
        </p:spPr>
        <p:txBody>
          <a:bodyPr wrap="square" rtlCol="0">
            <a:spAutoFit/>
          </a:bodyPr>
          <a:lstStyle/>
          <a:p>
            <a:r>
              <a:rPr lang="nb-NO" sz="2400" dirty="0">
                <a:latin typeface="Roboto" panose="02000000000000000000" pitchFamily="2" charset="0"/>
                <a:ea typeface="Roboto" panose="02000000000000000000" pitchFamily="2" charset="0"/>
              </a:rPr>
              <a:t>Saksgangen for individuelt tilrettelagd opplæring</a:t>
            </a:r>
          </a:p>
        </p:txBody>
      </p:sp>
    </p:spTree>
    <p:extLst>
      <p:ext uri="{BB962C8B-B14F-4D97-AF65-F5344CB8AC3E}">
        <p14:creationId xmlns:p14="http://schemas.microsoft.com/office/powerpoint/2010/main" val="4120101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p:cTn id="6" dur="indefinite"/>
                                        <p:tgtEl>
                                          <p:spTgt spid="4"/>
                                        </p:tgtEl>
                                        <p:attrNameLst>
                                          <p:attrName>style.opacity</p:attrName>
                                        </p:attrNameLst>
                                      </p:cBhvr>
                                      <p:to>
                                        <p:strVal val="0.25"/>
                                      </p:to>
                                    </p:set>
                                    <p:animEffect filter="image" prLst="opacity: 0.25">
                                      <p:cBhvr rctx="IE">
                                        <p:cTn id="7" dur="indefinite"/>
                                        <p:tgtEl>
                                          <p:spTgt spid="4"/>
                                        </p:tgtEl>
                                      </p:cBhvr>
                                    </p:animEffect>
                                  </p:childTnLst>
                                </p:cTn>
                              </p:par>
                              <p:par>
                                <p:cTn id="8" presetID="9" presetClass="emph" presetSubtype="0" grpId="0" nodeType="withEffect">
                                  <p:stCondLst>
                                    <p:cond delay="0"/>
                                  </p:stCondLst>
                                  <p:childTnLst>
                                    <p:set>
                                      <p:cBhvr>
                                        <p:cTn id="9" dur="10"/>
                                        <p:tgtEl>
                                          <p:spTgt spid="5"/>
                                        </p:tgtEl>
                                        <p:attrNameLst>
                                          <p:attrName>style.opacity</p:attrName>
                                        </p:attrNameLst>
                                      </p:cBhvr>
                                      <p:to>
                                        <p:strVal val="0.25"/>
                                      </p:to>
                                    </p:set>
                                    <p:animEffect filter="image" prLst="opacity: 0.25">
                                      <p:cBhvr rctx="IE">
                                        <p:cTn id="10" dur="10"/>
                                        <p:tgtEl>
                                          <p:spTgt spid="5"/>
                                        </p:tgtEl>
                                      </p:cBhvr>
                                    </p:animEffect>
                                  </p:childTnLst>
                                </p:cTn>
                              </p:par>
                              <p:par>
                                <p:cTn id="11" presetID="9" presetClass="emph" presetSubtype="0" grpId="0" nodeType="withEffect">
                                  <p:stCondLst>
                                    <p:cond delay="0"/>
                                  </p:stCondLst>
                                  <p:childTnLst>
                                    <p:set>
                                      <p:cBhvr>
                                        <p:cTn id="12" dur="indefinite"/>
                                        <p:tgtEl>
                                          <p:spTgt spid="8"/>
                                        </p:tgtEl>
                                        <p:attrNameLst>
                                          <p:attrName>style.opacity</p:attrName>
                                        </p:attrNameLst>
                                      </p:cBhvr>
                                      <p:to>
                                        <p:strVal val="0.25"/>
                                      </p:to>
                                    </p:set>
                                    <p:animEffect filter="image" prLst="opacity: 0.25">
                                      <p:cBhvr rctx="IE">
                                        <p:cTn id="13" dur="indefinite"/>
                                        <p:tgtEl>
                                          <p:spTgt spid="8"/>
                                        </p:tgtEl>
                                      </p:cBhvr>
                                    </p:animEffect>
                                  </p:childTnLst>
                                </p:cTn>
                              </p:par>
                              <p:par>
                                <p:cTn id="14" presetID="9" presetClass="emph" presetSubtype="0" grpId="0" nodeType="withEffect">
                                  <p:stCondLst>
                                    <p:cond delay="0"/>
                                  </p:stCondLst>
                                  <p:childTnLst>
                                    <p:set>
                                      <p:cBhvr>
                                        <p:cTn id="15" dur="indefinite"/>
                                        <p:tgtEl>
                                          <p:spTgt spid="9"/>
                                        </p:tgtEl>
                                        <p:attrNameLst>
                                          <p:attrName>style.opacity</p:attrName>
                                        </p:attrNameLst>
                                      </p:cBhvr>
                                      <p:to>
                                        <p:strVal val="0.25"/>
                                      </p:to>
                                    </p:set>
                                    <p:animEffect filter="image" prLst="opacity: 0.25">
                                      <p:cBhvr rctx="IE">
                                        <p:cTn id="16" dur="indefinite"/>
                                        <p:tgtEl>
                                          <p:spTgt spid="9"/>
                                        </p:tgtEl>
                                      </p:cBhvr>
                                    </p:animEffect>
                                  </p:childTnLst>
                                </p:cTn>
                              </p:par>
                              <p:par>
                                <p:cTn id="17" presetID="9" presetClass="emph" presetSubtype="0" grpId="0" nodeType="withEffect">
                                  <p:stCondLst>
                                    <p:cond delay="0"/>
                                  </p:stCondLst>
                                  <p:childTnLst>
                                    <p:set>
                                      <p:cBhvr>
                                        <p:cTn id="18" dur="indefinite"/>
                                        <p:tgtEl>
                                          <p:spTgt spid="10"/>
                                        </p:tgtEl>
                                        <p:attrNameLst>
                                          <p:attrName>style.opacity</p:attrName>
                                        </p:attrNameLst>
                                      </p:cBhvr>
                                      <p:to>
                                        <p:strVal val="0.25"/>
                                      </p:to>
                                    </p:set>
                                    <p:animEffect filter="image" prLst="opacity: 0.25">
                                      <p:cBhvr rctx="IE">
                                        <p:cTn id="19" dur="indefinite"/>
                                        <p:tgtEl>
                                          <p:spTgt spid="10"/>
                                        </p:tgtEl>
                                      </p:cBhvr>
                                    </p:animEffect>
                                  </p:childTnLst>
                                </p:cTn>
                              </p:par>
                              <p:par>
                                <p:cTn id="20" presetID="9" presetClass="emph" presetSubtype="0" grpId="0" nodeType="withEffect">
                                  <p:stCondLst>
                                    <p:cond delay="0"/>
                                  </p:stCondLst>
                                  <p:childTnLst>
                                    <p:set>
                                      <p:cBhvr>
                                        <p:cTn id="21" dur="indefinite"/>
                                        <p:tgtEl>
                                          <p:spTgt spid="11"/>
                                        </p:tgtEl>
                                        <p:attrNameLst>
                                          <p:attrName>style.opacity</p:attrName>
                                        </p:attrNameLst>
                                      </p:cBhvr>
                                      <p:to>
                                        <p:strVal val="0.25"/>
                                      </p:to>
                                    </p:set>
                                    <p:animEffect filter="image" prLst="opacity: 0.25">
                                      <p:cBhvr rctx="IE">
                                        <p:cTn id="22" dur="indefinite"/>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indepunkt 3">
            <a:extLst>
              <a:ext uri="{FF2B5EF4-FFF2-40B4-BE49-F238E27FC236}">
                <a16:creationId xmlns:a16="http://schemas.microsoft.com/office/drawing/2014/main" id="{E411F194-ED24-81A1-6052-6F01A3B80DE1}"/>
              </a:ext>
            </a:extLst>
          </p:cNvPr>
          <p:cNvSpPr/>
          <p:nvPr/>
        </p:nvSpPr>
        <p:spPr>
          <a:xfrm>
            <a:off x="234105" y="4495805"/>
            <a:ext cx="2186608" cy="2184621"/>
          </a:xfrm>
          <a:prstGeom prst="flowChartConnector">
            <a:avLst/>
          </a:prstGeom>
          <a:solidFill>
            <a:schemeClr val="accent6"/>
          </a:solidFill>
          <a:ln>
            <a:solidFill>
              <a:schemeClr val="accent6"/>
            </a:solid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følgjer med på </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elevane</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og vurderer om dei har </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tilfredsstillande</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utbytte av opplæring</a:t>
            </a:r>
          </a:p>
        </p:txBody>
      </p:sp>
      <p:sp>
        <p:nvSpPr>
          <p:cNvPr id="5" name="Bindepunkt 4">
            <a:extLst>
              <a:ext uri="{FF2B5EF4-FFF2-40B4-BE49-F238E27FC236}">
                <a16:creationId xmlns:a16="http://schemas.microsoft.com/office/drawing/2014/main" id="{535EFDB8-A4E2-6BDD-CAD0-C19C63F6F31D}"/>
              </a:ext>
            </a:extLst>
          </p:cNvPr>
          <p:cNvSpPr/>
          <p:nvPr/>
        </p:nvSpPr>
        <p:spPr>
          <a:xfrm>
            <a:off x="234105" y="1774986"/>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T</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ilpassa</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opplæring og intensiv opplæring</a:t>
            </a:r>
          </a:p>
        </p:txBody>
      </p:sp>
      <p:sp>
        <p:nvSpPr>
          <p:cNvPr id="7" name="Bindepunkt 6">
            <a:extLst>
              <a:ext uri="{FF2B5EF4-FFF2-40B4-BE49-F238E27FC236}">
                <a16:creationId xmlns:a16="http://schemas.microsoft.com/office/drawing/2014/main" id="{6BAB5967-942A-EB1F-D6C5-B7562C0EFABB}"/>
              </a:ext>
            </a:extLst>
          </p:cNvPr>
          <p:cNvSpPr/>
          <p:nvPr/>
        </p:nvSpPr>
        <p:spPr>
          <a:xfrm>
            <a:off x="2129601" y="146476"/>
            <a:ext cx="2283186"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a:defRPr/>
            </a:pP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Kommunen/ fylkeskommunen skal fatte vedtak eller hente inn ein vurdering frå PPT</a:t>
            </a:r>
          </a:p>
        </p:txBody>
      </p:sp>
      <p:sp>
        <p:nvSpPr>
          <p:cNvPr id="8" name="Bindepunkt 7">
            <a:extLst>
              <a:ext uri="{FF2B5EF4-FFF2-40B4-BE49-F238E27FC236}">
                <a16:creationId xmlns:a16="http://schemas.microsoft.com/office/drawing/2014/main" id="{7803D4BB-30B1-B178-510B-A8BFED3EB9A2}"/>
              </a:ext>
            </a:extLst>
          </p:cNvPr>
          <p:cNvSpPr/>
          <p:nvPr/>
        </p:nvSpPr>
        <p:spPr>
          <a:xfrm>
            <a:off x="4901887" y="98769"/>
            <a:ext cx="2186608" cy="2184621"/>
          </a:xfrm>
          <a:prstGeom prst="flowChartConnector">
            <a:avLst/>
          </a:prstGeom>
          <a:solidFill>
            <a:schemeClr val="accent2"/>
          </a:solidFill>
          <a:ln>
            <a:solidFill>
              <a:schemeClr val="accent2"/>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PPT skriv sakkunnig vurdering</a:t>
            </a:r>
          </a:p>
        </p:txBody>
      </p:sp>
      <p:sp>
        <p:nvSpPr>
          <p:cNvPr id="9" name="Bindepunkt 8">
            <a:extLst>
              <a:ext uri="{FF2B5EF4-FFF2-40B4-BE49-F238E27FC236}">
                <a16:creationId xmlns:a16="http://schemas.microsoft.com/office/drawing/2014/main" id="{C1B63363-2A6A-0F9D-8133-8CDA35A21683}"/>
              </a:ext>
            </a:extLst>
          </p:cNvPr>
          <p:cNvSpPr/>
          <p:nvPr/>
        </p:nvSpPr>
        <p:spPr>
          <a:xfrm>
            <a:off x="7467601" y="146476"/>
            <a:ext cx="2283186" cy="2184621"/>
          </a:xfrm>
          <a:prstGeom prst="flowChartConnector">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skriv vedtak</a:t>
            </a:r>
          </a:p>
        </p:txBody>
      </p:sp>
      <p:sp>
        <p:nvSpPr>
          <p:cNvPr id="10" name="Bindepunkt 9">
            <a:extLst>
              <a:ext uri="{FF2B5EF4-FFF2-40B4-BE49-F238E27FC236}">
                <a16:creationId xmlns:a16="http://schemas.microsoft.com/office/drawing/2014/main" id="{C24AF0B5-AD28-9138-DDB7-ED101D321BE0}"/>
              </a:ext>
            </a:extLst>
          </p:cNvPr>
          <p:cNvSpPr/>
          <p:nvPr/>
        </p:nvSpPr>
        <p:spPr>
          <a:xfrm>
            <a:off x="9348202" y="1746302"/>
            <a:ext cx="2186608" cy="2184621"/>
          </a:xfrm>
          <a:prstGeom prst="flowChartConnector">
            <a:avLst/>
          </a:prstGeom>
          <a:solidFill>
            <a:schemeClr val="accent3"/>
          </a:solidFill>
          <a:ln>
            <a:solidFill>
              <a:schemeClr val="accent3"/>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skriv individuell opplæringsplan (IOP)</a:t>
            </a:r>
          </a:p>
        </p:txBody>
      </p:sp>
      <p:sp>
        <p:nvSpPr>
          <p:cNvPr id="11" name="Bindepunkt 10">
            <a:extLst>
              <a:ext uri="{FF2B5EF4-FFF2-40B4-BE49-F238E27FC236}">
                <a16:creationId xmlns:a16="http://schemas.microsoft.com/office/drawing/2014/main" id="{67EEF969-CDFE-FD1B-39FC-C80CCBA202A5}"/>
              </a:ext>
            </a:extLst>
          </p:cNvPr>
          <p:cNvSpPr/>
          <p:nvPr/>
        </p:nvSpPr>
        <p:spPr>
          <a:xfrm>
            <a:off x="9459675" y="4495805"/>
            <a:ext cx="2186608" cy="2184621"/>
          </a:xfrm>
          <a:prstGeom prst="flowChartConnector">
            <a:avLst/>
          </a:prstGeom>
          <a:solidFill>
            <a:srgbClr val="447266"/>
          </a:solidFill>
          <a:ln>
            <a:solidFill>
              <a:srgbClr val="4472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gjennomfører og evaluerer (årsrapport)</a:t>
            </a:r>
          </a:p>
        </p:txBody>
      </p:sp>
      <p:sp>
        <p:nvSpPr>
          <p:cNvPr id="22" name="Pil: høyre 21">
            <a:extLst>
              <a:ext uri="{FF2B5EF4-FFF2-40B4-BE49-F238E27FC236}">
                <a16:creationId xmlns:a16="http://schemas.microsoft.com/office/drawing/2014/main" id="{3A140563-9D97-2CF0-0F9A-EC4E750D5CF6}"/>
              </a:ext>
            </a:extLst>
          </p:cNvPr>
          <p:cNvSpPr/>
          <p:nvPr/>
        </p:nvSpPr>
        <p:spPr>
          <a:xfrm rot="16200000">
            <a:off x="1119091" y="405941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endParaRPr>
          </a:p>
        </p:txBody>
      </p:sp>
      <p:sp>
        <p:nvSpPr>
          <p:cNvPr id="23" name="Pil: høyre 22">
            <a:extLst>
              <a:ext uri="{FF2B5EF4-FFF2-40B4-BE49-F238E27FC236}">
                <a16:creationId xmlns:a16="http://schemas.microsoft.com/office/drawing/2014/main" id="{86EC244F-B9E5-0462-1168-AEB4B395ED65}"/>
              </a:ext>
            </a:extLst>
          </p:cNvPr>
          <p:cNvSpPr/>
          <p:nvPr/>
        </p:nvSpPr>
        <p:spPr>
          <a:xfrm rot="19097865">
            <a:off x="1769896" y="1572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outerShdw blurRad="38100" dist="38100" dir="2700000" algn="tl">
                  <a:srgbClr val="000000">
                    <a:alpha val="43137"/>
                  </a:srgbClr>
                </a:outerShdw>
              </a:effectLst>
              <a:highlight>
                <a:srgbClr val="C0C0C0"/>
              </a:highlight>
              <a:uLnTx/>
              <a:uFillTx/>
              <a:latin typeface="Roboto" panose="02000000000000000000" pitchFamily="2" charset="0"/>
              <a:ea typeface="Roboto" panose="02000000000000000000" pitchFamily="2" charset="0"/>
            </a:endParaRPr>
          </a:p>
        </p:txBody>
      </p:sp>
      <p:sp>
        <p:nvSpPr>
          <p:cNvPr id="24" name="Pil: høyre 23">
            <a:extLst>
              <a:ext uri="{FF2B5EF4-FFF2-40B4-BE49-F238E27FC236}">
                <a16:creationId xmlns:a16="http://schemas.microsoft.com/office/drawing/2014/main" id="{3982EC87-ED07-335E-1C26-5E72D4FD26F5}"/>
              </a:ext>
            </a:extLst>
          </p:cNvPr>
          <p:cNvSpPr/>
          <p:nvPr/>
        </p:nvSpPr>
        <p:spPr>
          <a:xfrm>
            <a:off x="4400730"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endParaRPr>
          </a:p>
        </p:txBody>
      </p:sp>
      <p:sp>
        <p:nvSpPr>
          <p:cNvPr id="25" name="Pil: høyre 24">
            <a:extLst>
              <a:ext uri="{FF2B5EF4-FFF2-40B4-BE49-F238E27FC236}">
                <a16:creationId xmlns:a16="http://schemas.microsoft.com/office/drawing/2014/main" id="{1FC321A3-0FC6-DD56-AD9A-06E0EDD11658}"/>
              </a:ext>
            </a:extLst>
          </p:cNvPr>
          <p:cNvSpPr/>
          <p:nvPr/>
        </p:nvSpPr>
        <p:spPr>
          <a:xfrm>
            <a:off x="7088495" y="558032"/>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endParaRPr>
          </a:p>
        </p:txBody>
      </p:sp>
      <p:sp>
        <p:nvSpPr>
          <p:cNvPr id="26" name="Pil: høyre 25">
            <a:extLst>
              <a:ext uri="{FF2B5EF4-FFF2-40B4-BE49-F238E27FC236}">
                <a16:creationId xmlns:a16="http://schemas.microsoft.com/office/drawing/2014/main" id="{AF58854C-F28C-3574-137B-60D22FCC7B10}"/>
              </a:ext>
            </a:extLst>
          </p:cNvPr>
          <p:cNvSpPr/>
          <p:nvPr/>
        </p:nvSpPr>
        <p:spPr>
          <a:xfrm rot="2728416">
            <a:off x="9645159" y="1532658"/>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endParaRPr>
          </a:p>
        </p:txBody>
      </p:sp>
      <p:sp>
        <p:nvSpPr>
          <p:cNvPr id="27" name="Pil: høyre 26">
            <a:extLst>
              <a:ext uri="{FF2B5EF4-FFF2-40B4-BE49-F238E27FC236}">
                <a16:creationId xmlns:a16="http://schemas.microsoft.com/office/drawing/2014/main" id="{D40099B9-5CD8-CCF4-10B5-0C08A6E88B6B}"/>
              </a:ext>
            </a:extLst>
          </p:cNvPr>
          <p:cNvSpPr/>
          <p:nvPr/>
        </p:nvSpPr>
        <p:spPr>
          <a:xfrm rot="5400000">
            <a:off x="10344660" y="4119196"/>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endParaRPr>
          </a:p>
        </p:txBody>
      </p:sp>
      <p:sp>
        <p:nvSpPr>
          <p:cNvPr id="2" name="TekstSylinder 1">
            <a:extLst>
              <a:ext uri="{FF2B5EF4-FFF2-40B4-BE49-F238E27FC236}">
                <a16:creationId xmlns:a16="http://schemas.microsoft.com/office/drawing/2014/main" id="{5CAD36A4-08C6-9B1A-8228-5BD238B1EFE7}"/>
              </a:ext>
            </a:extLst>
          </p:cNvPr>
          <p:cNvSpPr txBox="1"/>
          <p:nvPr/>
        </p:nvSpPr>
        <p:spPr>
          <a:xfrm>
            <a:off x="3803513" y="3728772"/>
            <a:ext cx="4383356" cy="461665"/>
          </a:xfrm>
          <a:prstGeom prst="rect">
            <a:avLst/>
          </a:prstGeom>
          <a:noFill/>
        </p:spPr>
        <p:txBody>
          <a:bodyPr wrap="square" rtlCol="0">
            <a:spAutoFit/>
          </a:bodyPr>
          <a:lstStyle/>
          <a:p>
            <a:r>
              <a:rPr lang="nb-NO" sz="2400">
                <a:latin typeface="Roboto" panose="02000000000000000000" pitchFamily="2" charset="0"/>
                <a:ea typeface="Roboto" panose="02000000000000000000" pitchFamily="2" charset="0"/>
              </a:rPr>
              <a:t>Saksgangen for tilrettelegging</a:t>
            </a:r>
          </a:p>
        </p:txBody>
      </p:sp>
    </p:spTree>
    <p:extLst>
      <p:ext uri="{BB962C8B-B14F-4D97-AF65-F5344CB8AC3E}">
        <p14:creationId xmlns:p14="http://schemas.microsoft.com/office/powerpoint/2010/main" val="3590791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p:cTn id="6" dur="indefinite"/>
                                        <p:tgtEl>
                                          <p:spTgt spid="4"/>
                                        </p:tgtEl>
                                        <p:attrNameLst>
                                          <p:attrName>style.opacity</p:attrName>
                                        </p:attrNameLst>
                                      </p:cBhvr>
                                      <p:to>
                                        <p:strVal val="0.25"/>
                                      </p:to>
                                    </p:set>
                                    <p:animEffect filter="image" prLst="opacity: 0.25">
                                      <p:cBhvr rctx="IE">
                                        <p:cTn id="7" dur="indefinite"/>
                                        <p:tgtEl>
                                          <p:spTgt spid="4"/>
                                        </p:tgtEl>
                                      </p:cBhvr>
                                    </p:animEffect>
                                  </p:childTnLst>
                                </p:cTn>
                              </p:par>
                              <p:par>
                                <p:cTn id="8" presetID="9" presetClass="emph" presetSubtype="0" grpId="0" nodeType="withEffect">
                                  <p:stCondLst>
                                    <p:cond delay="0"/>
                                  </p:stCondLst>
                                  <p:childTnLst>
                                    <p:set>
                                      <p:cBhvr>
                                        <p:cTn id="9" dur="indefinite"/>
                                        <p:tgtEl>
                                          <p:spTgt spid="5"/>
                                        </p:tgtEl>
                                        <p:attrNameLst>
                                          <p:attrName>style.opacity</p:attrName>
                                        </p:attrNameLst>
                                      </p:cBhvr>
                                      <p:to>
                                        <p:strVal val="0.25"/>
                                      </p:to>
                                    </p:set>
                                    <p:animEffect filter="image" prLst="opacity: 0.25">
                                      <p:cBhvr rctx="IE">
                                        <p:cTn id="10" dur="indefinite"/>
                                        <p:tgtEl>
                                          <p:spTgt spid="5"/>
                                        </p:tgtEl>
                                      </p:cBhvr>
                                    </p:animEffect>
                                  </p:childTnLst>
                                </p:cTn>
                              </p:par>
                              <p:par>
                                <p:cTn id="11" presetID="9" presetClass="emph" presetSubtype="0" grpId="0" nodeType="withEffect">
                                  <p:stCondLst>
                                    <p:cond delay="0"/>
                                  </p:stCondLst>
                                  <p:childTnLst>
                                    <p:set>
                                      <p:cBhvr>
                                        <p:cTn id="12" dur="indefinite"/>
                                        <p:tgtEl>
                                          <p:spTgt spid="7"/>
                                        </p:tgtEl>
                                        <p:attrNameLst>
                                          <p:attrName>style.opacity</p:attrName>
                                        </p:attrNameLst>
                                      </p:cBhvr>
                                      <p:to>
                                        <p:strVal val="0.25"/>
                                      </p:to>
                                    </p:set>
                                    <p:animEffect filter="image" prLst="opacity: 0.25">
                                      <p:cBhvr rctx="IE">
                                        <p:cTn id="13" dur="indefinite"/>
                                        <p:tgtEl>
                                          <p:spTgt spid="7"/>
                                        </p:tgtEl>
                                      </p:cBhvr>
                                    </p:animEffect>
                                  </p:childTnLst>
                                </p:cTn>
                              </p:par>
                              <p:par>
                                <p:cTn id="14" presetID="9" presetClass="emph" presetSubtype="0" grpId="0" nodeType="withEffect">
                                  <p:stCondLst>
                                    <p:cond delay="0"/>
                                  </p:stCondLst>
                                  <p:childTnLst>
                                    <p:set>
                                      <p:cBhvr>
                                        <p:cTn id="15" dur="indefinite"/>
                                        <p:tgtEl>
                                          <p:spTgt spid="9"/>
                                        </p:tgtEl>
                                        <p:attrNameLst>
                                          <p:attrName>style.opacity</p:attrName>
                                        </p:attrNameLst>
                                      </p:cBhvr>
                                      <p:to>
                                        <p:strVal val="0.25"/>
                                      </p:to>
                                    </p:set>
                                    <p:animEffect filter="image" prLst="opacity: 0.25">
                                      <p:cBhvr rctx="IE">
                                        <p:cTn id="16" dur="indefinite"/>
                                        <p:tgtEl>
                                          <p:spTgt spid="9"/>
                                        </p:tgtEl>
                                      </p:cBhvr>
                                    </p:animEffect>
                                  </p:childTnLst>
                                </p:cTn>
                              </p:par>
                              <p:par>
                                <p:cTn id="17" presetID="9" presetClass="emph" presetSubtype="0" grpId="0" nodeType="withEffect">
                                  <p:stCondLst>
                                    <p:cond delay="0"/>
                                  </p:stCondLst>
                                  <p:childTnLst>
                                    <p:set>
                                      <p:cBhvr>
                                        <p:cTn id="18" dur="indefinite"/>
                                        <p:tgtEl>
                                          <p:spTgt spid="10"/>
                                        </p:tgtEl>
                                        <p:attrNameLst>
                                          <p:attrName>style.opacity</p:attrName>
                                        </p:attrNameLst>
                                      </p:cBhvr>
                                      <p:to>
                                        <p:strVal val="0.25"/>
                                      </p:to>
                                    </p:set>
                                    <p:animEffect filter="image" prLst="opacity: 0.25">
                                      <p:cBhvr rctx="IE">
                                        <p:cTn id="19" dur="indefinite"/>
                                        <p:tgtEl>
                                          <p:spTgt spid="10"/>
                                        </p:tgtEl>
                                      </p:cBhvr>
                                    </p:animEffect>
                                  </p:childTnLst>
                                </p:cTn>
                              </p:par>
                              <p:par>
                                <p:cTn id="20" presetID="9" presetClass="emph" presetSubtype="0" grpId="0" nodeType="withEffect">
                                  <p:stCondLst>
                                    <p:cond delay="0"/>
                                  </p:stCondLst>
                                  <p:childTnLst>
                                    <p:set>
                                      <p:cBhvr>
                                        <p:cTn id="21" dur="indefinite"/>
                                        <p:tgtEl>
                                          <p:spTgt spid="11"/>
                                        </p:tgtEl>
                                        <p:attrNameLst>
                                          <p:attrName>style.opacity</p:attrName>
                                        </p:attrNameLst>
                                      </p:cBhvr>
                                      <p:to>
                                        <p:strVal val="0.25"/>
                                      </p:to>
                                    </p:set>
                                    <p:animEffect filter="image" prLst="opacity: 0.25">
                                      <p:cBhvr rctx="IE">
                                        <p:cTn id="22" dur="indefinite"/>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9" grpId="0" animBg="1"/>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E22E10C-381F-05CB-96B1-72EB4804EA6C}"/>
              </a:ext>
            </a:extLst>
          </p:cNvPr>
          <p:cNvSpPr/>
          <p:nvPr/>
        </p:nvSpPr>
        <p:spPr>
          <a:xfrm>
            <a:off x="6293397" y="440036"/>
            <a:ext cx="3856468" cy="5977927"/>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nn-NO" sz="1200" b="1" dirty="0">
                <a:solidFill>
                  <a:srgbClr val="333333"/>
                </a:solidFill>
                <a:effectLst/>
                <a:latin typeface="Roboto" panose="02000000000000000000" pitchFamily="2" charset="0"/>
                <a:ea typeface="Roboto" panose="02000000000000000000" pitchFamily="2" charset="0"/>
              </a:rPr>
              <a:t>§ 11-7.Vedtak om individuelt tilrettelagd opplæring og krav om sakkunnig vurdering</a:t>
            </a:r>
          </a:p>
          <a:p>
            <a:pPr algn="l"/>
            <a:r>
              <a:rPr lang="nn-NO" sz="1200" b="0" i="0" dirty="0">
                <a:solidFill>
                  <a:srgbClr val="333333"/>
                </a:solidFill>
                <a:effectLst/>
                <a:latin typeface="Roboto" panose="02000000000000000000" pitchFamily="2" charset="0"/>
                <a:ea typeface="Roboto" panose="02000000000000000000" pitchFamily="2" charset="0"/>
              </a:rPr>
              <a:t>Før kommunen eller fylkeskommunen avgjer om ein elev har krav på individuelt tilrettelagd opplæring, skal dei hente inn ei sakkunnig vurdering frå den pedagogisk-psykologiske tenesta. Den pedagogisk-psykologiske tenesta skal ta stilling til om eleven treng individuelt tilrettelagd opplæring. Dersom eleven også treng personleg assistanse eller fysisk tilrettelegging etter </a:t>
            </a:r>
            <a:r>
              <a:rPr lang="nn-NO" sz="1200" b="0" i="0" u="none" strike="noStrike" dirty="0">
                <a:solidFill>
                  <a:srgbClr val="DB142C"/>
                </a:solidFill>
                <a:effectLst/>
                <a:latin typeface="Roboto" panose="02000000000000000000" pitchFamily="2" charset="0"/>
                <a:ea typeface="Roboto" panose="02000000000000000000" pitchFamily="2" charset="0"/>
                <a:hlinkClick r:id="rId3"/>
              </a:rPr>
              <a:t>§§ 11-4</a:t>
            </a:r>
            <a:r>
              <a:rPr lang="nn-NO" sz="1200" b="0" i="0" dirty="0">
                <a:solidFill>
                  <a:srgbClr val="333333"/>
                </a:solidFill>
                <a:effectLst/>
                <a:latin typeface="Roboto" panose="02000000000000000000" pitchFamily="2" charset="0"/>
                <a:ea typeface="Roboto" panose="02000000000000000000" pitchFamily="2" charset="0"/>
              </a:rPr>
              <a:t> og </a:t>
            </a:r>
            <a:r>
              <a:rPr lang="nn-NO" sz="1200" b="0" i="0" u="none" strike="noStrike" dirty="0">
                <a:solidFill>
                  <a:srgbClr val="DB142C"/>
                </a:solidFill>
                <a:effectLst/>
                <a:latin typeface="Roboto" panose="02000000000000000000" pitchFamily="2" charset="0"/>
                <a:ea typeface="Roboto" panose="02000000000000000000" pitchFamily="2" charset="0"/>
                <a:hlinkClick r:id="rId4"/>
              </a:rPr>
              <a:t>11-5</a:t>
            </a:r>
            <a:r>
              <a:rPr lang="nn-NO" sz="1200" b="0" i="0" dirty="0">
                <a:solidFill>
                  <a:srgbClr val="333333"/>
                </a:solidFill>
                <a:effectLst/>
                <a:latin typeface="Roboto" panose="02000000000000000000" pitchFamily="2" charset="0"/>
                <a:ea typeface="Roboto" panose="02000000000000000000" pitchFamily="2" charset="0"/>
              </a:rPr>
              <a:t>, skal den sakkunnige vurderinga gi ei heilskapleg vurdering av kva for tilrettelegging eleven treng.</a:t>
            </a:r>
          </a:p>
          <a:p>
            <a:pPr algn="l"/>
            <a:endParaRPr lang="nn-NO" sz="1200" b="0" i="0" dirty="0">
              <a:solidFill>
                <a:srgbClr val="333333"/>
              </a:solidFill>
              <a:effectLst/>
              <a:latin typeface="Roboto" panose="02000000000000000000" pitchFamily="2" charset="0"/>
              <a:ea typeface="Roboto" panose="02000000000000000000" pitchFamily="2" charset="0"/>
            </a:endParaRPr>
          </a:p>
          <a:p>
            <a:pPr algn="l"/>
            <a:r>
              <a:rPr lang="nn-NO" sz="1200" b="0" i="0" dirty="0">
                <a:solidFill>
                  <a:srgbClr val="333333"/>
                </a:solidFill>
                <a:effectLst/>
                <a:latin typeface="Roboto" panose="02000000000000000000" pitchFamily="2" charset="0"/>
                <a:ea typeface="Roboto" panose="02000000000000000000" pitchFamily="2" charset="0"/>
              </a:rPr>
              <a:t>Kommunen og fylkeskommunen kan berre fråvike den sakkunnige vurderinga dersom dei kjem til at eleven kan få tilfredsstillande utbytte av opplæringa på ein annan måte. Ei slik avgjerd skal vere grunngitt i vedtaket. I vedtak om individuelt tilrettelagd opplæring kan det gjerast unntak frå reglane om innhaldet i og organiseringa av opplæringa.</a:t>
            </a:r>
          </a:p>
          <a:p>
            <a:pPr algn="l"/>
            <a:endParaRPr lang="nn-NO" sz="1200" b="0" i="0" dirty="0">
              <a:solidFill>
                <a:srgbClr val="333333"/>
              </a:solidFill>
              <a:effectLst/>
              <a:latin typeface="Roboto" panose="02000000000000000000" pitchFamily="2" charset="0"/>
              <a:ea typeface="Roboto" panose="02000000000000000000" pitchFamily="2" charset="0"/>
            </a:endParaRPr>
          </a:p>
          <a:p>
            <a:pPr algn="l"/>
            <a:r>
              <a:rPr lang="nn-NO" sz="1200" b="0" i="0" dirty="0">
                <a:solidFill>
                  <a:srgbClr val="333333"/>
                </a:solidFill>
                <a:effectLst/>
                <a:latin typeface="Roboto" panose="02000000000000000000" pitchFamily="2" charset="0"/>
                <a:ea typeface="Roboto" panose="02000000000000000000" pitchFamily="2" charset="0"/>
              </a:rPr>
              <a:t>Eleven eller foreldra må samtykkje før kommunen eller fylkeskommunen gjer ei sakkunnig vurdering, og før dei gjer vedtak om individuelt tilrettelagd opplæring. Eit tilbod om individuelt tilrettelagd opplæring skal utarbeidast i samråd med eleven og foreldra, og det skal leggjast stor vekt på kva eleven og foreldra meiner</a:t>
            </a:r>
          </a:p>
        </p:txBody>
      </p:sp>
      <p:sp>
        <p:nvSpPr>
          <p:cNvPr id="5" name="Rektangel 4">
            <a:extLst>
              <a:ext uri="{FF2B5EF4-FFF2-40B4-BE49-F238E27FC236}">
                <a16:creationId xmlns:a16="http://schemas.microsoft.com/office/drawing/2014/main" id="{F95EF0B6-0666-71DC-60CB-6E5B1A17F3C2}"/>
              </a:ext>
            </a:extLst>
          </p:cNvPr>
          <p:cNvSpPr/>
          <p:nvPr/>
        </p:nvSpPr>
        <p:spPr>
          <a:xfrm>
            <a:off x="-29862" y="-46902"/>
            <a:ext cx="6125862" cy="6904902"/>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6B29B4EF-FBA9-0EF5-4D68-311BD1664C20}"/>
              </a:ext>
            </a:extLst>
          </p:cNvPr>
          <p:cNvSpPr>
            <a:spLocks noGrp="1"/>
          </p:cNvSpPr>
          <p:nvPr>
            <p:ph type="title"/>
          </p:nvPr>
        </p:nvSpPr>
        <p:spPr>
          <a:xfrm>
            <a:off x="492211" y="250031"/>
            <a:ext cx="5945659" cy="1325563"/>
          </a:xfrm>
        </p:spPr>
        <p:txBody>
          <a:bodyPr>
            <a:normAutofit/>
          </a:bodyPr>
          <a:lstStyle/>
          <a:p>
            <a:r>
              <a:rPr lang="nb-NO" sz="2800" dirty="0">
                <a:latin typeface="Roboto" panose="02000000000000000000" pitchFamily="2" charset="0"/>
                <a:ea typeface="Roboto" panose="02000000000000000000" pitchFamily="2" charset="0"/>
              </a:rPr>
              <a:t>Hente inn sakkunnig vurdering og samtykke § 11-7 </a:t>
            </a:r>
          </a:p>
        </p:txBody>
      </p:sp>
      <p:sp>
        <p:nvSpPr>
          <p:cNvPr id="7" name="Plassholder for innhold 6">
            <a:extLst>
              <a:ext uri="{FF2B5EF4-FFF2-40B4-BE49-F238E27FC236}">
                <a16:creationId xmlns:a16="http://schemas.microsoft.com/office/drawing/2014/main" id="{4511460D-7034-68DA-F81A-91D3B02E0F0C}"/>
              </a:ext>
            </a:extLst>
          </p:cNvPr>
          <p:cNvSpPr>
            <a:spLocks noGrp="1"/>
          </p:cNvSpPr>
          <p:nvPr>
            <p:ph idx="1"/>
          </p:nvPr>
        </p:nvSpPr>
        <p:spPr>
          <a:xfrm>
            <a:off x="424247" y="1890715"/>
            <a:ext cx="5540092" cy="4351338"/>
          </a:xfrm>
          <a:ln>
            <a:noFill/>
          </a:ln>
        </p:spPr>
        <p:txBody>
          <a:bodyPr>
            <a:normAutofit fontScale="92500" lnSpcReduction="20000"/>
          </a:bodyPr>
          <a:lstStyle/>
          <a:p>
            <a:pPr>
              <a:lnSpc>
                <a:spcPct val="160000"/>
              </a:lnSpc>
            </a:pPr>
            <a:r>
              <a:rPr lang="nb-NO" sz="2000" dirty="0" err="1">
                <a:latin typeface="Roboto" panose="02000000000000000000" pitchFamily="2" charset="0"/>
                <a:ea typeface="Roboto" panose="02000000000000000000" pitchFamily="2" charset="0"/>
              </a:rPr>
              <a:t>Vidarefører</a:t>
            </a:r>
            <a:r>
              <a:rPr lang="nn-NO" sz="2000" dirty="0">
                <a:latin typeface="Roboto" panose="02000000000000000000" pitchFamily="2" charset="0"/>
                <a:ea typeface="Roboto" panose="02000000000000000000" pitchFamily="2" charset="0"/>
              </a:rPr>
              <a:t> delar av dagens </a:t>
            </a:r>
            <a:r>
              <a:rPr lang="nb-NO" sz="2000" dirty="0" err="1">
                <a:latin typeface="Roboto" panose="02000000000000000000" pitchFamily="2" charset="0"/>
                <a:ea typeface="Roboto" panose="02000000000000000000" pitchFamily="2" charset="0"/>
              </a:rPr>
              <a:t>reglar</a:t>
            </a:r>
            <a:r>
              <a:rPr lang="nb-NO" sz="2000" dirty="0">
                <a:latin typeface="Roboto" panose="02000000000000000000" pitchFamily="2" charset="0"/>
                <a:ea typeface="Roboto" panose="02000000000000000000" pitchFamily="2" charset="0"/>
              </a:rPr>
              <a:t> </a:t>
            </a:r>
            <a:r>
              <a:rPr lang="nn-NO" sz="2000" dirty="0">
                <a:latin typeface="Roboto" panose="02000000000000000000" pitchFamily="2" charset="0"/>
                <a:ea typeface="Roboto" panose="02000000000000000000" pitchFamily="2" charset="0"/>
              </a:rPr>
              <a:t>§§ 5-3, 5-4 og 5-5:</a:t>
            </a:r>
          </a:p>
          <a:p>
            <a:pPr lvl="1">
              <a:lnSpc>
                <a:spcPct val="160000"/>
              </a:lnSpc>
              <a:buFont typeface="Wingdings" panose="05000000000000000000" pitchFamily="2" charset="2"/>
              <a:buChar char="Ø"/>
            </a:pPr>
            <a:r>
              <a:rPr lang="nn-NO" sz="1800" dirty="0">
                <a:latin typeface="Roboto" panose="02000000000000000000" pitchFamily="2" charset="0"/>
                <a:ea typeface="Roboto" panose="02000000000000000000" pitchFamily="2" charset="0"/>
              </a:rPr>
              <a:t>Det er pedagogisk-psykologisk teneste som er sakkunnig.</a:t>
            </a:r>
          </a:p>
          <a:p>
            <a:pPr lvl="1">
              <a:lnSpc>
                <a:spcPct val="160000"/>
              </a:lnSpc>
              <a:buFont typeface="Wingdings" panose="05000000000000000000" pitchFamily="2" charset="2"/>
              <a:buChar char="Ø"/>
            </a:pPr>
            <a:r>
              <a:rPr lang="nn-NO" sz="1800" dirty="0">
                <a:latin typeface="Roboto" panose="02000000000000000000" pitchFamily="2" charset="0"/>
                <a:ea typeface="Roboto" panose="02000000000000000000" pitchFamily="2" charset="0"/>
              </a:rPr>
              <a:t>Sakkunnig vurdering er rådgivande. </a:t>
            </a:r>
          </a:p>
          <a:p>
            <a:pPr lvl="1">
              <a:lnSpc>
                <a:spcPct val="160000"/>
              </a:lnSpc>
              <a:buFont typeface="Wingdings" panose="05000000000000000000" pitchFamily="2" charset="2"/>
              <a:buChar char="Ø"/>
            </a:pPr>
            <a:r>
              <a:rPr lang="nn-NO" sz="1800" dirty="0">
                <a:latin typeface="Roboto" panose="02000000000000000000" pitchFamily="2" charset="0"/>
                <a:ea typeface="Roboto" panose="02000000000000000000" pitchFamily="2" charset="0"/>
              </a:rPr>
              <a:t>Sakkunnig vurdering skal vere uavhengig og fagleg grunngitt.</a:t>
            </a:r>
          </a:p>
          <a:p>
            <a:pPr lvl="1">
              <a:lnSpc>
                <a:spcPct val="160000"/>
              </a:lnSpc>
              <a:buFont typeface="Wingdings" panose="05000000000000000000" pitchFamily="2" charset="2"/>
              <a:buChar char="Ø"/>
            </a:pPr>
            <a:r>
              <a:rPr lang="nb-NO" sz="1800" dirty="0">
                <a:latin typeface="Roboto" panose="02000000000000000000" pitchFamily="2" charset="0"/>
                <a:ea typeface="Roboto" panose="02000000000000000000" pitchFamily="2" charset="0"/>
              </a:rPr>
              <a:t>Det er krav til samtykke før sakkunnig vurdering.</a:t>
            </a:r>
          </a:p>
          <a:p>
            <a:pPr>
              <a:lnSpc>
                <a:spcPct val="160000"/>
              </a:lnSpc>
            </a:pPr>
            <a:r>
              <a:rPr lang="nn-NO" sz="2000" dirty="0">
                <a:latin typeface="Roboto" panose="02000000000000000000" pitchFamily="2" charset="0"/>
                <a:ea typeface="Roboto" panose="02000000000000000000" pitchFamily="2" charset="0"/>
              </a:rPr>
              <a:t>Det er berre lovkrav om sakkunnig vurdering for individuelt tilrettelagd opplæring. </a:t>
            </a:r>
          </a:p>
          <a:p>
            <a:endParaRPr lang="nb-NO" sz="2400" dirty="0"/>
          </a:p>
          <a:p>
            <a:pPr marL="0" indent="0">
              <a:buNone/>
            </a:pPr>
            <a:endParaRPr lang="nn-NO" dirty="0"/>
          </a:p>
          <a:p>
            <a:pPr lvl="1"/>
            <a:endParaRPr lang="nn-NO" dirty="0"/>
          </a:p>
          <a:p>
            <a:endParaRPr lang="nb-NO" dirty="0"/>
          </a:p>
        </p:txBody>
      </p:sp>
      <p:sp>
        <p:nvSpPr>
          <p:cNvPr id="8" name="Bindepunkt 7">
            <a:extLst>
              <a:ext uri="{FF2B5EF4-FFF2-40B4-BE49-F238E27FC236}">
                <a16:creationId xmlns:a16="http://schemas.microsoft.com/office/drawing/2014/main" id="{28CF6D3A-C612-DBD7-EA53-FA61B55E4027}"/>
              </a:ext>
            </a:extLst>
          </p:cNvPr>
          <p:cNvSpPr/>
          <p:nvPr/>
        </p:nvSpPr>
        <p:spPr>
          <a:xfrm>
            <a:off x="10005392" y="-65314"/>
            <a:ext cx="2186608"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 fylkeskommune skal </a:t>
            </a: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fatte vedtak eller </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hente inn ei vurdering frå PPT</a:t>
            </a:r>
          </a:p>
        </p:txBody>
      </p:sp>
      <p:sp>
        <p:nvSpPr>
          <p:cNvPr id="6" name="Stjerne: 5 tagger 5">
            <a:extLst>
              <a:ext uri="{FF2B5EF4-FFF2-40B4-BE49-F238E27FC236}">
                <a16:creationId xmlns:a16="http://schemas.microsoft.com/office/drawing/2014/main" id="{75A22D0C-4627-6742-33FF-A81A4AFED175}"/>
              </a:ext>
            </a:extLst>
          </p:cNvPr>
          <p:cNvSpPr/>
          <p:nvPr/>
        </p:nvSpPr>
        <p:spPr>
          <a:xfrm>
            <a:off x="5131899" y="5489531"/>
            <a:ext cx="1453896" cy="1325562"/>
          </a:xfrm>
          <a:prstGeom prst="star5">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1100">
                <a:latin typeface="Roboto" panose="02000000000000000000" pitchFamily="2" charset="0"/>
                <a:ea typeface="Roboto" panose="02000000000000000000" pitchFamily="2" charset="0"/>
              </a:rPr>
              <a:t>NYTT</a:t>
            </a:r>
            <a:endParaRPr lang="nb-NO">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42791471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D42E5FB1-1D3F-6816-C12F-3E5CE31EBE55}"/>
              </a:ext>
            </a:extLst>
          </p:cNvPr>
          <p:cNvSpPr/>
          <p:nvPr/>
        </p:nvSpPr>
        <p:spPr>
          <a:xfrm>
            <a:off x="0" y="0"/>
            <a:ext cx="6163056" cy="6858000"/>
          </a:xfrm>
          <a:prstGeom prst="rect">
            <a:avLst/>
          </a:prstGeom>
          <a:solidFill>
            <a:srgbClr val="F2E8DA"/>
          </a:solidFill>
          <a:ln>
            <a:no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44061E0C-91A0-77B2-6141-110F67B9563D}"/>
              </a:ext>
            </a:extLst>
          </p:cNvPr>
          <p:cNvSpPr>
            <a:spLocks noGrp="1"/>
          </p:cNvSpPr>
          <p:nvPr>
            <p:ph type="title"/>
          </p:nvPr>
        </p:nvSpPr>
        <p:spPr>
          <a:xfrm>
            <a:off x="326136" y="365125"/>
            <a:ext cx="5905500" cy="1325563"/>
          </a:xfrm>
        </p:spPr>
        <p:txBody>
          <a:bodyPr>
            <a:normAutofit/>
          </a:bodyPr>
          <a:lstStyle/>
          <a:p>
            <a:r>
              <a:rPr lang="nb-NO" sz="2800" b="1" dirty="0">
                <a:latin typeface="Roboto" panose="02000000000000000000" pitchFamily="2" charset="0"/>
                <a:ea typeface="Roboto" panose="02000000000000000000" pitchFamily="2" charset="0"/>
              </a:rPr>
              <a:t>Krav til innholdet i sakkunnig vurdering § 11-8</a:t>
            </a:r>
          </a:p>
        </p:txBody>
      </p:sp>
      <p:sp>
        <p:nvSpPr>
          <p:cNvPr id="3" name="Plassholder for innhold 2">
            <a:extLst>
              <a:ext uri="{FF2B5EF4-FFF2-40B4-BE49-F238E27FC236}">
                <a16:creationId xmlns:a16="http://schemas.microsoft.com/office/drawing/2014/main" id="{F86CE254-234F-AB36-CF17-7994D411A1BD}"/>
              </a:ext>
            </a:extLst>
          </p:cNvPr>
          <p:cNvSpPr>
            <a:spLocks noGrp="1"/>
          </p:cNvSpPr>
          <p:nvPr>
            <p:ph idx="1"/>
          </p:nvPr>
        </p:nvSpPr>
        <p:spPr>
          <a:xfrm>
            <a:off x="326136" y="1993131"/>
            <a:ext cx="5641848" cy="3354469"/>
          </a:xfrm>
        </p:spPr>
        <p:txBody>
          <a:bodyPr>
            <a:normAutofit/>
          </a:bodyPr>
          <a:lstStyle/>
          <a:p>
            <a:pPr>
              <a:lnSpc>
                <a:spcPct val="150000"/>
              </a:lnSpc>
            </a:pPr>
            <a:r>
              <a:rPr lang="nb-NO" sz="2000" dirty="0" err="1">
                <a:latin typeface="Roboto" panose="02000000000000000000" pitchFamily="2" charset="0"/>
                <a:ea typeface="Roboto" panose="02000000000000000000" pitchFamily="2" charset="0"/>
              </a:rPr>
              <a:t>Vidarefører</a:t>
            </a:r>
            <a:r>
              <a:rPr lang="nb-NO" sz="2000" dirty="0">
                <a:latin typeface="Roboto" panose="02000000000000000000" pitchFamily="2" charset="0"/>
                <a:ea typeface="Roboto" panose="02000000000000000000" pitchFamily="2" charset="0"/>
              </a:rPr>
              <a:t> dagens regel i § 5-3</a:t>
            </a:r>
          </a:p>
          <a:p>
            <a:pPr lvl="1">
              <a:lnSpc>
                <a:spcPct val="150000"/>
              </a:lnSpc>
              <a:buFont typeface="Wingdings" panose="05000000000000000000" pitchFamily="2" charset="2"/>
              <a:buChar char="Ø"/>
            </a:pPr>
            <a:r>
              <a:rPr lang="nb-NO" sz="1800" dirty="0">
                <a:latin typeface="Roboto" panose="02000000000000000000" pitchFamily="2" charset="0"/>
                <a:ea typeface="Roboto" panose="02000000000000000000" pitchFamily="2" charset="0"/>
              </a:rPr>
              <a:t>framleis minimumskrav til innhald </a:t>
            </a:r>
          </a:p>
          <a:p>
            <a:pPr>
              <a:lnSpc>
                <a:spcPct val="150000"/>
              </a:lnSpc>
            </a:pPr>
            <a:r>
              <a:rPr lang="nb-NO" sz="2000" dirty="0">
                <a:latin typeface="Roboto" panose="02000000000000000000" pitchFamily="2" charset="0"/>
                <a:ea typeface="Roboto" panose="02000000000000000000" pitchFamily="2" charset="0"/>
              </a:rPr>
              <a:t>Ny bokstav e: PP-</a:t>
            </a:r>
            <a:r>
              <a:rPr lang="nb-NO" sz="2000" dirty="0" err="1">
                <a:latin typeface="Roboto" panose="02000000000000000000" pitchFamily="2" charset="0"/>
                <a:ea typeface="Roboto" panose="02000000000000000000" pitchFamily="2" charset="0"/>
              </a:rPr>
              <a:t>tenesta</a:t>
            </a:r>
            <a:r>
              <a:rPr lang="nb-NO" sz="2000" dirty="0">
                <a:latin typeface="Roboto" panose="02000000000000000000" pitchFamily="2" charset="0"/>
                <a:ea typeface="Roboto" panose="02000000000000000000" pitchFamily="2" charset="0"/>
              </a:rPr>
              <a:t> må ta stilling til kva kompetanse dei som skal gi opplæringa, bør ha, dersom det skal gjerast unntak frå kompetansekrava i § 11-9.</a:t>
            </a:r>
          </a:p>
          <a:p>
            <a:endParaRPr lang="nb-NO" sz="2400" dirty="0"/>
          </a:p>
        </p:txBody>
      </p:sp>
      <p:sp>
        <p:nvSpPr>
          <p:cNvPr id="4" name="Bindepunkt 3">
            <a:extLst>
              <a:ext uri="{FF2B5EF4-FFF2-40B4-BE49-F238E27FC236}">
                <a16:creationId xmlns:a16="http://schemas.microsoft.com/office/drawing/2014/main" id="{81416749-751B-2B1A-DFF8-DAE0A6F8DEDE}"/>
              </a:ext>
            </a:extLst>
          </p:cNvPr>
          <p:cNvSpPr/>
          <p:nvPr/>
        </p:nvSpPr>
        <p:spPr>
          <a:xfrm>
            <a:off x="9793358" y="39757"/>
            <a:ext cx="2186608" cy="2184621"/>
          </a:xfrm>
          <a:prstGeom prst="flowChartConnector">
            <a:avLst/>
          </a:prstGeom>
          <a:solidFill>
            <a:schemeClr val="accent2"/>
          </a:solidFill>
          <a:ln>
            <a:no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ea typeface="+mn-ea"/>
                <a:cs typeface="+mn-cs"/>
              </a:rPr>
              <a:t>PPT skriv sakkunnig vurdering</a:t>
            </a:r>
          </a:p>
        </p:txBody>
      </p:sp>
      <p:sp>
        <p:nvSpPr>
          <p:cNvPr id="32" name="Rektangel 31">
            <a:extLst>
              <a:ext uri="{FF2B5EF4-FFF2-40B4-BE49-F238E27FC236}">
                <a16:creationId xmlns:a16="http://schemas.microsoft.com/office/drawing/2014/main" id="{C236FB76-F355-0B25-35D5-4238CBDA1722}"/>
              </a:ext>
            </a:extLst>
          </p:cNvPr>
          <p:cNvSpPr/>
          <p:nvPr/>
        </p:nvSpPr>
        <p:spPr>
          <a:xfrm>
            <a:off x="6366080" y="2423160"/>
            <a:ext cx="5337048" cy="3337560"/>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b-NO" sz="1600" b="1" dirty="0">
                <a:solidFill>
                  <a:schemeClr val="tx1"/>
                </a:solidFill>
                <a:latin typeface="Roboto" panose="02000000000000000000" pitchFamily="2" charset="0"/>
                <a:ea typeface="Roboto" panose="02000000000000000000" pitchFamily="2" charset="0"/>
              </a:rPr>
              <a:t>§ 11-8 Kva den sakkunnige vurderinga skal </a:t>
            </a:r>
            <a:r>
              <a:rPr lang="nb-NO" sz="1600" b="1" dirty="0" err="1">
                <a:solidFill>
                  <a:schemeClr val="tx1"/>
                </a:solidFill>
                <a:latin typeface="Roboto" panose="02000000000000000000" pitchFamily="2" charset="0"/>
                <a:ea typeface="Roboto" panose="02000000000000000000" pitchFamily="2" charset="0"/>
              </a:rPr>
              <a:t>innehalde</a:t>
            </a:r>
            <a:endParaRPr lang="nb-NO" sz="1600" b="1" dirty="0">
              <a:solidFill>
                <a:schemeClr val="tx1"/>
              </a:solidFill>
              <a:latin typeface="Roboto" panose="02000000000000000000" pitchFamily="2" charset="0"/>
              <a:ea typeface="Roboto" panose="02000000000000000000" pitchFamily="2" charset="0"/>
            </a:endParaRPr>
          </a:p>
          <a:p>
            <a:pPr>
              <a:defRPr/>
            </a:pPr>
            <a:r>
              <a:rPr lang="nb-NO" sz="1400" dirty="0">
                <a:solidFill>
                  <a:srgbClr val="333333"/>
                </a:solidFill>
                <a:latin typeface="Roboto" panose="02000000000000000000" pitchFamily="2" charset="0"/>
                <a:ea typeface="Roboto" panose="02000000000000000000" pitchFamily="2" charset="0"/>
              </a:rPr>
              <a:t>I ei sakkunnig vurdering skal den pedagogisk-psykologiske </a:t>
            </a:r>
            <a:r>
              <a:rPr lang="nb-NO" sz="1400" dirty="0" err="1">
                <a:solidFill>
                  <a:srgbClr val="333333"/>
                </a:solidFill>
                <a:latin typeface="Roboto" panose="02000000000000000000" pitchFamily="2" charset="0"/>
                <a:ea typeface="Roboto" panose="02000000000000000000" pitchFamily="2" charset="0"/>
              </a:rPr>
              <a:t>tenesta</a:t>
            </a:r>
            <a:r>
              <a:rPr lang="nb-NO" sz="1400" dirty="0">
                <a:solidFill>
                  <a:srgbClr val="333333"/>
                </a:solidFill>
                <a:latin typeface="Roboto" panose="02000000000000000000" pitchFamily="2" charset="0"/>
                <a:ea typeface="Roboto" panose="02000000000000000000" pitchFamily="2" charset="0"/>
              </a:rPr>
              <a:t> alltid greie ut om </a:t>
            </a:r>
          </a:p>
          <a:p>
            <a:pPr lvl="1" indent="-342900">
              <a:buAutoNum type="alphaLcPeriod"/>
              <a:defRPr/>
            </a:pPr>
            <a:r>
              <a:rPr lang="nb-NO" sz="1400" dirty="0">
                <a:solidFill>
                  <a:srgbClr val="333333"/>
                </a:solidFill>
                <a:latin typeface="Roboto" panose="02000000000000000000" pitchFamily="2" charset="0"/>
                <a:ea typeface="Roboto" panose="02000000000000000000" pitchFamily="2" charset="0"/>
              </a:rPr>
              <a:t>eleven sitt utbytte av opplæringa </a:t>
            </a:r>
          </a:p>
          <a:p>
            <a:pPr lvl="1" indent="-342900">
              <a:buAutoNum type="alphaLcPeriod"/>
              <a:defRPr/>
            </a:pPr>
            <a:r>
              <a:rPr lang="nb-NO" sz="1400" dirty="0" err="1">
                <a:solidFill>
                  <a:srgbClr val="333333"/>
                </a:solidFill>
                <a:latin typeface="Roboto" panose="02000000000000000000" pitchFamily="2" charset="0"/>
                <a:ea typeface="Roboto" panose="02000000000000000000" pitchFamily="2" charset="0"/>
              </a:rPr>
              <a:t>kvifor</a:t>
            </a:r>
            <a:r>
              <a:rPr lang="nb-NO" sz="1400" dirty="0">
                <a:solidFill>
                  <a:srgbClr val="333333"/>
                </a:solidFill>
                <a:latin typeface="Roboto" panose="02000000000000000000" pitchFamily="2" charset="0"/>
                <a:ea typeface="Roboto" panose="02000000000000000000" pitchFamily="2" charset="0"/>
              </a:rPr>
              <a:t> eleven eventuelt ikkje har, eller ikkje kan  få, </a:t>
            </a:r>
            <a:r>
              <a:rPr lang="nb-NO" sz="1400" dirty="0" err="1">
                <a:solidFill>
                  <a:srgbClr val="333333"/>
                </a:solidFill>
                <a:latin typeface="Roboto" panose="02000000000000000000" pitchFamily="2" charset="0"/>
                <a:ea typeface="Roboto" panose="02000000000000000000" pitchFamily="2" charset="0"/>
              </a:rPr>
              <a:t>tilfredsstillande</a:t>
            </a:r>
            <a:r>
              <a:rPr lang="nb-NO" sz="1400" dirty="0">
                <a:solidFill>
                  <a:srgbClr val="333333"/>
                </a:solidFill>
                <a:latin typeface="Roboto" panose="02000000000000000000" pitchFamily="2" charset="0"/>
                <a:ea typeface="Roboto" panose="02000000000000000000" pitchFamily="2" charset="0"/>
              </a:rPr>
              <a:t> utbytte av opplæringa </a:t>
            </a:r>
          </a:p>
          <a:p>
            <a:pPr lvl="1" indent="-342900">
              <a:buAutoNum type="alphaLcPeriod"/>
              <a:defRPr/>
            </a:pPr>
            <a:r>
              <a:rPr lang="nb-NO" sz="1400" dirty="0">
                <a:solidFill>
                  <a:srgbClr val="333333"/>
                </a:solidFill>
                <a:latin typeface="Roboto" panose="02000000000000000000" pitchFamily="2" charset="0"/>
                <a:ea typeface="Roboto" panose="02000000000000000000" pitchFamily="2" charset="0"/>
              </a:rPr>
              <a:t>kva som er realistiske opplæringsmål for eleven </a:t>
            </a:r>
          </a:p>
          <a:p>
            <a:pPr lvl="1" indent="-342900">
              <a:buAutoNum type="alphaLcPeriod"/>
              <a:defRPr/>
            </a:pPr>
            <a:r>
              <a:rPr lang="nb-NO" sz="1400" dirty="0">
                <a:solidFill>
                  <a:srgbClr val="333333"/>
                </a:solidFill>
                <a:latin typeface="Roboto" panose="02000000000000000000" pitchFamily="2" charset="0"/>
                <a:ea typeface="Roboto" panose="02000000000000000000" pitchFamily="2" charset="0"/>
              </a:rPr>
              <a:t>kva tiltak som kan gi eleven </a:t>
            </a:r>
            <a:r>
              <a:rPr lang="nb-NO" sz="1400" dirty="0" err="1">
                <a:solidFill>
                  <a:srgbClr val="333333"/>
                </a:solidFill>
                <a:latin typeface="Roboto" panose="02000000000000000000" pitchFamily="2" charset="0"/>
                <a:ea typeface="Roboto" panose="02000000000000000000" pitchFamily="2" charset="0"/>
              </a:rPr>
              <a:t>eit</a:t>
            </a:r>
            <a:r>
              <a:rPr lang="nb-NO" sz="1400" dirty="0">
                <a:solidFill>
                  <a:srgbClr val="333333"/>
                </a:solidFill>
                <a:latin typeface="Roboto" panose="02000000000000000000" pitchFamily="2" charset="0"/>
                <a:ea typeface="Roboto" panose="02000000000000000000" pitchFamily="2" charset="0"/>
              </a:rPr>
              <a:t> </a:t>
            </a:r>
            <a:r>
              <a:rPr lang="nb-NO" sz="1400" dirty="0" err="1">
                <a:solidFill>
                  <a:srgbClr val="333333"/>
                </a:solidFill>
                <a:latin typeface="Roboto" panose="02000000000000000000" pitchFamily="2" charset="0"/>
                <a:ea typeface="Roboto" panose="02000000000000000000" pitchFamily="2" charset="0"/>
              </a:rPr>
              <a:t>tilfredstillande</a:t>
            </a:r>
            <a:r>
              <a:rPr lang="nb-NO" sz="1400" dirty="0">
                <a:solidFill>
                  <a:srgbClr val="333333"/>
                </a:solidFill>
                <a:latin typeface="Roboto" panose="02000000000000000000" pitchFamily="2" charset="0"/>
                <a:ea typeface="Roboto" panose="02000000000000000000" pitchFamily="2" charset="0"/>
              </a:rPr>
              <a:t> utbytte av opplæringa </a:t>
            </a:r>
          </a:p>
          <a:p>
            <a:pPr lvl="1" indent="-342900">
              <a:buAutoNum type="alphaLcPeriod"/>
              <a:defRPr/>
            </a:pPr>
            <a:r>
              <a:rPr lang="nb-NO" sz="1400" dirty="0">
                <a:solidFill>
                  <a:srgbClr val="333333"/>
                </a:solidFill>
                <a:latin typeface="Roboto" panose="02000000000000000000" pitchFamily="2" charset="0"/>
                <a:ea typeface="Roboto" panose="02000000000000000000" pitchFamily="2" charset="0"/>
              </a:rPr>
              <a:t>kva kompetanse dei som skal gi opplæringa, bør ha, dersom det skal gjerast unntak frå kompetansekrava etter § 11-9 andre eller tredje ledd </a:t>
            </a:r>
          </a:p>
        </p:txBody>
      </p:sp>
      <p:sp>
        <p:nvSpPr>
          <p:cNvPr id="6" name="Stjerne: 5 tagger 5">
            <a:extLst>
              <a:ext uri="{FF2B5EF4-FFF2-40B4-BE49-F238E27FC236}">
                <a16:creationId xmlns:a16="http://schemas.microsoft.com/office/drawing/2014/main" id="{C64310A8-908B-077B-C609-A41B5BE535E9}"/>
              </a:ext>
            </a:extLst>
          </p:cNvPr>
          <p:cNvSpPr/>
          <p:nvPr/>
        </p:nvSpPr>
        <p:spPr>
          <a:xfrm>
            <a:off x="4982071" y="4673697"/>
            <a:ext cx="1453896" cy="1325562"/>
          </a:xfrm>
          <a:prstGeom prst="star5">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1100"/>
              <a:t>NYTT</a:t>
            </a:r>
            <a:endParaRPr lang="nb-NO"/>
          </a:p>
        </p:txBody>
      </p:sp>
    </p:spTree>
    <p:extLst>
      <p:ext uri="{BB962C8B-B14F-4D97-AF65-F5344CB8AC3E}">
        <p14:creationId xmlns:p14="http://schemas.microsoft.com/office/powerpoint/2010/main" val="6953954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207B4FE4-5CB6-C96A-5CA6-89E735C057F0}"/>
              </a:ext>
            </a:extLst>
          </p:cNvPr>
          <p:cNvSpPr/>
          <p:nvPr/>
        </p:nvSpPr>
        <p:spPr>
          <a:xfrm>
            <a:off x="5373377" y="0"/>
            <a:ext cx="6818624" cy="6858000"/>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C11B7F4F-1580-1C19-AAA2-F002E5D06AEF}"/>
              </a:ext>
            </a:extLst>
          </p:cNvPr>
          <p:cNvSpPr>
            <a:spLocks noGrp="1"/>
          </p:cNvSpPr>
          <p:nvPr>
            <p:ph type="title"/>
          </p:nvPr>
        </p:nvSpPr>
        <p:spPr>
          <a:xfrm>
            <a:off x="5499004" y="281631"/>
            <a:ext cx="6575854" cy="1325563"/>
          </a:xfrm>
        </p:spPr>
        <p:txBody>
          <a:bodyPr>
            <a:normAutofit/>
          </a:bodyPr>
          <a:lstStyle/>
          <a:p>
            <a:r>
              <a:rPr lang="nb-NO" sz="2800" b="1" dirty="0">
                <a:latin typeface="Roboto" panose="02000000000000000000" pitchFamily="2" charset="0"/>
                <a:ea typeface="Roboto" panose="02000000000000000000" pitchFamily="2" charset="0"/>
              </a:rPr>
              <a:t>Kompetansekrav for dei som skal gi individuelt tilrettelagd opplæring § 11-9</a:t>
            </a:r>
          </a:p>
        </p:txBody>
      </p:sp>
      <p:sp>
        <p:nvSpPr>
          <p:cNvPr id="3" name="Plassholder for innhold 2">
            <a:extLst>
              <a:ext uri="{FF2B5EF4-FFF2-40B4-BE49-F238E27FC236}">
                <a16:creationId xmlns:a16="http://schemas.microsoft.com/office/drawing/2014/main" id="{3B792E93-AB35-BF8A-22DE-EFAEC9B44CB4}"/>
              </a:ext>
            </a:extLst>
          </p:cNvPr>
          <p:cNvSpPr>
            <a:spLocks noGrp="1"/>
          </p:cNvSpPr>
          <p:nvPr>
            <p:ph idx="1"/>
          </p:nvPr>
        </p:nvSpPr>
        <p:spPr>
          <a:xfrm>
            <a:off x="5746139" y="1607194"/>
            <a:ext cx="6328719" cy="4632969"/>
          </a:xfrm>
        </p:spPr>
        <p:txBody>
          <a:bodyPr>
            <a:noAutofit/>
          </a:bodyPr>
          <a:lstStyle/>
          <a:p>
            <a:pPr>
              <a:lnSpc>
                <a:spcPct val="150000"/>
              </a:lnSpc>
            </a:pPr>
            <a:r>
              <a:rPr lang="nb-NO" sz="1800" dirty="0" err="1">
                <a:latin typeface="Roboto" panose="02000000000000000000" pitchFamily="2" charset="0"/>
                <a:ea typeface="Roboto" panose="02000000000000000000" pitchFamily="2" charset="0"/>
              </a:rPr>
              <a:t>Hovudregelen</a:t>
            </a:r>
            <a:r>
              <a:rPr lang="nb-NO" sz="1800" dirty="0">
                <a:latin typeface="Roboto" panose="02000000000000000000" pitchFamily="2" charset="0"/>
                <a:ea typeface="Roboto" panose="02000000000000000000" pitchFamily="2" charset="0"/>
              </a:rPr>
              <a:t> blir </a:t>
            </a:r>
            <a:r>
              <a:rPr lang="nb-NO" sz="1800" dirty="0" err="1">
                <a:latin typeface="Roboto" panose="02000000000000000000" pitchFamily="2" charset="0"/>
                <a:ea typeface="Roboto" panose="02000000000000000000" pitchFamily="2" charset="0"/>
              </a:rPr>
              <a:t>vidareført</a:t>
            </a:r>
            <a:r>
              <a:rPr lang="nb-NO" sz="1800" dirty="0">
                <a:latin typeface="Roboto" panose="02000000000000000000" pitchFamily="2" charset="0"/>
                <a:ea typeface="Roboto" panose="02000000000000000000" pitchFamily="2" charset="0"/>
              </a:rPr>
              <a:t>, men presisert: </a:t>
            </a:r>
          </a:p>
          <a:p>
            <a:pPr lvl="1">
              <a:lnSpc>
                <a:spcPct val="150000"/>
              </a:lnSpc>
              <a:buFont typeface="Wingdings" panose="05000000000000000000" pitchFamily="2" charset="2"/>
              <a:buChar char="Ø"/>
            </a:pPr>
            <a:r>
              <a:rPr lang="nb-NO" sz="1600" dirty="0">
                <a:latin typeface="Roboto" panose="02000000000000000000" pitchFamily="2" charset="0"/>
                <a:ea typeface="Roboto" panose="02000000000000000000" pitchFamily="2" charset="0"/>
              </a:rPr>
              <a:t>Dei som skal gi individuelt tilrettelagd opplæring, må oppfylle kompetansekrava for å bli tilsett som </a:t>
            </a:r>
            <a:r>
              <a:rPr lang="nb-NO" sz="1600" dirty="0" err="1">
                <a:latin typeface="Roboto" panose="02000000000000000000" pitchFamily="2" charset="0"/>
                <a:ea typeface="Roboto" panose="02000000000000000000" pitchFamily="2" charset="0"/>
              </a:rPr>
              <a:t>lærar</a:t>
            </a:r>
            <a:r>
              <a:rPr lang="nb-NO" sz="1600" dirty="0">
                <a:latin typeface="Roboto" panose="02000000000000000000" pitchFamily="2" charset="0"/>
                <a:ea typeface="Roboto" panose="02000000000000000000" pitchFamily="2" charset="0"/>
              </a:rPr>
              <a:t> og for å undervise i dei enkelte faga.</a:t>
            </a:r>
          </a:p>
          <a:p>
            <a:pPr>
              <a:lnSpc>
                <a:spcPct val="150000"/>
              </a:lnSpc>
            </a:pPr>
            <a:r>
              <a:rPr lang="nn-NO" sz="1800" dirty="0">
                <a:latin typeface="Roboto" panose="02000000000000000000" pitchFamily="2" charset="0"/>
                <a:ea typeface="Roboto" panose="02000000000000000000" pitchFamily="2" charset="0"/>
              </a:rPr>
              <a:t>Unntak frå kompetansekrava:</a:t>
            </a:r>
          </a:p>
          <a:p>
            <a:pPr lvl="1">
              <a:lnSpc>
                <a:spcPct val="150000"/>
              </a:lnSpc>
              <a:buFont typeface="Wingdings" panose="05000000000000000000" pitchFamily="2" charset="2"/>
              <a:buChar char="Ø"/>
            </a:pPr>
            <a:r>
              <a:rPr lang="nn-NO" sz="1600" b="1" dirty="0">
                <a:latin typeface="Roboto" panose="02000000000000000000" pitchFamily="2" charset="0"/>
                <a:ea typeface="Roboto" panose="02000000000000000000" pitchFamily="2" charset="0"/>
              </a:rPr>
              <a:t>Vidareført</a:t>
            </a:r>
            <a:r>
              <a:rPr lang="nn-NO" sz="1600" dirty="0">
                <a:latin typeface="Roboto" panose="02000000000000000000" pitchFamily="2" charset="0"/>
                <a:ea typeface="Roboto" panose="02000000000000000000" pitchFamily="2" charset="0"/>
              </a:rPr>
              <a:t>: Unntak frå kravet om at lærarane må ha relevant kompetanse i faga dei skal undervise i.</a:t>
            </a:r>
          </a:p>
          <a:p>
            <a:pPr lvl="1">
              <a:lnSpc>
                <a:spcPct val="150000"/>
              </a:lnSpc>
              <a:buFont typeface="Wingdings" panose="05000000000000000000" pitchFamily="2" charset="2"/>
              <a:buChar char="Ø"/>
            </a:pPr>
            <a:r>
              <a:rPr lang="nn-NO" sz="1600" b="1" dirty="0">
                <a:latin typeface="Roboto" panose="02000000000000000000" pitchFamily="2" charset="0"/>
                <a:ea typeface="Roboto" panose="02000000000000000000" pitchFamily="2" charset="0"/>
              </a:rPr>
              <a:t>Ny regel: </a:t>
            </a:r>
            <a:r>
              <a:rPr lang="nn-NO" sz="1600" dirty="0">
                <a:latin typeface="Roboto" panose="02000000000000000000" pitchFamily="2" charset="0"/>
                <a:ea typeface="Roboto" panose="02000000000000000000" pitchFamily="2" charset="0"/>
              </a:rPr>
              <a:t>Begge kompetansekrava kan fråvikast dersom personen som skal undervise, har ei universitets- eller høgskoleutdanning som gjer hen særleg eigna til å vareta behovet til eleven.</a:t>
            </a:r>
            <a:endParaRPr lang="nb-NO" sz="1600" dirty="0">
              <a:latin typeface="Roboto" panose="02000000000000000000" pitchFamily="2" charset="0"/>
              <a:ea typeface="Roboto" panose="02000000000000000000" pitchFamily="2" charset="0"/>
            </a:endParaRPr>
          </a:p>
        </p:txBody>
      </p:sp>
      <p:sp>
        <p:nvSpPr>
          <p:cNvPr id="6" name="Rektangel 5">
            <a:extLst>
              <a:ext uri="{FF2B5EF4-FFF2-40B4-BE49-F238E27FC236}">
                <a16:creationId xmlns:a16="http://schemas.microsoft.com/office/drawing/2014/main" id="{5D10E18B-A89A-B65C-772D-47419BFE5215}"/>
              </a:ext>
            </a:extLst>
          </p:cNvPr>
          <p:cNvSpPr/>
          <p:nvPr/>
        </p:nvSpPr>
        <p:spPr>
          <a:xfrm>
            <a:off x="187906" y="747583"/>
            <a:ext cx="5061904" cy="5362833"/>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nn-NO" sz="1600" b="1" i="0" dirty="0">
                <a:solidFill>
                  <a:srgbClr val="333333"/>
                </a:solidFill>
                <a:effectLst/>
                <a:latin typeface="Roboto" panose="02000000000000000000" pitchFamily="2" charset="0"/>
                <a:ea typeface="Roboto" panose="02000000000000000000" pitchFamily="2" charset="0"/>
              </a:rPr>
              <a:t>§ 11-9 </a:t>
            </a:r>
            <a:r>
              <a:rPr lang="nn-NO" sz="1600" b="1" dirty="0">
                <a:solidFill>
                  <a:srgbClr val="333333"/>
                </a:solidFill>
                <a:effectLst/>
                <a:latin typeface="Roboto" panose="02000000000000000000" pitchFamily="2" charset="0"/>
                <a:ea typeface="Roboto" panose="02000000000000000000" pitchFamily="2" charset="0"/>
              </a:rPr>
              <a:t>Kompetansekrav for den som skal gi individuelt tilrettelagd opplæring</a:t>
            </a:r>
          </a:p>
          <a:p>
            <a:pPr algn="l"/>
            <a:endParaRPr lang="nn-NO" sz="1600" b="1" i="1" dirty="0">
              <a:solidFill>
                <a:srgbClr val="333333"/>
              </a:solidFill>
              <a:effectLst/>
              <a:latin typeface="Roboto" panose="02000000000000000000" pitchFamily="2" charset="0"/>
              <a:ea typeface="Roboto" panose="02000000000000000000" pitchFamily="2" charset="0"/>
            </a:endParaRPr>
          </a:p>
          <a:p>
            <a:pPr algn="l"/>
            <a:r>
              <a:rPr lang="nn-NO" sz="1600" b="0" i="0" dirty="0">
                <a:solidFill>
                  <a:srgbClr val="333333"/>
                </a:solidFill>
                <a:effectLst/>
                <a:latin typeface="Roboto" panose="02000000000000000000" pitchFamily="2" charset="0"/>
                <a:ea typeface="Roboto" panose="02000000000000000000" pitchFamily="2" charset="0"/>
              </a:rPr>
              <a:t>Den som skal gi individuelt tilrettelagd opplæring, må oppfylle kompetansekrava for å bli tilsett i lærarstilling, jf. </a:t>
            </a:r>
            <a:r>
              <a:rPr lang="nn-NO" sz="1600" b="0" i="0" u="none" strike="noStrike" dirty="0">
                <a:solidFill>
                  <a:srgbClr val="DB142C"/>
                </a:solidFill>
                <a:effectLst/>
                <a:latin typeface="Roboto" panose="02000000000000000000" pitchFamily="2" charset="0"/>
                <a:ea typeface="Roboto" panose="02000000000000000000" pitchFamily="2" charset="0"/>
                <a:hlinkClick r:id="rId3"/>
              </a:rPr>
              <a:t>§ 17-3</a:t>
            </a:r>
            <a:r>
              <a:rPr lang="nn-NO" sz="1600" b="0" i="0" dirty="0">
                <a:solidFill>
                  <a:srgbClr val="333333"/>
                </a:solidFill>
                <a:effectLst/>
                <a:latin typeface="Roboto" panose="02000000000000000000" pitchFamily="2" charset="0"/>
                <a:ea typeface="Roboto" panose="02000000000000000000" pitchFamily="2" charset="0"/>
              </a:rPr>
              <a:t>, og krava om relevant kompetanse i faget det skal undervisast i, jf. </a:t>
            </a:r>
            <a:r>
              <a:rPr lang="nn-NO" sz="1600" b="0" i="0" u="none" strike="noStrike" dirty="0">
                <a:solidFill>
                  <a:srgbClr val="DB142C"/>
                </a:solidFill>
                <a:effectLst/>
                <a:latin typeface="Roboto" panose="02000000000000000000" pitchFamily="2" charset="0"/>
                <a:ea typeface="Roboto" panose="02000000000000000000" pitchFamily="2" charset="0"/>
                <a:hlinkClick r:id="rId4"/>
              </a:rPr>
              <a:t>§ 17-4</a:t>
            </a:r>
            <a:r>
              <a:rPr lang="nn-NO" sz="1600" b="0" i="0" dirty="0">
                <a:solidFill>
                  <a:srgbClr val="333333"/>
                </a:solidFill>
                <a:effectLst/>
                <a:latin typeface="Roboto" panose="02000000000000000000" pitchFamily="2" charset="0"/>
                <a:ea typeface="Roboto" panose="02000000000000000000" pitchFamily="2" charset="0"/>
              </a:rPr>
              <a:t>.</a:t>
            </a:r>
          </a:p>
          <a:p>
            <a:pPr algn="l"/>
            <a:endParaRPr lang="nn-NO" sz="1600" b="0" i="0" dirty="0">
              <a:solidFill>
                <a:srgbClr val="333333"/>
              </a:solidFill>
              <a:effectLst/>
              <a:latin typeface="Roboto" panose="02000000000000000000" pitchFamily="2" charset="0"/>
              <a:ea typeface="Roboto" panose="02000000000000000000" pitchFamily="2" charset="0"/>
            </a:endParaRPr>
          </a:p>
          <a:p>
            <a:pPr algn="l"/>
            <a:r>
              <a:rPr lang="nn-NO" sz="1600" b="0" i="0" dirty="0">
                <a:solidFill>
                  <a:srgbClr val="333333"/>
                </a:solidFill>
                <a:effectLst/>
                <a:latin typeface="Roboto" panose="02000000000000000000" pitchFamily="2" charset="0"/>
                <a:ea typeface="Roboto" panose="02000000000000000000" pitchFamily="2" charset="0"/>
              </a:rPr>
              <a:t>I vedtak om individuelt tilrettelagd opplæring kan det gjerast unntak frå kompetansekrava i </a:t>
            </a:r>
            <a:r>
              <a:rPr lang="nn-NO" sz="1600" b="0" i="0" u="none" strike="noStrike" dirty="0">
                <a:solidFill>
                  <a:srgbClr val="DB142C"/>
                </a:solidFill>
                <a:effectLst/>
                <a:latin typeface="Roboto" panose="02000000000000000000" pitchFamily="2" charset="0"/>
                <a:ea typeface="Roboto" panose="02000000000000000000" pitchFamily="2" charset="0"/>
                <a:hlinkClick r:id="rId3"/>
              </a:rPr>
              <a:t>§ 17-3</a:t>
            </a:r>
            <a:r>
              <a:rPr lang="nn-NO" sz="1600" b="0" i="0" dirty="0">
                <a:solidFill>
                  <a:srgbClr val="333333"/>
                </a:solidFill>
                <a:effectLst/>
                <a:latin typeface="Roboto" panose="02000000000000000000" pitchFamily="2" charset="0"/>
                <a:ea typeface="Roboto" panose="02000000000000000000" pitchFamily="2" charset="0"/>
              </a:rPr>
              <a:t> dersom det vil gi eleven betre opplæring. Slike unntak kan berre gjerast dersom opplæringa skal givast av personar med ei universitets- eller høgskoleutdanning som gjer dei særleg eigna til å vareta behova til eleven. Slikt vedtak inneber også at kompetansekrava i </a:t>
            </a:r>
            <a:r>
              <a:rPr lang="nn-NO" sz="1600" b="0" i="0" u="none" strike="noStrike" dirty="0">
                <a:solidFill>
                  <a:srgbClr val="DB142C"/>
                </a:solidFill>
                <a:effectLst/>
                <a:latin typeface="Roboto" panose="02000000000000000000" pitchFamily="2" charset="0"/>
                <a:ea typeface="Roboto" panose="02000000000000000000" pitchFamily="2" charset="0"/>
                <a:hlinkClick r:id="rId4"/>
              </a:rPr>
              <a:t>§ 17-4</a:t>
            </a:r>
            <a:r>
              <a:rPr lang="nn-NO" sz="1600" b="0" i="0" dirty="0">
                <a:solidFill>
                  <a:srgbClr val="333333"/>
                </a:solidFill>
                <a:effectLst/>
                <a:latin typeface="Roboto" panose="02000000000000000000" pitchFamily="2" charset="0"/>
                <a:ea typeface="Roboto" panose="02000000000000000000" pitchFamily="2" charset="0"/>
              </a:rPr>
              <a:t> ikkje gjeld.</a:t>
            </a:r>
          </a:p>
          <a:p>
            <a:pPr algn="l"/>
            <a:endParaRPr lang="nn-NO" sz="1600" b="0" i="0" dirty="0">
              <a:solidFill>
                <a:srgbClr val="333333"/>
              </a:solidFill>
              <a:effectLst/>
              <a:latin typeface="Roboto" panose="02000000000000000000" pitchFamily="2" charset="0"/>
              <a:ea typeface="Roboto" panose="02000000000000000000" pitchFamily="2" charset="0"/>
            </a:endParaRPr>
          </a:p>
          <a:p>
            <a:pPr algn="l"/>
            <a:r>
              <a:rPr lang="nn-NO" sz="1600" b="0" i="0" dirty="0">
                <a:solidFill>
                  <a:srgbClr val="333333"/>
                </a:solidFill>
                <a:effectLst/>
                <a:latin typeface="Roboto" panose="02000000000000000000" pitchFamily="2" charset="0"/>
                <a:ea typeface="Roboto" panose="02000000000000000000" pitchFamily="2" charset="0"/>
              </a:rPr>
              <a:t>I vedtak om individuelt tilrettelagd opplæring kan det gjerast unntak frå kompetansekrava i </a:t>
            </a:r>
            <a:r>
              <a:rPr lang="nn-NO" sz="1600" b="0" i="0" u="none" strike="noStrike" dirty="0">
                <a:solidFill>
                  <a:srgbClr val="DB142C"/>
                </a:solidFill>
                <a:effectLst/>
                <a:latin typeface="Roboto" panose="02000000000000000000" pitchFamily="2" charset="0"/>
                <a:ea typeface="Roboto" panose="02000000000000000000" pitchFamily="2" charset="0"/>
                <a:hlinkClick r:id="rId4"/>
              </a:rPr>
              <a:t>§ 17-4</a:t>
            </a:r>
            <a:r>
              <a:rPr lang="nn-NO" sz="1600" b="0" i="0" dirty="0">
                <a:solidFill>
                  <a:srgbClr val="333333"/>
                </a:solidFill>
                <a:effectLst/>
                <a:latin typeface="Roboto" panose="02000000000000000000" pitchFamily="2" charset="0"/>
                <a:ea typeface="Roboto" panose="02000000000000000000" pitchFamily="2" charset="0"/>
              </a:rPr>
              <a:t> dersom ei konkret vurdering av eleven og den individuelt tilrettelagde opplæringa som skal bli gitt, tilseier det.</a:t>
            </a:r>
          </a:p>
        </p:txBody>
      </p:sp>
      <p:sp>
        <p:nvSpPr>
          <p:cNvPr id="5" name="Stjerne: 5 tagger 4">
            <a:extLst>
              <a:ext uri="{FF2B5EF4-FFF2-40B4-BE49-F238E27FC236}">
                <a16:creationId xmlns:a16="http://schemas.microsoft.com/office/drawing/2014/main" id="{463A3125-CB01-0104-DD81-CEE5CA8D1D02}"/>
              </a:ext>
            </a:extLst>
          </p:cNvPr>
          <p:cNvSpPr/>
          <p:nvPr/>
        </p:nvSpPr>
        <p:spPr>
          <a:xfrm>
            <a:off x="4958355" y="5178576"/>
            <a:ext cx="1453896" cy="1325562"/>
          </a:xfrm>
          <a:prstGeom prst="star5">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1100">
                <a:latin typeface="Roboto" panose="02000000000000000000" pitchFamily="2" charset="0"/>
                <a:ea typeface="Roboto" panose="02000000000000000000" pitchFamily="2" charset="0"/>
              </a:rPr>
              <a:t>NYTT</a:t>
            </a:r>
            <a:endParaRPr lang="nb-NO">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4260071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indepunkt 3">
            <a:extLst>
              <a:ext uri="{FF2B5EF4-FFF2-40B4-BE49-F238E27FC236}">
                <a16:creationId xmlns:a16="http://schemas.microsoft.com/office/drawing/2014/main" id="{E411F194-ED24-81A1-6052-6F01A3B80DE1}"/>
              </a:ext>
            </a:extLst>
          </p:cNvPr>
          <p:cNvSpPr/>
          <p:nvPr/>
        </p:nvSpPr>
        <p:spPr>
          <a:xfrm>
            <a:off x="234105" y="4526903"/>
            <a:ext cx="2186608" cy="2184621"/>
          </a:xfrm>
          <a:prstGeom prst="flowChartConnector">
            <a:avLst/>
          </a:prstGeom>
          <a:solidFill>
            <a:schemeClr val="accent6"/>
          </a:solidFill>
          <a:ln>
            <a:solidFill>
              <a:schemeClr val="accent6"/>
            </a:solid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følgjer med på </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elevane</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og vurderer om dei har </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tilfredsstillande</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utbytte av opplæring</a:t>
            </a:r>
          </a:p>
        </p:txBody>
      </p:sp>
      <p:sp>
        <p:nvSpPr>
          <p:cNvPr id="5" name="Bindepunkt 4">
            <a:extLst>
              <a:ext uri="{FF2B5EF4-FFF2-40B4-BE49-F238E27FC236}">
                <a16:creationId xmlns:a16="http://schemas.microsoft.com/office/drawing/2014/main" id="{535EFDB8-A4E2-6BDD-CAD0-C19C63F6F31D}"/>
              </a:ext>
            </a:extLst>
          </p:cNvPr>
          <p:cNvSpPr/>
          <p:nvPr/>
        </p:nvSpPr>
        <p:spPr>
          <a:xfrm>
            <a:off x="234105" y="1774986"/>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T</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ilpassa</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opplæring og intensiv opplæring</a:t>
            </a:r>
          </a:p>
        </p:txBody>
      </p:sp>
      <p:sp>
        <p:nvSpPr>
          <p:cNvPr id="7" name="Bindepunkt 6">
            <a:extLst>
              <a:ext uri="{FF2B5EF4-FFF2-40B4-BE49-F238E27FC236}">
                <a16:creationId xmlns:a16="http://schemas.microsoft.com/office/drawing/2014/main" id="{6BAB5967-942A-EB1F-D6C5-B7562C0EFABB}"/>
              </a:ext>
            </a:extLst>
          </p:cNvPr>
          <p:cNvSpPr/>
          <p:nvPr/>
        </p:nvSpPr>
        <p:spPr>
          <a:xfrm>
            <a:off x="2129600" y="146476"/>
            <a:ext cx="2271129"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a:defRPr/>
            </a:pP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Kommunen/ fylkeskommunen skal fatte vedtak eller hente inn ein vurdering frå PPT</a:t>
            </a:r>
          </a:p>
        </p:txBody>
      </p:sp>
      <p:sp>
        <p:nvSpPr>
          <p:cNvPr id="8" name="Bindepunkt 7">
            <a:extLst>
              <a:ext uri="{FF2B5EF4-FFF2-40B4-BE49-F238E27FC236}">
                <a16:creationId xmlns:a16="http://schemas.microsoft.com/office/drawing/2014/main" id="{7803D4BB-30B1-B178-510B-A8BFED3EB9A2}"/>
              </a:ext>
            </a:extLst>
          </p:cNvPr>
          <p:cNvSpPr/>
          <p:nvPr/>
        </p:nvSpPr>
        <p:spPr>
          <a:xfrm>
            <a:off x="4901887" y="98769"/>
            <a:ext cx="2186608" cy="2184621"/>
          </a:xfrm>
          <a:prstGeom prst="flowChartConnector">
            <a:avLst/>
          </a:prstGeom>
          <a:solidFill>
            <a:schemeClr val="accent2"/>
          </a:solidFill>
          <a:ln>
            <a:solidFill>
              <a:schemeClr val="accent2"/>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PPT skriv sakkunnig vurdering</a:t>
            </a:r>
          </a:p>
        </p:txBody>
      </p:sp>
      <p:sp>
        <p:nvSpPr>
          <p:cNvPr id="9" name="Bindepunkt 8">
            <a:extLst>
              <a:ext uri="{FF2B5EF4-FFF2-40B4-BE49-F238E27FC236}">
                <a16:creationId xmlns:a16="http://schemas.microsoft.com/office/drawing/2014/main" id="{C1B63363-2A6A-0F9D-8133-8CDA35A21683}"/>
              </a:ext>
            </a:extLst>
          </p:cNvPr>
          <p:cNvSpPr/>
          <p:nvPr/>
        </p:nvSpPr>
        <p:spPr>
          <a:xfrm>
            <a:off x="7467600" y="146476"/>
            <a:ext cx="2271129" cy="2184621"/>
          </a:xfrm>
          <a:prstGeom prst="flowChartConnector">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skriv vedtak</a:t>
            </a:r>
          </a:p>
        </p:txBody>
      </p:sp>
      <p:sp>
        <p:nvSpPr>
          <p:cNvPr id="10" name="Bindepunkt 9">
            <a:extLst>
              <a:ext uri="{FF2B5EF4-FFF2-40B4-BE49-F238E27FC236}">
                <a16:creationId xmlns:a16="http://schemas.microsoft.com/office/drawing/2014/main" id="{C24AF0B5-AD28-9138-DDB7-ED101D321BE0}"/>
              </a:ext>
            </a:extLst>
          </p:cNvPr>
          <p:cNvSpPr/>
          <p:nvPr/>
        </p:nvSpPr>
        <p:spPr>
          <a:xfrm>
            <a:off x="9365232" y="1774615"/>
            <a:ext cx="2186608" cy="2184621"/>
          </a:xfrm>
          <a:prstGeom prst="flowChartConnector">
            <a:avLst/>
          </a:prstGeom>
          <a:solidFill>
            <a:schemeClr val="accent3"/>
          </a:solidFill>
          <a:ln>
            <a:solidFill>
              <a:schemeClr val="accent3"/>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skriv individuell opplæringsplan (IOP)</a:t>
            </a:r>
          </a:p>
        </p:txBody>
      </p:sp>
      <p:sp>
        <p:nvSpPr>
          <p:cNvPr id="11" name="Bindepunkt 10">
            <a:extLst>
              <a:ext uri="{FF2B5EF4-FFF2-40B4-BE49-F238E27FC236}">
                <a16:creationId xmlns:a16="http://schemas.microsoft.com/office/drawing/2014/main" id="{67EEF969-CDFE-FD1B-39FC-C80CCBA202A5}"/>
              </a:ext>
            </a:extLst>
          </p:cNvPr>
          <p:cNvSpPr/>
          <p:nvPr/>
        </p:nvSpPr>
        <p:spPr>
          <a:xfrm>
            <a:off x="9365232" y="4526903"/>
            <a:ext cx="2186608" cy="2184621"/>
          </a:xfrm>
          <a:prstGeom prst="flowChartConnector">
            <a:avLst/>
          </a:prstGeom>
          <a:solidFill>
            <a:srgbClr val="447266"/>
          </a:solidFill>
          <a:ln>
            <a:solidFill>
              <a:srgbClr val="4472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gjennomfører og evaluerer (årsrapport)</a:t>
            </a:r>
          </a:p>
        </p:txBody>
      </p:sp>
      <p:sp>
        <p:nvSpPr>
          <p:cNvPr id="22" name="Pil: høyre 21">
            <a:extLst>
              <a:ext uri="{FF2B5EF4-FFF2-40B4-BE49-F238E27FC236}">
                <a16:creationId xmlns:a16="http://schemas.microsoft.com/office/drawing/2014/main" id="{3A140563-9D97-2CF0-0F9A-EC4E750D5CF6}"/>
              </a:ext>
            </a:extLst>
          </p:cNvPr>
          <p:cNvSpPr/>
          <p:nvPr/>
        </p:nvSpPr>
        <p:spPr>
          <a:xfrm rot="16200000">
            <a:off x="1118847" y="4090882"/>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3" name="Pil: høyre 22">
            <a:extLst>
              <a:ext uri="{FF2B5EF4-FFF2-40B4-BE49-F238E27FC236}">
                <a16:creationId xmlns:a16="http://schemas.microsoft.com/office/drawing/2014/main" id="{86EC244F-B9E5-0462-1168-AEB4B395ED65}"/>
              </a:ext>
            </a:extLst>
          </p:cNvPr>
          <p:cNvSpPr/>
          <p:nvPr/>
        </p:nvSpPr>
        <p:spPr>
          <a:xfrm rot="19097865">
            <a:off x="1769896" y="1572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highlight>
                <a:srgbClr val="C0C0C0"/>
              </a:highlight>
              <a:uLnTx/>
              <a:uFillTx/>
              <a:latin typeface="Roboto" panose="02000000000000000000" pitchFamily="2" charset="0"/>
              <a:ea typeface="Roboto" panose="02000000000000000000" pitchFamily="2" charset="0"/>
            </a:endParaRPr>
          </a:p>
        </p:txBody>
      </p:sp>
      <p:sp>
        <p:nvSpPr>
          <p:cNvPr id="24" name="Pil: høyre 23">
            <a:extLst>
              <a:ext uri="{FF2B5EF4-FFF2-40B4-BE49-F238E27FC236}">
                <a16:creationId xmlns:a16="http://schemas.microsoft.com/office/drawing/2014/main" id="{3982EC87-ED07-335E-1C26-5E72D4FD26F5}"/>
              </a:ext>
            </a:extLst>
          </p:cNvPr>
          <p:cNvSpPr/>
          <p:nvPr/>
        </p:nvSpPr>
        <p:spPr>
          <a:xfrm>
            <a:off x="4400730"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5" name="Pil: høyre 24">
            <a:extLst>
              <a:ext uri="{FF2B5EF4-FFF2-40B4-BE49-F238E27FC236}">
                <a16:creationId xmlns:a16="http://schemas.microsoft.com/office/drawing/2014/main" id="{1FC321A3-0FC6-DD56-AD9A-06E0EDD11658}"/>
              </a:ext>
            </a:extLst>
          </p:cNvPr>
          <p:cNvSpPr/>
          <p:nvPr/>
        </p:nvSpPr>
        <p:spPr>
          <a:xfrm>
            <a:off x="7088495" y="558393"/>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6" name="Pil: høyre 25">
            <a:extLst>
              <a:ext uri="{FF2B5EF4-FFF2-40B4-BE49-F238E27FC236}">
                <a16:creationId xmlns:a16="http://schemas.microsoft.com/office/drawing/2014/main" id="{AF58854C-F28C-3574-137B-60D22FCC7B10}"/>
              </a:ext>
            </a:extLst>
          </p:cNvPr>
          <p:cNvSpPr/>
          <p:nvPr/>
        </p:nvSpPr>
        <p:spPr>
          <a:xfrm rot="2728416">
            <a:off x="9645159" y="1532658"/>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7" name="Pil: høyre 26">
            <a:extLst>
              <a:ext uri="{FF2B5EF4-FFF2-40B4-BE49-F238E27FC236}">
                <a16:creationId xmlns:a16="http://schemas.microsoft.com/office/drawing/2014/main" id="{D40099B9-5CD8-CCF4-10B5-0C08A6E88B6B}"/>
              </a:ext>
            </a:extLst>
          </p:cNvPr>
          <p:cNvSpPr/>
          <p:nvPr/>
        </p:nvSpPr>
        <p:spPr>
          <a:xfrm rot="5400000">
            <a:off x="10250217" y="4094209"/>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 name="TekstSylinder 1">
            <a:extLst>
              <a:ext uri="{FF2B5EF4-FFF2-40B4-BE49-F238E27FC236}">
                <a16:creationId xmlns:a16="http://schemas.microsoft.com/office/drawing/2014/main" id="{9C0D6AF9-C194-2D79-1C2F-3479733D1AC3}"/>
              </a:ext>
            </a:extLst>
          </p:cNvPr>
          <p:cNvSpPr txBox="1"/>
          <p:nvPr/>
        </p:nvSpPr>
        <p:spPr>
          <a:xfrm>
            <a:off x="3904322" y="3760240"/>
            <a:ext cx="4383356" cy="461665"/>
          </a:xfrm>
          <a:prstGeom prst="rect">
            <a:avLst/>
          </a:prstGeom>
          <a:noFill/>
        </p:spPr>
        <p:txBody>
          <a:bodyPr wrap="square" rtlCol="0">
            <a:spAutoFit/>
          </a:bodyPr>
          <a:lstStyle/>
          <a:p>
            <a:r>
              <a:rPr lang="nb-NO" sz="2400">
                <a:latin typeface="Roboto" panose="02000000000000000000" pitchFamily="2" charset="0"/>
                <a:ea typeface="Roboto" panose="02000000000000000000" pitchFamily="2" charset="0"/>
              </a:rPr>
              <a:t>Saksgangen for tilrettelegging</a:t>
            </a:r>
          </a:p>
        </p:txBody>
      </p:sp>
    </p:spTree>
    <p:extLst>
      <p:ext uri="{BB962C8B-B14F-4D97-AF65-F5344CB8AC3E}">
        <p14:creationId xmlns:p14="http://schemas.microsoft.com/office/powerpoint/2010/main" val="915879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p:cTn id="6" dur="indefinite"/>
                                        <p:tgtEl>
                                          <p:spTgt spid="4"/>
                                        </p:tgtEl>
                                        <p:attrNameLst>
                                          <p:attrName>style.opacity</p:attrName>
                                        </p:attrNameLst>
                                      </p:cBhvr>
                                      <p:to>
                                        <p:strVal val="0.25"/>
                                      </p:to>
                                    </p:set>
                                    <p:animEffect filter="image" prLst="opacity: 0.25">
                                      <p:cBhvr rctx="IE">
                                        <p:cTn id="7" dur="indefinite"/>
                                        <p:tgtEl>
                                          <p:spTgt spid="4"/>
                                        </p:tgtEl>
                                      </p:cBhvr>
                                    </p:animEffect>
                                  </p:childTnLst>
                                </p:cTn>
                              </p:par>
                              <p:par>
                                <p:cTn id="8" presetID="9" presetClass="emph" presetSubtype="0" grpId="0" nodeType="withEffect">
                                  <p:stCondLst>
                                    <p:cond delay="0"/>
                                  </p:stCondLst>
                                  <p:childTnLst>
                                    <p:set>
                                      <p:cBhvr>
                                        <p:cTn id="9" dur="indefinite"/>
                                        <p:tgtEl>
                                          <p:spTgt spid="5"/>
                                        </p:tgtEl>
                                        <p:attrNameLst>
                                          <p:attrName>style.opacity</p:attrName>
                                        </p:attrNameLst>
                                      </p:cBhvr>
                                      <p:to>
                                        <p:strVal val="0.25"/>
                                      </p:to>
                                    </p:set>
                                    <p:animEffect filter="image" prLst="opacity: 0.25">
                                      <p:cBhvr rctx="IE">
                                        <p:cTn id="10" dur="indefinite"/>
                                        <p:tgtEl>
                                          <p:spTgt spid="5"/>
                                        </p:tgtEl>
                                      </p:cBhvr>
                                    </p:animEffect>
                                  </p:childTnLst>
                                </p:cTn>
                              </p:par>
                              <p:par>
                                <p:cTn id="11" presetID="9" presetClass="emph" presetSubtype="0" grpId="0" nodeType="withEffect">
                                  <p:stCondLst>
                                    <p:cond delay="0"/>
                                  </p:stCondLst>
                                  <p:childTnLst>
                                    <p:set>
                                      <p:cBhvr>
                                        <p:cTn id="12" dur="indefinite"/>
                                        <p:tgtEl>
                                          <p:spTgt spid="7"/>
                                        </p:tgtEl>
                                        <p:attrNameLst>
                                          <p:attrName>style.opacity</p:attrName>
                                        </p:attrNameLst>
                                      </p:cBhvr>
                                      <p:to>
                                        <p:strVal val="0.25"/>
                                      </p:to>
                                    </p:set>
                                    <p:animEffect filter="image" prLst="opacity: 0.25">
                                      <p:cBhvr rctx="IE">
                                        <p:cTn id="13" dur="indefinite"/>
                                        <p:tgtEl>
                                          <p:spTgt spid="7"/>
                                        </p:tgtEl>
                                      </p:cBhvr>
                                    </p:animEffect>
                                  </p:childTnLst>
                                </p:cTn>
                              </p:par>
                              <p:par>
                                <p:cTn id="14" presetID="9" presetClass="emph" presetSubtype="0" grpId="0" nodeType="withEffect">
                                  <p:stCondLst>
                                    <p:cond delay="0"/>
                                  </p:stCondLst>
                                  <p:childTnLst>
                                    <p:set>
                                      <p:cBhvr>
                                        <p:cTn id="15" dur="indefinite"/>
                                        <p:tgtEl>
                                          <p:spTgt spid="8"/>
                                        </p:tgtEl>
                                        <p:attrNameLst>
                                          <p:attrName>style.opacity</p:attrName>
                                        </p:attrNameLst>
                                      </p:cBhvr>
                                      <p:to>
                                        <p:strVal val="0.25"/>
                                      </p:to>
                                    </p:set>
                                    <p:animEffect filter="image" prLst="opacity: 0.25">
                                      <p:cBhvr rctx="IE">
                                        <p:cTn id="16" dur="indefinite"/>
                                        <p:tgtEl>
                                          <p:spTgt spid="8"/>
                                        </p:tgtEl>
                                      </p:cBhvr>
                                    </p:animEffect>
                                  </p:childTnLst>
                                </p:cTn>
                              </p:par>
                              <p:par>
                                <p:cTn id="17" presetID="9" presetClass="emph" presetSubtype="0" grpId="0" nodeType="withEffect">
                                  <p:stCondLst>
                                    <p:cond delay="0"/>
                                  </p:stCondLst>
                                  <p:childTnLst>
                                    <p:set>
                                      <p:cBhvr>
                                        <p:cTn id="18" dur="indefinite"/>
                                        <p:tgtEl>
                                          <p:spTgt spid="10"/>
                                        </p:tgtEl>
                                        <p:attrNameLst>
                                          <p:attrName>style.opacity</p:attrName>
                                        </p:attrNameLst>
                                      </p:cBhvr>
                                      <p:to>
                                        <p:strVal val="0.25"/>
                                      </p:to>
                                    </p:set>
                                    <p:animEffect filter="image" prLst="opacity: 0.25">
                                      <p:cBhvr rctx="IE">
                                        <p:cTn id="19" dur="indefinite"/>
                                        <p:tgtEl>
                                          <p:spTgt spid="10"/>
                                        </p:tgtEl>
                                      </p:cBhvr>
                                    </p:animEffect>
                                  </p:childTnLst>
                                </p:cTn>
                              </p:par>
                              <p:par>
                                <p:cTn id="20" presetID="9" presetClass="emph" presetSubtype="0" grpId="0" nodeType="withEffect">
                                  <p:stCondLst>
                                    <p:cond delay="0"/>
                                  </p:stCondLst>
                                  <p:childTnLst>
                                    <p:set>
                                      <p:cBhvr>
                                        <p:cTn id="21" dur="indefinite"/>
                                        <p:tgtEl>
                                          <p:spTgt spid="11"/>
                                        </p:tgtEl>
                                        <p:attrNameLst>
                                          <p:attrName>style.opacity</p:attrName>
                                        </p:attrNameLst>
                                      </p:cBhvr>
                                      <p:to>
                                        <p:strVal val="0.25"/>
                                      </p:to>
                                    </p:set>
                                    <p:animEffect filter="image" prLst="opacity: 0.25">
                                      <p:cBhvr rctx="IE">
                                        <p:cTn id="22" dur="indefinite"/>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10"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207B4FE4-5CB6-C96A-5CA6-89E735C057F0}"/>
              </a:ext>
            </a:extLst>
          </p:cNvPr>
          <p:cNvSpPr/>
          <p:nvPr/>
        </p:nvSpPr>
        <p:spPr>
          <a:xfrm>
            <a:off x="0" y="0"/>
            <a:ext cx="6919784" cy="6858000"/>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C11B7F4F-1580-1C19-AAA2-F002E5D06AEF}"/>
              </a:ext>
            </a:extLst>
          </p:cNvPr>
          <p:cNvSpPr>
            <a:spLocks noGrp="1"/>
          </p:cNvSpPr>
          <p:nvPr>
            <p:ph type="title"/>
          </p:nvPr>
        </p:nvSpPr>
        <p:spPr>
          <a:xfrm>
            <a:off x="210312" y="359502"/>
            <a:ext cx="6709472" cy="1325563"/>
          </a:xfrm>
        </p:spPr>
        <p:txBody>
          <a:bodyPr>
            <a:normAutofit/>
          </a:bodyPr>
          <a:lstStyle/>
          <a:p>
            <a:r>
              <a:rPr lang="nb-NO" sz="2400" b="1" dirty="0">
                <a:latin typeface="Roboto" panose="02000000000000000000" pitchFamily="2" charset="0"/>
                <a:ea typeface="Roboto" panose="02000000000000000000" pitchFamily="2" charset="0"/>
              </a:rPr>
              <a:t>Vedtak om individuelt tilrettelagt opplæring og krav om sakkunnig vurdering § 11-7</a:t>
            </a:r>
          </a:p>
        </p:txBody>
      </p:sp>
      <p:sp>
        <p:nvSpPr>
          <p:cNvPr id="3" name="Plassholder for innhold 2">
            <a:extLst>
              <a:ext uri="{FF2B5EF4-FFF2-40B4-BE49-F238E27FC236}">
                <a16:creationId xmlns:a16="http://schemas.microsoft.com/office/drawing/2014/main" id="{3B792E93-AB35-BF8A-22DE-EFAEC9B44CB4}"/>
              </a:ext>
            </a:extLst>
          </p:cNvPr>
          <p:cNvSpPr>
            <a:spLocks noGrp="1"/>
          </p:cNvSpPr>
          <p:nvPr>
            <p:ph idx="1"/>
          </p:nvPr>
        </p:nvSpPr>
        <p:spPr>
          <a:xfrm>
            <a:off x="210312" y="1685065"/>
            <a:ext cx="6575854" cy="4734630"/>
          </a:xfrm>
        </p:spPr>
        <p:txBody>
          <a:bodyPr>
            <a:normAutofit fontScale="55000" lnSpcReduction="20000"/>
          </a:bodyPr>
          <a:lstStyle/>
          <a:p>
            <a:pPr>
              <a:lnSpc>
                <a:spcPct val="170000"/>
              </a:lnSpc>
            </a:pPr>
            <a:r>
              <a:rPr lang="nb-NO" sz="3200" dirty="0" err="1">
                <a:latin typeface="Roboto" panose="02000000000000000000" pitchFamily="2" charset="0"/>
                <a:ea typeface="Roboto" panose="02000000000000000000" pitchFamily="2" charset="0"/>
              </a:rPr>
              <a:t>Vidareføring</a:t>
            </a:r>
            <a:r>
              <a:rPr lang="nb-NO" sz="3200" dirty="0">
                <a:latin typeface="Roboto" panose="02000000000000000000" pitchFamily="2" charset="0"/>
                <a:ea typeface="Roboto" panose="02000000000000000000" pitchFamily="2" charset="0"/>
              </a:rPr>
              <a:t> av </a:t>
            </a:r>
            <a:r>
              <a:rPr lang="nb-NO" sz="3200" dirty="0" err="1">
                <a:latin typeface="Roboto" panose="02000000000000000000" pitchFamily="2" charset="0"/>
                <a:ea typeface="Roboto" panose="02000000000000000000" pitchFamily="2" charset="0"/>
              </a:rPr>
              <a:t>reglar</a:t>
            </a:r>
            <a:r>
              <a:rPr lang="nb-NO" sz="3200" dirty="0">
                <a:latin typeface="Roboto" panose="02000000000000000000" pitchFamily="2" charset="0"/>
                <a:ea typeface="Roboto" panose="02000000000000000000" pitchFamily="2" charset="0"/>
              </a:rPr>
              <a:t> i dagens § 5-3 og § 5-4:</a:t>
            </a:r>
          </a:p>
          <a:p>
            <a:pPr lvl="1">
              <a:lnSpc>
                <a:spcPct val="170000"/>
              </a:lnSpc>
              <a:buFont typeface="Wingdings" panose="05000000000000000000" pitchFamily="2" charset="2"/>
              <a:buChar char="Ø"/>
            </a:pPr>
            <a:r>
              <a:rPr lang="nb-NO" sz="2900" dirty="0">
                <a:latin typeface="Roboto" panose="02000000000000000000" pitchFamily="2" charset="0"/>
                <a:ea typeface="Roboto" panose="02000000000000000000" pitchFamily="2" charset="0"/>
              </a:rPr>
              <a:t>Kommunen/fylkeskommunen skal fatte enkeltvedtak.</a:t>
            </a:r>
          </a:p>
          <a:p>
            <a:pPr lvl="1">
              <a:lnSpc>
                <a:spcPct val="170000"/>
              </a:lnSpc>
              <a:buFont typeface="Wingdings" panose="05000000000000000000" pitchFamily="2" charset="2"/>
              <a:buChar char="Ø"/>
            </a:pPr>
            <a:r>
              <a:rPr lang="nb-NO" sz="2900" dirty="0">
                <a:latin typeface="Roboto" panose="02000000000000000000" pitchFamily="2" charset="0"/>
                <a:ea typeface="Roboto" panose="02000000000000000000" pitchFamily="2" charset="0"/>
              </a:rPr>
              <a:t>Kommunen/fylkeskommunen må hente inn sakkunnig vurdering før dei </a:t>
            </a:r>
            <a:r>
              <a:rPr lang="nb-NO" sz="2900" dirty="0" err="1">
                <a:latin typeface="Roboto" panose="02000000000000000000" pitchFamily="2" charset="0"/>
                <a:ea typeface="Roboto" panose="02000000000000000000" pitchFamily="2" charset="0"/>
              </a:rPr>
              <a:t>fattar</a:t>
            </a:r>
            <a:r>
              <a:rPr lang="nb-NO" sz="2900" dirty="0">
                <a:latin typeface="Roboto" panose="02000000000000000000" pitchFamily="2" charset="0"/>
                <a:ea typeface="Roboto" panose="02000000000000000000" pitchFamily="2" charset="0"/>
              </a:rPr>
              <a:t> vedtak.</a:t>
            </a:r>
          </a:p>
          <a:p>
            <a:pPr lvl="1">
              <a:lnSpc>
                <a:spcPct val="170000"/>
              </a:lnSpc>
              <a:buFont typeface="Wingdings" panose="05000000000000000000" pitchFamily="2" charset="2"/>
              <a:buChar char="Ø"/>
            </a:pPr>
            <a:r>
              <a:rPr lang="nb-NO" sz="2900" dirty="0">
                <a:latin typeface="Roboto" panose="02000000000000000000" pitchFamily="2" charset="0"/>
                <a:ea typeface="Roboto" panose="02000000000000000000" pitchFamily="2" charset="0"/>
              </a:rPr>
              <a:t>Foreldra eller eleven skal samtykke før sakkunnig vurdering og vedtak og </a:t>
            </a:r>
            <a:r>
              <a:rPr lang="nb-NO" sz="2900" dirty="0" err="1">
                <a:latin typeface="Roboto" panose="02000000000000000000" pitchFamily="2" charset="0"/>
                <a:ea typeface="Roboto" panose="02000000000000000000" pitchFamily="2" charset="0"/>
              </a:rPr>
              <a:t>medverke</a:t>
            </a:r>
            <a:r>
              <a:rPr lang="nb-NO" sz="2900" dirty="0">
                <a:latin typeface="Roboto" panose="02000000000000000000" pitchFamily="2" charset="0"/>
                <a:ea typeface="Roboto" panose="02000000000000000000" pitchFamily="2" charset="0"/>
              </a:rPr>
              <a:t> i å utarbeide </a:t>
            </a:r>
            <a:r>
              <a:rPr lang="nb-NO" sz="2900" dirty="0" err="1">
                <a:latin typeface="Roboto" panose="02000000000000000000" pitchFamily="2" charset="0"/>
                <a:ea typeface="Roboto" panose="02000000000000000000" pitchFamily="2" charset="0"/>
              </a:rPr>
              <a:t>tilbodet</a:t>
            </a:r>
            <a:r>
              <a:rPr lang="nb-NO" sz="2900" dirty="0">
                <a:latin typeface="Roboto" panose="02000000000000000000" pitchFamily="2" charset="0"/>
                <a:ea typeface="Roboto" panose="02000000000000000000" pitchFamily="2" charset="0"/>
              </a:rPr>
              <a:t>. </a:t>
            </a:r>
          </a:p>
          <a:p>
            <a:pPr>
              <a:lnSpc>
                <a:spcPct val="170000"/>
              </a:lnSpc>
            </a:pPr>
            <a:r>
              <a:rPr lang="nb-NO" sz="3200" dirty="0">
                <a:latin typeface="Roboto" panose="02000000000000000000" pitchFamily="2" charset="0"/>
                <a:ea typeface="Roboto" panose="02000000000000000000" pitchFamily="2" charset="0"/>
              </a:rPr>
              <a:t>Regelen om at eleven eller foreldra kan </a:t>
            </a:r>
            <a:r>
              <a:rPr lang="nb-NO" sz="3200" dirty="0" err="1">
                <a:latin typeface="Roboto" panose="02000000000000000000" pitchFamily="2" charset="0"/>
                <a:ea typeface="Roboto" panose="02000000000000000000" pitchFamily="2" charset="0"/>
              </a:rPr>
              <a:t>krevje</a:t>
            </a:r>
            <a:r>
              <a:rPr lang="nb-NO" sz="3200" dirty="0">
                <a:latin typeface="Roboto" panose="02000000000000000000" pitchFamily="2" charset="0"/>
                <a:ea typeface="Roboto" panose="02000000000000000000" pitchFamily="2" charset="0"/>
              </a:rPr>
              <a:t> at skolen </a:t>
            </a:r>
            <a:r>
              <a:rPr lang="nb-NO" sz="3200" dirty="0" err="1">
                <a:latin typeface="Roboto" panose="02000000000000000000" pitchFamily="2" charset="0"/>
                <a:ea typeface="Roboto" panose="02000000000000000000" pitchFamily="2" charset="0"/>
              </a:rPr>
              <a:t>gjer</a:t>
            </a:r>
            <a:r>
              <a:rPr lang="nb-NO" sz="3200" dirty="0">
                <a:latin typeface="Roboto" panose="02000000000000000000" pitchFamily="2" charset="0"/>
                <a:ea typeface="Roboto" panose="02000000000000000000" pitchFamily="2" charset="0"/>
              </a:rPr>
              <a:t> </a:t>
            </a:r>
            <a:r>
              <a:rPr lang="nb-NO" sz="3200" dirty="0" err="1">
                <a:latin typeface="Roboto" panose="02000000000000000000" pitchFamily="2" charset="0"/>
                <a:ea typeface="Roboto" panose="02000000000000000000" pitchFamily="2" charset="0"/>
              </a:rPr>
              <a:t>undersøkingar</a:t>
            </a:r>
            <a:r>
              <a:rPr lang="nb-NO" sz="3200" dirty="0">
                <a:latin typeface="Roboto" panose="02000000000000000000" pitchFamily="2" charset="0"/>
                <a:ea typeface="Roboto" panose="02000000000000000000" pitchFamily="2" charset="0"/>
              </a:rPr>
              <a:t> for å finne ut om eleven treng spesialundervisning, er tatt ut, men følgjer av </a:t>
            </a:r>
            <a:r>
              <a:rPr lang="nb-NO" sz="3200" dirty="0" err="1">
                <a:latin typeface="Roboto" panose="02000000000000000000" pitchFamily="2" charset="0"/>
                <a:ea typeface="Roboto" panose="02000000000000000000" pitchFamily="2" charset="0"/>
              </a:rPr>
              <a:t>samanhengen</a:t>
            </a:r>
            <a:r>
              <a:rPr lang="nb-NO" sz="3200" dirty="0">
                <a:latin typeface="Roboto" panose="02000000000000000000" pitchFamily="2" charset="0"/>
                <a:ea typeface="Roboto" panose="02000000000000000000" pitchFamily="2" charset="0"/>
              </a:rPr>
              <a:t> i regelverket. </a:t>
            </a:r>
          </a:p>
          <a:p>
            <a:pPr>
              <a:lnSpc>
                <a:spcPct val="150000"/>
              </a:lnSpc>
            </a:pPr>
            <a:endParaRPr lang="nb-NO" sz="2400" dirty="0"/>
          </a:p>
          <a:p>
            <a:endParaRPr lang="nb-NO" dirty="0"/>
          </a:p>
        </p:txBody>
      </p:sp>
      <p:sp>
        <p:nvSpPr>
          <p:cNvPr id="5" name="Bindepunkt 4">
            <a:extLst>
              <a:ext uri="{FF2B5EF4-FFF2-40B4-BE49-F238E27FC236}">
                <a16:creationId xmlns:a16="http://schemas.microsoft.com/office/drawing/2014/main" id="{D2777B91-95D1-ADBB-5879-AE7812B50D46}"/>
              </a:ext>
            </a:extLst>
          </p:cNvPr>
          <p:cNvSpPr/>
          <p:nvPr/>
        </p:nvSpPr>
        <p:spPr>
          <a:xfrm>
            <a:off x="9674086" y="294934"/>
            <a:ext cx="2307601" cy="2184621"/>
          </a:xfrm>
          <a:prstGeom prst="flowChartConnector">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skriv vedtak</a:t>
            </a:r>
          </a:p>
        </p:txBody>
      </p:sp>
      <p:sp>
        <p:nvSpPr>
          <p:cNvPr id="6" name="Rektangel 5">
            <a:extLst>
              <a:ext uri="{FF2B5EF4-FFF2-40B4-BE49-F238E27FC236}">
                <a16:creationId xmlns:a16="http://schemas.microsoft.com/office/drawing/2014/main" id="{5D10E18B-A89A-B65C-772D-47419BFE5215}"/>
              </a:ext>
            </a:extLst>
          </p:cNvPr>
          <p:cNvSpPr/>
          <p:nvPr/>
        </p:nvSpPr>
        <p:spPr>
          <a:xfrm>
            <a:off x="6996478" y="2675237"/>
            <a:ext cx="5061904" cy="1507525"/>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nn-NO" b="1" i="0" dirty="0">
                <a:solidFill>
                  <a:srgbClr val="333333"/>
                </a:solidFill>
                <a:effectLst/>
                <a:latin typeface="Roboto" panose="02000000000000000000" pitchFamily="2" charset="0"/>
                <a:ea typeface="Roboto" panose="02000000000000000000" pitchFamily="2" charset="0"/>
              </a:rPr>
              <a:t>§ 11-7 Vedtak om individuelt tilrettelagd opplæring og krav om sakkunnig vurdering</a:t>
            </a:r>
          </a:p>
        </p:txBody>
      </p:sp>
    </p:spTree>
    <p:extLst>
      <p:ext uri="{BB962C8B-B14F-4D97-AF65-F5344CB8AC3E}">
        <p14:creationId xmlns:p14="http://schemas.microsoft.com/office/powerpoint/2010/main" val="11041646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68">
            <a:extLst>
              <a:ext uri="{FF2B5EF4-FFF2-40B4-BE49-F238E27FC236}">
                <a16:creationId xmlns:a16="http://schemas.microsoft.com/office/drawing/2014/main" id="{F821940F-7A1D-4ACC-85B4-A932898A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0">
            <a:extLst>
              <a:ext uri="{FF2B5EF4-FFF2-40B4-BE49-F238E27FC236}">
                <a16:creationId xmlns:a16="http://schemas.microsoft.com/office/drawing/2014/main" id="{16674508-81D3-48CF-96BF-7FC60EAA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741994" cy="6858000"/>
          </a:xfrm>
          <a:custGeom>
            <a:avLst/>
            <a:gdLst>
              <a:gd name="connsiteX0" fmla="*/ 0 w 6568309"/>
              <a:gd name="connsiteY0" fmla="*/ 0 h 6858000"/>
              <a:gd name="connsiteX1" fmla="*/ 362841 w 6568309"/>
              <a:gd name="connsiteY1" fmla="*/ 0 h 6858000"/>
              <a:gd name="connsiteX2" fmla="*/ 523269 w 6568309"/>
              <a:gd name="connsiteY2" fmla="*/ 0 h 6858000"/>
              <a:gd name="connsiteX3" fmla="*/ 1343025 w 6568309"/>
              <a:gd name="connsiteY3" fmla="*/ 0 h 6858000"/>
              <a:gd name="connsiteX4" fmla="*/ 1705866 w 6568309"/>
              <a:gd name="connsiteY4" fmla="*/ 0 h 6858000"/>
              <a:gd name="connsiteX5" fmla="*/ 1866294 w 6568309"/>
              <a:gd name="connsiteY5" fmla="*/ 0 h 6858000"/>
              <a:gd name="connsiteX6" fmla="*/ 5225154 w 6568309"/>
              <a:gd name="connsiteY6" fmla="*/ 0 h 6858000"/>
              <a:gd name="connsiteX7" fmla="*/ 6568179 w 6568309"/>
              <a:gd name="connsiteY7" fmla="*/ 0 h 6858000"/>
              <a:gd name="connsiteX8" fmla="*/ 6568309 w 6568309"/>
              <a:gd name="connsiteY8" fmla="*/ 1 h 6858000"/>
              <a:gd name="connsiteX9" fmla="*/ 6562951 w 6568309"/>
              <a:gd name="connsiteY9" fmla="*/ 30700 h 6858000"/>
              <a:gd name="connsiteX10" fmla="*/ 6547446 w 6568309"/>
              <a:gd name="connsiteY10" fmla="*/ 310025 h 6858000"/>
              <a:gd name="connsiteX11" fmla="*/ 6558316 w 6568309"/>
              <a:gd name="connsiteY11" fmla="*/ 443960 h 6858000"/>
              <a:gd name="connsiteX12" fmla="*/ 6528896 w 6568309"/>
              <a:gd name="connsiteY12" fmla="*/ 642659 h 6858000"/>
              <a:gd name="connsiteX13" fmla="*/ 6523095 w 6568309"/>
              <a:gd name="connsiteY13" fmla="*/ 673307 h 6858000"/>
              <a:gd name="connsiteX14" fmla="*/ 6496169 w 6568309"/>
              <a:gd name="connsiteY14" fmla="*/ 839641 h 6858000"/>
              <a:gd name="connsiteX15" fmla="*/ 6450789 w 6568309"/>
              <a:gd name="connsiteY15" fmla="*/ 958357 h 6858000"/>
              <a:gd name="connsiteX16" fmla="*/ 6453996 w 6568309"/>
              <a:gd name="connsiteY16" fmla="*/ 963398 h 6858000"/>
              <a:gd name="connsiteX17" fmla="*/ 6419467 w 6568309"/>
              <a:gd name="connsiteY17" fmla="*/ 1117169 h 6858000"/>
              <a:gd name="connsiteX18" fmla="*/ 6417348 w 6568309"/>
              <a:gd name="connsiteY18" fmla="*/ 1144352 h 6858000"/>
              <a:gd name="connsiteX19" fmla="*/ 6418473 w 6568309"/>
              <a:gd name="connsiteY19" fmla="*/ 1164484 h 6858000"/>
              <a:gd name="connsiteX20" fmla="*/ 6406979 w 6568309"/>
              <a:gd name="connsiteY20" fmla="*/ 1213829 h 6858000"/>
              <a:gd name="connsiteX21" fmla="*/ 6381928 w 6568309"/>
              <a:gd name="connsiteY21" fmla="*/ 1294823 h 6858000"/>
              <a:gd name="connsiteX22" fmla="*/ 6377948 w 6568309"/>
              <a:gd name="connsiteY22" fmla="*/ 1312193 h 6858000"/>
              <a:gd name="connsiteX23" fmla="*/ 6379894 w 6568309"/>
              <a:gd name="connsiteY23" fmla="*/ 1327626 h 6858000"/>
              <a:gd name="connsiteX24" fmla="*/ 6385024 w 6568309"/>
              <a:gd name="connsiteY24" fmla="*/ 1331644 h 6858000"/>
              <a:gd name="connsiteX25" fmla="*/ 6383696 w 6568309"/>
              <a:gd name="connsiteY25" fmla="*/ 1341276 h 6858000"/>
              <a:gd name="connsiteX26" fmla="*/ 6384464 w 6568309"/>
              <a:gd name="connsiteY26" fmla="*/ 1343945 h 6858000"/>
              <a:gd name="connsiteX27" fmla="*/ 6387748 w 6568309"/>
              <a:gd name="connsiteY27" fmla="*/ 1359134 h 6858000"/>
              <a:gd name="connsiteX28" fmla="*/ 6364157 w 6568309"/>
              <a:gd name="connsiteY28" fmla="*/ 1427803 h 6858000"/>
              <a:gd name="connsiteX29" fmla="*/ 6335874 w 6568309"/>
              <a:gd name="connsiteY29" fmla="*/ 1540278 h 6858000"/>
              <a:gd name="connsiteX30" fmla="*/ 6331892 w 6568309"/>
              <a:gd name="connsiteY30" fmla="*/ 1547262 h 6858000"/>
              <a:gd name="connsiteX31" fmla="*/ 6332744 w 6568309"/>
              <a:gd name="connsiteY31" fmla="*/ 1577056 h 6858000"/>
              <a:gd name="connsiteX32" fmla="*/ 6333604 w 6568309"/>
              <a:gd name="connsiteY32" fmla="*/ 1595898 h 6858000"/>
              <a:gd name="connsiteX33" fmla="*/ 6324749 w 6568309"/>
              <a:gd name="connsiteY33" fmla="*/ 1703726 h 6858000"/>
              <a:gd name="connsiteX34" fmla="*/ 6329594 w 6568309"/>
              <a:gd name="connsiteY34" fmla="*/ 1809535 h 6858000"/>
              <a:gd name="connsiteX35" fmla="*/ 6329062 w 6568309"/>
              <a:gd name="connsiteY35" fmla="*/ 2018310 h 6858000"/>
              <a:gd name="connsiteX36" fmla="*/ 6321735 w 6568309"/>
              <a:gd name="connsiteY36" fmla="*/ 2071355 h 6858000"/>
              <a:gd name="connsiteX37" fmla="*/ 6322678 w 6568309"/>
              <a:gd name="connsiteY37" fmla="*/ 2141166 h 6858000"/>
              <a:gd name="connsiteX38" fmla="*/ 6321340 w 6568309"/>
              <a:gd name="connsiteY38" fmla="*/ 2154548 h 6858000"/>
              <a:gd name="connsiteX39" fmla="*/ 6316582 w 6568309"/>
              <a:gd name="connsiteY39" fmla="*/ 2158153 h 6858000"/>
              <a:gd name="connsiteX40" fmla="*/ 6311428 w 6568309"/>
              <a:gd name="connsiteY40" fmla="*/ 2178174 h 6858000"/>
              <a:gd name="connsiteX41" fmla="*/ 6310192 w 6568309"/>
              <a:gd name="connsiteY41" fmla="*/ 2202858 h 6858000"/>
              <a:gd name="connsiteX42" fmla="*/ 6309211 w 6568309"/>
              <a:gd name="connsiteY42" fmla="*/ 2320214 h 6858000"/>
              <a:gd name="connsiteX43" fmla="*/ 6300151 w 6568309"/>
              <a:gd name="connsiteY43" fmla="*/ 2417011 h 6858000"/>
              <a:gd name="connsiteX44" fmla="*/ 6295176 w 6568309"/>
              <a:gd name="connsiteY44" fmla="*/ 2454207 h 6858000"/>
              <a:gd name="connsiteX45" fmla="*/ 6293727 w 6568309"/>
              <a:gd name="connsiteY45" fmla="*/ 2487203 h 6858000"/>
              <a:gd name="connsiteX46" fmla="*/ 6285477 w 6568309"/>
              <a:gd name="connsiteY46" fmla="*/ 2512282 h 6858000"/>
              <a:gd name="connsiteX47" fmla="*/ 6286205 w 6568309"/>
              <a:gd name="connsiteY47" fmla="*/ 2514318 h 6858000"/>
              <a:gd name="connsiteX48" fmla="*/ 6304629 w 6568309"/>
              <a:gd name="connsiteY48" fmla="*/ 2574334 h 6858000"/>
              <a:gd name="connsiteX49" fmla="*/ 6303842 w 6568309"/>
              <a:gd name="connsiteY49" fmla="*/ 2579877 h 6858000"/>
              <a:gd name="connsiteX50" fmla="*/ 6303953 w 6568309"/>
              <a:gd name="connsiteY50" fmla="*/ 2608928 h 6858000"/>
              <a:gd name="connsiteX51" fmla="*/ 6303530 w 6568309"/>
              <a:gd name="connsiteY51" fmla="*/ 2613111 h 6858000"/>
              <a:gd name="connsiteX52" fmla="*/ 6297474 w 6568309"/>
              <a:gd name="connsiteY52" fmla="*/ 2621996 h 6858000"/>
              <a:gd name="connsiteX53" fmla="*/ 6299263 w 6568309"/>
              <a:gd name="connsiteY53" fmla="*/ 2634265 h 6858000"/>
              <a:gd name="connsiteX54" fmla="*/ 6293065 w 6568309"/>
              <a:gd name="connsiteY54" fmla="*/ 2647237 h 6858000"/>
              <a:gd name="connsiteX55" fmla="*/ 6297496 w 6568309"/>
              <a:gd name="connsiteY55" fmla="*/ 2650786 h 6858000"/>
              <a:gd name="connsiteX56" fmla="*/ 6301708 w 6568309"/>
              <a:gd name="connsiteY56" fmla="*/ 2661993 h 6858000"/>
              <a:gd name="connsiteX57" fmla="*/ 6295884 w 6568309"/>
              <a:gd name="connsiteY57" fmla="*/ 2670949 h 6858000"/>
              <a:gd name="connsiteX58" fmla="*/ 6291714 w 6568309"/>
              <a:gd name="connsiteY58" fmla="*/ 2690255 h 6858000"/>
              <a:gd name="connsiteX59" fmla="*/ 6292327 w 6568309"/>
              <a:gd name="connsiteY59" fmla="*/ 2695683 h 6858000"/>
              <a:gd name="connsiteX60" fmla="*/ 6284410 w 6568309"/>
              <a:gd name="connsiteY60" fmla="*/ 2713964 h 6858000"/>
              <a:gd name="connsiteX61" fmla="*/ 6280410 w 6568309"/>
              <a:gd name="connsiteY61" fmla="*/ 2730175 h 6858000"/>
              <a:gd name="connsiteX62" fmla="*/ 6288082 w 6568309"/>
              <a:gd name="connsiteY62" fmla="*/ 2763497 h 6858000"/>
              <a:gd name="connsiteX63" fmla="*/ 6260924 w 6568309"/>
              <a:gd name="connsiteY63" fmla="*/ 3051539 h 6858000"/>
              <a:gd name="connsiteX64" fmla="*/ 6210151 w 6568309"/>
              <a:gd name="connsiteY64" fmla="*/ 3335396 h 6858000"/>
              <a:gd name="connsiteX65" fmla="*/ 6212034 w 6568309"/>
              <a:gd name="connsiteY65" fmla="*/ 3456509 h 6858000"/>
              <a:gd name="connsiteX66" fmla="*/ 6197490 w 6568309"/>
              <a:gd name="connsiteY66" fmla="*/ 3531827 h 6858000"/>
              <a:gd name="connsiteX67" fmla="*/ 6208018 w 6568309"/>
              <a:gd name="connsiteY67" fmla="*/ 3570877 h 6858000"/>
              <a:gd name="connsiteX68" fmla="*/ 6205920 w 6568309"/>
              <a:gd name="connsiteY68" fmla="*/ 3583849 h 6858000"/>
              <a:gd name="connsiteX69" fmla="*/ 6199616 w 6568309"/>
              <a:gd name="connsiteY69" fmla="*/ 3592763 h 6858000"/>
              <a:gd name="connsiteX70" fmla="*/ 6181288 w 6568309"/>
              <a:gd name="connsiteY70" fmla="*/ 3653485 h 6858000"/>
              <a:gd name="connsiteX71" fmla="*/ 6175963 w 6568309"/>
              <a:gd name="connsiteY71" fmla="*/ 3670528 h 6858000"/>
              <a:gd name="connsiteX72" fmla="*/ 6176722 w 6568309"/>
              <a:gd name="connsiteY72" fmla="*/ 3685990 h 6858000"/>
              <a:gd name="connsiteX73" fmla="*/ 6181549 w 6568309"/>
              <a:gd name="connsiteY73" fmla="*/ 3690283 h 6858000"/>
              <a:gd name="connsiteX74" fmla="*/ 6179476 w 6568309"/>
              <a:gd name="connsiteY74" fmla="*/ 3699787 h 6858000"/>
              <a:gd name="connsiteX75" fmla="*/ 6180040 w 6568309"/>
              <a:gd name="connsiteY75" fmla="*/ 3702486 h 6858000"/>
              <a:gd name="connsiteX76" fmla="*/ 6182155 w 6568309"/>
              <a:gd name="connsiteY76" fmla="*/ 3717784 h 6858000"/>
              <a:gd name="connsiteX77" fmla="*/ 6158980 w 6568309"/>
              <a:gd name="connsiteY77" fmla="*/ 3746229 h 6858000"/>
              <a:gd name="connsiteX78" fmla="*/ 6096049 w 6568309"/>
              <a:gd name="connsiteY78" fmla="*/ 3924910 h 6858000"/>
              <a:gd name="connsiteX79" fmla="*/ 6069712 w 6568309"/>
              <a:gd name="connsiteY79" fmla="*/ 3989353 h 6858000"/>
              <a:gd name="connsiteX80" fmla="*/ 6067330 w 6568309"/>
              <a:gd name="connsiteY80" fmla="*/ 4033899 h 6858000"/>
              <a:gd name="connsiteX81" fmla="*/ 6061081 w 6568309"/>
              <a:gd name="connsiteY81" fmla="*/ 4142250 h 6858000"/>
              <a:gd name="connsiteX82" fmla="*/ 6042858 w 6568309"/>
              <a:gd name="connsiteY82" fmla="*/ 4329442 h 6858000"/>
              <a:gd name="connsiteX83" fmla="*/ 6034182 w 6568309"/>
              <a:gd name="connsiteY83" fmla="*/ 4456184 h 6858000"/>
              <a:gd name="connsiteX84" fmla="*/ 6029178 w 6568309"/>
              <a:gd name="connsiteY84" fmla="*/ 4468478 h 6858000"/>
              <a:gd name="connsiteX85" fmla="*/ 6029974 w 6568309"/>
              <a:gd name="connsiteY85" fmla="*/ 4469862 h 6858000"/>
              <a:gd name="connsiteX86" fmla="*/ 6028340 w 6568309"/>
              <a:gd name="connsiteY86" fmla="*/ 4483797 h 6858000"/>
              <a:gd name="connsiteX87" fmla="*/ 6025168 w 6568309"/>
              <a:gd name="connsiteY87" fmla="*/ 4487091 h 6858000"/>
              <a:gd name="connsiteX88" fmla="*/ 6023164 w 6568309"/>
              <a:gd name="connsiteY88" fmla="*/ 4496728 h 6858000"/>
              <a:gd name="connsiteX89" fmla="*/ 6016839 w 6568309"/>
              <a:gd name="connsiteY89" fmla="*/ 4515918 h 6858000"/>
              <a:gd name="connsiteX90" fmla="*/ 6017886 w 6568309"/>
              <a:gd name="connsiteY90" fmla="*/ 4519316 h 6858000"/>
              <a:gd name="connsiteX91" fmla="*/ 6011819 w 6568309"/>
              <a:gd name="connsiteY91" fmla="*/ 4547957 h 6858000"/>
              <a:gd name="connsiteX92" fmla="*/ 6012791 w 6568309"/>
              <a:gd name="connsiteY92" fmla="*/ 4548262 h 6858000"/>
              <a:gd name="connsiteX93" fmla="*/ 6015703 w 6568309"/>
              <a:gd name="connsiteY93" fmla="*/ 4555939 h 6858000"/>
              <a:gd name="connsiteX94" fmla="*/ 6018854 w 6568309"/>
              <a:gd name="connsiteY94" fmla="*/ 4570815 h 6858000"/>
              <a:gd name="connsiteX95" fmla="*/ 6033000 w 6568309"/>
              <a:gd name="connsiteY95" fmla="*/ 4633846 h 6858000"/>
              <a:gd name="connsiteX96" fmla="*/ 6032325 w 6568309"/>
              <a:gd name="connsiteY96" fmla="*/ 4639816 h 6858000"/>
              <a:gd name="connsiteX97" fmla="*/ 6032549 w 6568309"/>
              <a:gd name="connsiteY97" fmla="*/ 4639923 h 6858000"/>
              <a:gd name="connsiteX98" fmla="*/ 6032309 w 6568309"/>
              <a:gd name="connsiteY98" fmla="*/ 4646192 h 6858000"/>
              <a:gd name="connsiteX99" fmla="*/ 6031095 w 6568309"/>
              <a:gd name="connsiteY99" fmla="*/ 4650706 h 6858000"/>
              <a:gd name="connsiteX100" fmla="*/ 6029786 w 6568309"/>
              <a:gd name="connsiteY100" fmla="*/ 4662290 h 6858000"/>
              <a:gd name="connsiteX101" fmla="*/ 6030911 w 6568309"/>
              <a:gd name="connsiteY101" fmla="*/ 4666180 h 6858000"/>
              <a:gd name="connsiteX102" fmla="*/ 6033630 w 6568309"/>
              <a:gd name="connsiteY102" fmla="*/ 4667585 h 6858000"/>
              <a:gd name="connsiteX103" fmla="*/ 6033189 w 6568309"/>
              <a:gd name="connsiteY103" fmla="*/ 4668660 h 6858000"/>
              <a:gd name="connsiteX104" fmla="*/ 6038764 w 6568309"/>
              <a:gd name="connsiteY104" fmla="*/ 4689807 h 6858000"/>
              <a:gd name="connsiteX105" fmla="*/ 6042217 w 6568309"/>
              <a:gd name="connsiteY105" fmla="*/ 4737890 h 6858000"/>
              <a:gd name="connsiteX106" fmla="*/ 6040543 w 6568309"/>
              <a:gd name="connsiteY106" fmla="*/ 4765657 h 6858000"/>
              <a:gd name="connsiteX107" fmla="*/ 6039956 w 6568309"/>
              <a:gd name="connsiteY107" fmla="*/ 4841463 h 6858000"/>
              <a:gd name="connsiteX108" fmla="*/ 6057123 w 6568309"/>
              <a:gd name="connsiteY108" fmla="*/ 4969863 h 6858000"/>
              <a:gd name="connsiteX109" fmla="*/ 6055039 w 6568309"/>
              <a:gd name="connsiteY109" fmla="*/ 4974028 h 6858000"/>
              <a:gd name="connsiteX110" fmla="*/ 6053462 w 6568309"/>
              <a:gd name="connsiteY110" fmla="*/ 4980318 h 6858000"/>
              <a:gd name="connsiteX111" fmla="*/ 6053643 w 6568309"/>
              <a:gd name="connsiteY111" fmla="*/ 4980501 h 6858000"/>
              <a:gd name="connsiteX112" fmla="*/ 6051733 w 6568309"/>
              <a:gd name="connsiteY112" fmla="*/ 4986338 h 6858000"/>
              <a:gd name="connsiteX113" fmla="*/ 6049602 w 6568309"/>
              <a:gd name="connsiteY113" fmla="*/ 4991296 h 6858000"/>
              <a:gd name="connsiteX114" fmla="*/ 6075165 w 6568309"/>
              <a:gd name="connsiteY114" fmla="*/ 5076895 h 6858000"/>
              <a:gd name="connsiteX115" fmla="*/ 6073751 w 6568309"/>
              <a:gd name="connsiteY115" fmla="*/ 5081568 h 6858000"/>
              <a:gd name="connsiteX116" fmla="*/ 6073150 w 6568309"/>
              <a:gd name="connsiteY116" fmla="*/ 5088173 h 6858000"/>
              <a:gd name="connsiteX117" fmla="*/ 6073355 w 6568309"/>
              <a:gd name="connsiteY117" fmla="*/ 5088300 h 6858000"/>
              <a:gd name="connsiteX118" fmla="*/ 6072362 w 6568309"/>
              <a:gd name="connsiteY118" fmla="*/ 5094558 h 6858000"/>
              <a:gd name="connsiteX119" fmla="*/ 6064726 w 6568309"/>
              <a:gd name="connsiteY119" fmla="*/ 5125620 h 6858000"/>
              <a:gd name="connsiteX120" fmla="*/ 6065415 w 6568309"/>
              <a:gd name="connsiteY120" fmla="*/ 5268004 h 6858000"/>
              <a:gd name="connsiteX121" fmla="*/ 6066081 w 6568309"/>
              <a:gd name="connsiteY121" fmla="*/ 5269530 h 6858000"/>
              <a:gd name="connsiteX122" fmla="*/ 6043407 w 6568309"/>
              <a:gd name="connsiteY122" fmla="*/ 5390941 h 6858000"/>
              <a:gd name="connsiteX123" fmla="*/ 6025377 w 6568309"/>
              <a:gd name="connsiteY123" fmla="*/ 5539927 h 6858000"/>
              <a:gd name="connsiteX124" fmla="*/ 6010052 w 6568309"/>
              <a:gd name="connsiteY124" fmla="*/ 5791594 h 6858000"/>
              <a:gd name="connsiteX125" fmla="*/ 5994220 w 6568309"/>
              <a:gd name="connsiteY125" fmla="*/ 5855206 h 6858000"/>
              <a:gd name="connsiteX126" fmla="*/ 5982580 w 6568309"/>
              <a:gd name="connsiteY126" fmla="*/ 5873582 h 6858000"/>
              <a:gd name="connsiteX127" fmla="*/ 5983608 w 6568309"/>
              <a:gd name="connsiteY127" fmla="*/ 5876037 h 6858000"/>
              <a:gd name="connsiteX128" fmla="*/ 5983535 w 6568309"/>
              <a:gd name="connsiteY128" fmla="*/ 5886534 h 6858000"/>
              <a:gd name="connsiteX129" fmla="*/ 5988737 w 6568309"/>
              <a:gd name="connsiteY129" fmla="*/ 5888644 h 6858000"/>
              <a:gd name="connsiteX130" fmla="*/ 5992371 w 6568309"/>
              <a:gd name="connsiteY130" fmla="*/ 5903832 h 6858000"/>
              <a:gd name="connsiteX131" fmla="*/ 5990780 w 6568309"/>
              <a:gd name="connsiteY131" fmla="*/ 5923391 h 6858000"/>
              <a:gd name="connsiteX132" fmla="*/ 5993870 w 6568309"/>
              <a:gd name="connsiteY132" fmla="*/ 6013205 h 6858000"/>
              <a:gd name="connsiteX133" fmla="*/ 5997673 w 6568309"/>
              <a:gd name="connsiteY133" fmla="*/ 6074018 h 6858000"/>
              <a:gd name="connsiteX134" fmla="*/ 6014840 w 6568309"/>
              <a:gd name="connsiteY134" fmla="*/ 6130837 h 6858000"/>
              <a:gd name="connsiteX135" fmla="*/ 6010704 w 6568309"/>
              <a:gd name="connsiteY135" fmla="*/ 6152982 h 6858000"/>
              <a:gd name="connsiteX136" fmla="*/ 6038294 w 6568309"/>
              <a:gd name="connsiteY136" fmla="*/ 6221100 h 6858000"/>
              <a:gd name="connsiteX137" fmla="*/ 6052331 w 6568309"/>
              <a:gd name="connsiteY137" fmla="*/ 6287550 h 6858000"/>
              <a:gd name="connsiteX138" fmla="*/ 6074143 w 6568309"/>
              <a:gd name="connsiteY138" fmla="*/ 6401595 h 6858000"/>
              <a:gd name="connsiteX139" fmla="*/ 6060199 w 6568309"/>
              <a:gd name="connsiteY139" fmla="*/ 6487110 h 6858000"/>
              <a:gd name="connsiteX140" fmla="*/ 6081156 w 6568309"/>
              <a:gd name="connsiteY140" fmla="*/ 6588589 h 6858000"/>
              <a:gd name="connsiteX141" fmla="*/ 6114944 w 6568309"/>
              <a:gd name="connsiteY141" fmla="*/ 6769963 h 6858000"/>
              <a:gd name="connsiteX142" fmla="*/ 6128950 w 6568309"/>
              <a:gd name="connsiteY142" fmla="*/ 6835814 h 6858000"/>
              <a:gd name="connsiteX143" fmla="*/ 6132536 w 6568309"/>
              <a:gd name="connsiteY143" fmla="*/ 6858000 h 6858000"/>
              <a:gd name="connsiteX144" fmla="*/ 4789511 w 6568309"/>
              <a:gd name="connsiteY144" fmla="*/ 6858000 h 6858000"/>
              <a:gd name="connsiteX145" fmla="*/ 1866294 w 6568309"/>
              <a:gd name="connsiteY145" fmla="*/ 6858000 h 6858000"/>
              <a:gd name="connsiteX146" fmla="*/ 1705866 w 6568309"/>
              <a:gd name="connsiteY146" fmla="*/ 6858000 h 6858000"/>
              <a:gd name="connsiteX147" fmla="*/ 1343025 w 6568309"/>
              <a:gd name="connsiteY147" fmla="*/ 6858000 h 6858000"/>
              <a:gd name="connsiteX148" fmla="*/ 523269 w 6568309"/>
              <a:gd name="connsiteY148" fmla="*/ 6858000 h 6858000"/>
              <a:gd name="connsiteX149" fmla="*/ 362841 w 6568309"/>
              <a:gd name="connsiteY149" fmla="*/ 6858000 h 6858000"/>
              <a:gd name="connsiteX150" fmla="*/ 0 w 6568309"/>
              <a:gd name="connsiteY15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6568309" h="6858000">
                <a:moveTo>
                  <a:pt x="0" y="0"/>
                </a:moveTo>
                <a:lnTo>
                  <a:pt x="362841" y="0"/>
                </a:lnTo>
                <a:lnTo>
                  <a:pt x="523269" y="0"/>
                </a:lnTo>
                <a:lnTo>
                  <a:pt x="1343025" y="0"/>
                </a:lnTo>
                <a:lnTo>
                  <a:pt x="1705866" y="0"/>
                </a:lnTo>
                <a:lnTo>
                  <a:pt x="1866294" y="0"/>
                </a:lnTo>
                <a:lnTo>
                  <a:pt x="5225154" y="0"/>
                </a:lnTo>
                <a:lnTo>
                  <a:pt x="6568179" y="0"/>
                </a:lnTo>
                <a:lnTo>
                  <a:pt x="6568309" y="1"/>
                </a:lnTo>
                <a:lnTo>
                  <a:pt x="6562951" y="30700"/>
                </a:lnTo>
                <a:cubicBezTo>
                  <a:pt x="6559126" y="84364"/>
                  <a:pt x="6548218" y="241149"/>
                  <a:pt x="6547446" y="310025"/>
                </a:cubicBezTo>
                <a:cubicBezTo>
                  <a:pt x="6550151" y="367544"/>
                  <a:pt x="6557712" y="408251"/>
                  <a:pt x="6558316" y="443960"/>
                </a:cubicBezTo>
                <a:cubicBezTo>
                  <a:pt x="6555224" y="499397"/>
                  <a:pt x="6534767" y="604434"/>
                  <a:pt x="6528896" y="642659"/>
                </a:cubicBezTo>
                <a:cubicBezTo>
                  <a:pt x="6535204" y="657287"/>
                  <a:pt x="6515365" y="658191"/>
                  <a:pt x="6523095" y="673307"/>
                </a:cubicBezTo>
                <a:cubicBezTo>
                  <a:pt x="6523388" y="693769"/>
                  <a:pt x="6506868" y="797295"/>
                  <a:pt x="6496169" y="839641"/>
                </a:cubicBezTo>
                <a:cubicBezTo>
                  <a:pt x="6484119" y="887148"/>
                  <a:pt x="6457817" y="937731"/>
                  <a:pt x="6450789" y="958357"/>
                </a:cubicBezTo>
                <a:cubicBezTo>
                  <a:pt x="6443760" y="978983"/>
                  <a:pt x="6459217" y="936930"/>
                  <a:pt x="6453996" y="963398"/>
                </a:cubicBezTo>
                <a:cubicBezTo>
                  <a:pt x="6448777" y="989867"/>
                  <a:pt x="6425575" y="1087010"/>
                  <a:pt x="6419467" y="1117169"/>
                </a:cubicBezTo>
                <a:cubicBezTo>
                  <a:pt x="6431540" y="1118586"/>
                  <a:pt x="6409651" y="1135372"/>
                  <a:pt x="6417348" y="1144352"/>
                </a:cubicBezTo>
                <a:cubicBezTo>
                  <a:pt x="6424109" y="1150681"/>
                  <a:pt x="6419047" y="1157251"/>
                  <a:pt x="6418473" y="1164484"/>
                </a:cubicBezTo>
                <a:cubicBezTo>
                  <a:pt x="6423767" y="1173524"/>
                  <a:pt x="6413947" y="1205209"/>
                  <a:pt x="6406979" y="1213829"/>
                </a:cubicBezTo>
                <a:cubicBezTo>
                  <a:pt x="6382818" y="1235037"/>
                  <a:pt x="6400452" y="1277327"/>
                  <a:pt x="6381928" y="1294823"/>
                </a:cubicBezTo>
                <a:cubicBezTo>
                  <a:pt x="6379195" y="1300845"/>
                  <a:pt x="6378069" y="1306615"/>
                  <a:pt x="6377948" y="1312193"/>
                </a:cubicBezTo>
                <a:lnTo>
                  <a:pt x="6379894" y="1327626"/>
                </a:lnTo>
                <a:lnTo>
                  <a:pt x="6385024" y="1331644"/>
                </a:lnTo>
                <a:lnTo>
                  <a:pt x="6383696" y="1341276"/>
                </a:lnTo>
                <a:cubicBezTo>
                  <a:pt x="6383952" y="1342166"/>
                  <a:pt x="6384208" y="1343055"/>
                  <a:pt x="6384464" y="1343945"/>
                </a:cubicBezTo>
                <a:cubicBezTo>
                  <a:pt x="6385957" y="1349040"/>
                  <a:pt x="6387253" y="1354080"/>
                  <a:pt x="6387748" y="1359134"/>
                </a:cubicBezTo>
                <a:cubicBezTo>
                  <a:pt x="6384363" y="1373109"/>
                  <a:pt x="6372802" y="1397612"/>
                  <a:pt x="6364157" y="1427803"/>
                </a:cubicBezTo>
                <a:cubicBezTo>
                  <a:pt x="6348141" y="1460349"/>
                  <a:pt x="6348362" y="1505076"/>
                  <a:pt x="6335874" y="1540278"/>
                </a:cubicBezTo>
                <a:lnTo>
                  <a:pt x="6331892" y="1547262"/>
                </a:lnTo>
                <a:lnTo>
                  <a:pt x="6332744" y="1577056"/>
                </a:lnTo>
                <a:cubicBezTo>
                  <a:pt x="6335859" y="1582205"/>
                  <a:pt x="6336674" y="1589568"/>
                  <a:pt x="6333604" y="1595898"/>
                </a:cubicBezTo>
                <a:lnTo>
                  <a:pt x="6324749" y="1703726"/>
                </a:lnTo>
                <a:cubicBezTo>
                  <a:pt x="6324080" y="1739332"/>
                  <a:pt x="6318019" y="1754453"/>
                  <a:pt x="6329594" y="1809535"/>
                </a:cubicBezTo>
                <a:cubicBezTo>
                  <a:pt x="6344930" y="1868036"/>
                  <a:pt x="6323725" y="1952670"/>
                  <a:pt x="6329062" y="2018310"/>
                </a:cubicBezTo>
                <a:cubicBezTo>
                  <a:pt x="6308075" y="2053162"/>
                  <a:pt x="6326925" y="2034561"/>
                  <a:pt x="6321735" y="2071355"/>
                </a:cubicBezTo>
                <a:lnTo>
                  <a:pt x="6322678" y="2141166"/>
                </a:lnTo>
                <a:lnTo>
                  <a:pt x="6321340" y="2154548"/>
                </a:lnTo>
                <a:lnTo>
                  <a:pt x="6316582" y="2158153"/>
                </a:lnTo>
                <a:lnTo>
                  <a:pt x="6311428" y="2178174"/>
                </a:lnTo>
                <a:cubicBezTo>
                  <a:pt x="6310177" y="2185696"/>
                  <a:pt x="6309622" y="2193828"/>
                  <a:pt x="6310192" y="2202858"/>
                </a:cubicBezTo>
                <a:cubicBezTo>
                  <a:pt x="6319667" y="2232772"/>
                  <a:pt x="6296459" y="2283357"/>
                  <a:pt x="6309211" y="2320214"/>
                </a:cubicBezTo>
                <a:cubicBezTo>
                  <a:pt x="6307537" y="2355906"/>
                  <a:pt x="6302490" y="2394678"/>
                  <a:pt x="6300151" y="2417011"/>
                </a:cubicBezTo>
                <a:cubicBezTo>
                  <a:pt x="6292303" y="2426377"/>
                  <a:pt x="6304439" y="2456509"/>
                  <a:pt x="6295176" y="2454207"/>
                </a:cubicBezTo>
                <a:cubicBezTo>
                  <a:pt x="6299335" y="2464947"/>
                  <a:pt x="6297305" y="2476105"/>
                  <a:pt x="6293727" y="2487203"/>
                </a:cubicBezTo>
                <a:lnTo>
                  <a:pt x="6285477" y="2512282"/>
                </a:lnTo>
                <a:cubicBezTo>
                  <a:pt x="6285720" y="2512961"/>
                  <a:pt x="6285962" y="2513640"/>
                  <a:pt x="6286205" y="2514318"/>
                </a:cubicBezTo>
                <a:cubicBezTo>
                  <a:pt x="6292347" y="2534324"/>
                  <a:pt x="6298487" y="2554328"/>
                  <a:pt x="6304629" y="2574334"/>
                </a:cubicBezTo>
                <a:lnTo>
                  <a:pt x="6303842" y="2579877"/>
                </a:lnTo>
                <a:cubicBezTo>
                  <a:pt x="6303729" y="2585644"/>
                  <a:pt x="6304006" y="2603388"/>
                  <a:pt x="6303953" y="2608928"/>
                </a:cubicBezTo>
                <a:lnTo>
                  <a:pt x="6303530" y="2613111"/>
                </a:lnTo>
                <a:lnTo>
                  <a:pt x="6297474" y="2621996"/>
                </a:lnTo>
                <a:lnTo>
                  <a:pt x="6299263" y="2634265"/>
                </a:lnTo>
                <a:lnTo>
                  <a:pt x="6293065" y="2647237"/>
                </a:lnTo>
                <a:cubicBezTo>
                  <a:pt x="6294685" y="2648158"/>
                  <a:pt x="6296180" y="2649356"/>
                  <a:pt x="6297496" y="2650786"/>
                </a:cubicBezTo>
                <a:lnTo>
                  <a:pt x="6301708" y="2661993"/>
                </a:lnTo>
                <a:lnTo>
                  <a:pt x="6295884" y="2670949"/>
                </a:lnTo>
                <a:cubicBezTo>
                  <a:pt x="6304913" y="2672007"/>
                  <a:pt x="6294429" y="2681695"/>
                  <a:pt x="6291714" y="2690255"/>
                </a:cubicBezTo>
                <a:lnTo>
                  <a:pt x="6292327" y="2695683"/>
                </a:lnTo>
                <a:lnTo>
                  <a:pt x="6284410" y="2713964"/>
                </a:lnTo>
                <a:lnTo>
                  <a:pt x="6280410" y="2730175"/>
                </a:lnTo>
                <a:lnTo>
                  <a:pt x="6288082" y="2763497"/>
                </a:lnTo>
                <a:lnTo>
                  <a:pt x="6260924" y="3051539"/>
                </a:lnTo>
                <a:cubicBezTo>
                  <a:pt x="6251455" y="3165645"/>
                  <a:pt x="6222174" y="3216611"/>
                  <a:pt x="6210151" y="3335396"/>
                </a:cubicBezTo>
                <a:lnTo>
                  <a:pt x="6212034" y="3456509"/>
                </a:lnTo>
                <a:lnTo>
                  <a:pt x="6197490" y="3531827"/>
                </a:lnTo>
                <a:lnTo>
                  <a:pt x="6208018" y="3570877"/>
                </a:lnTo>
                <a:lnTo>
                  <a:pt x="6205920" y="3583849"/>
                </a:lnTo>
                <a:lnTo>
                  <a:pt x="6199616" y="3592763"/>
                </a:lnTo>
                <a:cubicBezTo>
                  <a:pt x="6191839" y="3613948"/>
                  <a:pt x="6196204" y="3641245"/>
                  <a:pt x="6181288" y="3653485"/>
                </a:cubicBezTo>
                <a:cubicBezTo>
                  <a:pt x="6178087" y="3659316"/>
                  <a:pt x="6176516" y="3664985"/>
                  <a:pt x="6175963" y="3670528"/>
                </a:cubicBezTo>
                <a:lnTo>
                  <a:pt x="6176722" y="3685990"/>
                </a:lnTo>
                <a:lnTo>
                  <a:pt x="6181549" y="3690283"/>
                </a:lnTo>
                <a:lnTo>
                  <a:pt x="6179476" y="3699787"/>
                </a:lnTo>
                <a:cubicBezTo>
                  <a:pt x="6179664" y="3700686"/>
                  <a:pt x="6179852" y="3701586"/>
                  <a:pt x="6180040" y="3702486"/>
                </a:cubicBezTo>
                <a:cubicBezTo>
                  <a:pt x="6181140" y="3707637"/>
                  <a:pt x="6182047" y="3712728"/>
                  <a:pt x="6182155" y="3717784"/>
                </a:cubicBezTo>
                <a:cubicBezTo>
                  <a:pt x="6156678" y="3711701"/>
                  <a:pt x="6178864" y="3759789"/>
                  <a:pt x="6158980" y="3746229"/>
                </a:cubicBezTo>
                <a:cubicBezTo>
                  <a:pt x="6144630" y="3780750"/>
                  <a:pt x="6117520" y="3867558"/>
                  <a:pt x="6096049" y="3924910"/>
                </a:cubicBezTo>
                <a:lnTo>
                  <a:pt x="6069712" y="3989353"/>
                </a:lnTo>
                <a:lnTo>
                  <a:pt x="6067330" y="4033899"/>
                </a:lnTo>
                <a:cubicBezTo>
                  <a:pt x="6065506" y="4070470"/>
                  <a:pt x="6063599" y="4110146"/>
                  <a:pt x="6061081" y="4142250"/>
                </a:cubicBezTo>
                <a:cubicBezTo>
                  <a:pt x="6055260" y="4200007"/>
                  <a:pt x="6045907" y="4278998"/>
                  <a:pt x="6042858" y="4329442"/>
                </a:cubicBezTo>
                <a:cubicBezTo>
                  <a:pt x="6038376" y="4381764"/>
                  <a:pt x="6036461" y="4433012"/>
                  <a:pt x="6034182" y="4456184"/>
                </a:cubicBezTo>
                <a:lnTo>
                  <a:pt x="6029178" y="4468478"/>
                </a:lnTo>
                <a:lnTo>
                  <a:pt x="6029974" y="4469862"/>
                </a:lnTo>
                <a:cubicBezTo>
                  <a:pt x="6031287" y="4476321"/>
                  <a:pt x="6030316" y="4480555"/>
                  <a:pt x="6028340" y="4483797"/>
                </a:cubicBezTo>
                <a:lnTo>
                  <a:pt x="6025168" y="4487091"/>
                </a:lnTo>
                <a:lnTo>
                  <a:pt x="6023164" y="4496728"/>
                </a:lnTo>
                <a:lnTo>
                  <a:pt x="6016839" y="4515918"/>
                </a:lnTo>
                <a:cubicBezTo>
                  <a:pt x="6017189" y="4517049"/>
                  <a:pt x="6017537" y="4518182"/>
                  <a:pt x="6017886" y="4519316"/>
                </a:cubicBezTo>
                <a:lnTo>
                  <a:pt x="6011819" y="4547957"/>
                </a:lnTo>
                <a:lnTo>
                  <a:pt x="6012791" y="4548262"/>
                </a:lnTo>
                <a:cubicBezTo>
                  <a:pt x="6014837" y="4549595"/>
                  <a:pt x="6016087" y="4551811"/>
                  <a:pt x="6015703" y="4555939"/>
                </a:cubicBezTo>
                <a:cubicBezTo>
                  <a:pt x="6031790" y="4548276"/>
                  <a:pt x="6021405" y="4557977"/>
                  <a:pt x="6018854" y="4570815"/>
                </a:cubicBezTo>
                <a:cubicBezTo>
                  <a:pt x="6021736" y="4583801"/>
                  <a:pt x="6030754" y="4622347"/>
                  <a:pt x="6033000" y="4633846"/>
                </a:cubicBezTo>
                <a:lnTo>
                  <a:pt x="6032325" y="4639816"/>
                </a:lnTo>
                <a:lnTo>
                  <a:pt x="6032549" y="4639923"/>
                </a:lnTo>
                <a:cubicBezTo>
                  <a:pt x="6032911" y="4641190"/>
                  <a:pt x="6032878" y="4643141"/>
                  <a:pt x="6032309" y="4646192"/>
                </a:cubicBezTo>
                <a:lnTo>
                  <a:pt x="6031095" y="4650706"/>
                </a:lnTo>
                <a:lnTo>
                  <a:pt x="6029786" y="4662290"/>
                </a:lnTo>
                <a:cubicBezTo>
                  <a:pt x="6030161" y="4663587"/>
                  <a:pt x="6030536" y="4664883"/>
                  <a:pt x="6030911" y="4666180"/>
                </a:cubicBezTo>
                <a:lnTo>
                  <a:pt x="6033630" y="4667585"/>
                </a:lnTo>
                <a:lnTo>
                  <a:pt x="6033189" y="4668660"/>
                </a:lnTo>
                <a:cubicBezTo>
                  <a:pt x="6027286" y="4676831"/>
                  <a:pt x="6019767" y="4679345"/>
                  <a:pt x="6038764" y="4689807"/>
                </a:cubicBezTo>
                <a:cubicBezTo>
                  <a:pt x="6028616" y="4708535"/>
                  <a:pt x="6040474" y="4712235"/>
                  <a:pt x="6042217" y="4737890"/>
                </a:cubicBezTo>
                <a:cubicBezTo>
                  <a:pt x="6033362" y="4748600"/>
                  <a:pt x="6035273" y="4757223"/>
                  <a:pt x="6040543" y="4765657"/>
                </a:cubicBezTo>
                <a:cubicBezTo>
                  <a:pt x="6034416" y="4790618"/>
                  <a:pt x="6040696" y="4813399"/>
                  <a:pt x="6039956" y="4841463"/>
                </a:cubicBezTo>
                <a:lnTo>
                  <a:pt x="6057123" y="4969863"/>
                </a:lnTo>
                <a:lnTo>
                  <a:pt x="6055039" y="4974028"/>
                </a:lnTo>
                <a:cubicBezTo>
                  <a:pt x="6053860" y="4976933"/>
                  <a:pt x="6053409" y="4978909"/>
                  <a:pt x="6053462" y="4980318"/>
                </a:cubicBezTo>
                <a:lnTo>
                  <a:pt x="6053643" y="4980501"/>
                </a:lnTo>
                <a:lnTo>
                  <a:pt x="6051733" y="4986338"/>
                </a:lnTo>
                <a:lnTo>
                  <a:pt x="6049602" y="4991296"/>
                </a:lnTo>
                <a:cubicBezTo>
                  <a:pt x="6058123" y="5019829"/>
                  <a:pt x="6066643" y="5048361"/>
                  <a:pt x="6075165" y="5076895"/>
                </a:cubicBezTo>
                <a:lnTo>
                  <a:pt x="6073751" y="5081568"/>
                </a:lnTo>
                <a:cubicBezTo>
                  <a:pt x="6073034" y="5084748"/>
                  <a:pt x="6072888" y="5086810"/>
                  <a:pt x="6073150" y="5088173"/>
                </a:cubicBezTo>
                <a:lnTo>
                  <a:pt x="6073355" y="5088300"/>
                </a:lnTo>
                <a:lnTo>
                  <a:pt x="6072362" y="5094558"/>
                </a:lnTo>
                <a:cubicBezTo>
                  <a:pt x="6070184" y="5105196"/>
                  <a:pt x="6067588" y="5115626"/>
                  <a:pt x="6064726" y="5125620"/>
                </a:cubicBezTo>
                <a:cubicBezTo>
                  <a:pt x="6063568" y="5154527"/>
                  <a:pt x="6065189" y="5244020"/>
                  <a:pt x="6065415" y="5268004"/>
                </a:cubicBezTo>
                <a:cubicBezTo>
                  <a:pt x="6065637" y="5268513"/>
                  <a:pt x="6065860" y="5269021"/>
                  <a:pt x="6066081" y="5269530"/>
                </a:cubicBezTo>
                <a:lnTo>
                  <a:pt x="6043407" y="5390941"/>
                </a:lnTo>
                <a:cubicBezTo>
                  <a:pt x="6032545" y="5438194"/>
                  <a:pt x="6020942" y="5465286"/>
                  <a:pt x="6025377" y="5539927"/>
                </a:cubicBezTo>
                <a:cubicBezTo>
                  <a:pt x="6019787" y="5610775"/>
                  <a:pt x="6013913" y="5740573"/>
                  <a:pt x="6010052" y="5791594"/>
                </a:cubicBezTo>
                <a:cubicBezTo>
                  <a:pt x="5989401" y="5787060"/>
                  <a:pt x="6018524" y="5849672"/>
                  <a:pt x="5994220" y="5855206"/>
                </a:cubicBezTo>
                <a:cubicBezTo>
                  <a:pt x="5995282" y="5860240"/>
                  <a:pt x="5980598" y="5868910"/>
                  <a:pt x="5982580" y="5873582"/>
                </a:cubicBezTo>
                <a:cubicBezTo>
                  <a:pt x="5982922" y="5874401"/>
                  <a:pt x="5983265" y="5875218"/>
                  <a:pt x="5983608" y="5876037"/>
                </a:cubicBezTo>
                <a:lnTo>
                  <a:pt x="5983535" y="5886534"/>
                </a:lnTo>
                <a:lnTo>
                  <a:pt x="5988737" y="5888644"/>
                </a:lnTo>
                <a:cubicBezTo>
                  <a:pt x="5989948" y="5893707"/>
                  <a:pt x="5991159" y="5898769"/>
                  <a:pt x="5992371" y="5903832"/>
                </a:cubicBezTo>
                <a:cubicBezTo>
                  <a:pt x="5992924" y="5909651"/>
                  <a:pt x="5992578" y="5916068"/>
                  <a:pt x="5990780" y="5923391"/>
                </a:cubicBezTo>
                <a:cubicBezTo>
                  <a:pt x="5975822" y="5948880"/>
                  <a:pt x="6013580" y="5981626"/>
                  <a:pt x="5993870" y="6013205"/>
                </a:cubicBezTo>
                <a:cubicBezTo>
                  <a:pt x="5988486" y="6024901"/>
                  <a:pt x="5991718" y="6066777"/>
                  <a:pt x="5997673" y="6074018"/>
                </a:cubicBezTo>
                <a:cubicBezTo>
                  <a:pt x="5998007" y="6081731"/>
                  <a:pt x="6007861" y="6126985"/>
                  <a:pt x="6014840" y="6130837"/>
                </a:cubicBezTo>
                <a:cubicBezTo>
                  <a:pt x="6022998" y="6137057"/>
                  <a:pt x="5999420" y="6156330"/>
                  <a:pt x="6010704" y="6152982"/>
                </a:cubicBezTo>
                <a:cubicBezTo>
                  <a:pt x="6008682" y="6186619"/>
                  <a:pt x="6039938" y="6191636"/>
                  <a:pt x="6038294" y="6221100"/>
                </a:cubicBezTo>
                <a:cubicBezTo>
                  <a:pt x="6039643" y="6222126"/>
                  <a:pt x="6046356" y="6257468"/>
                  <a:pt x="6052331" y="6287550"/>
                </a:cubicBezTo>
                <a:cubicBezTo>
                  <a:pt x="6058307" y="6317632"/>
                  <a:pt x="6082079" y="6391312"/>
                  <a:pt x="6074143" y="6401595"/>
                </a:cubicBezTo>
                <a:cubicBezTo>
                  <a:pt x="6074931" y="6423902"/>
                  <a:pt x="6059614" y="6432919"/>
                  <a:pt x="6060199" y="6487110"/>
                </a:cubicBezTo>
                <a:cubicBezTo>
                  <a:pt x="6075583" y="6574474"/>
                  <a:pt x="6076150" y="6553611"/>
                  <a:pt x="6081156" y="6588589"/>
                </a:cubicBezTo>
                <a:cubicBezTo>
                  <a:pt x="6102088" y="6637976"/>
                  <a:pt x="6067660" y="6687723"/>
                  <a:pt x="6114944" y="6769963"/>
                </a:cubicBezTo>
                <a:cubicBezTo>
                  <a:pt x="6130462" y="6819284"/>
                  <a:pt x="6119243" y="6817955"/>
                  <a:pt x="6128950" y="6835814"/>
                </a:cubicBezTo>
                <a:lnTo>
                  <a:pt x="6132536" y="6858000"/>
                </a:lnTo>
                <a:lnTo>
                  <a:pt x="4789511" y="6858000"/>
                </a:lnTo>
                <a:lnTo>
                  <a:pt x="1866294" y="6858000"/>
                </a:lnTo>
                <a:lnTo>
                  <a:pt x="1705866" y="6858000"/>
                </a:lnTo>
                <a:lnTo>
                  <a:pt x="1343025" y="6858000"/>
                </a:lnTo>
                <a:lnTo>
                  <a:pt x="523269" y="6858000"/>
                </a:lnTo>
                <a:lnTo>
                  <a:pt x="362841"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Rektangel 1">
            <a:extLst>
              <a:ext uri="{FF2B5EF4-FFF2-40B4-BE49-F238E27FC236}">
                <a16:creationId xmlns:a16="http://schemas.microsoft.com/office/drawing/2014/main" id="{3142E9D1-419D-D840-BFBB-2C53F4FAD4CE}"/>
              </a:ext>
            </a:extLst>
          </p:cNvPr>
          <p:cNvSpPr/>
          <p:nvPr/>
        </p:nvSpPr>
        <p:spPr>
          <a:xfrm>
            <a:off x="0" y="-7747"/>
            <a:ext cx="6741994" cy="6858000"/>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3" name="Tittel 2">
            <a:extLst>
              <a:ext uri="{FF2B5EF4-FFF2-40B4-BE49-F238E27FC236}">
                <a16:creationId xmlns:a16="http://schemas.microsoft.com/office/drawing/2014/main" id="{D3A7B9C3-F12A-702D-CECC-AE1E148E7669}"/>
              </a:ext>
            </a:extLst>
          </p:cNvPr>
          <p:cNvSpPr>
            <a:spLocks noGrp="1"/>
          </p:cNvSpPr>
          <p:nvPr>
            <p:ph type="title"/>
          </p:nvPr>
        </p:nvSpPr>
        <p:spPr>
          <a:xfrm>
            <a:off x="388307" y="609600"/>
            <a:ext cx="6492303" cy="1206674"/>
          </a:xfrm>
        </p:spPr>
        <p:txBody>
          <a:bodyPr>
            <a:noAutofit/>
          </a:bodyPr>
          <a:lstStyle/>
          <a:p>
            <a:r>
              <a:rPr lang="nb-NO" sz="2800" b="1" dirty="0">
                <a:latin typeface="Roboto" panose="02000000000000000000" pitchFamily="2" charset="0"/>
                <a:ea typeface="Roboto" panose="02000000000000000000" pitchFamily="2" charset="0"/>
              </a:rPr>
              <a:t>Kapittel 11  i ny opplæringslov</a:t>
            </a:r>
          </a:p>
        </p:txBody>
      </p:sp>
      <p:sp>
        <p:nvSpPr>
          <p:cNvPr id="4" name="Plassholder for innhold 3">
            <a:extLst>
              <a:ext uri="{FF2B5EF4-FFF2-40B4-BE49-F238E27FC236}">
                <a16:creationId xmlns:a16="http://schemas.microsoft.com/office/drawing/2014/main" id="{6CE69791-C728-0165-C1D6-29FDC6FC5980}"/>
              </a:ext>
            </a:extLst>
          </p:cNvPr>
          <p:cNvSpPr>
            <a:spLocks noGrp="1"/>
          </p:cNvSpPr>
          <p:nvPr>
            <p:ph idx="1"/>
          </p:nvPr>
        </p:nvSpPr>
        <p:spPr>
          <a:xfrm>
            <a:off x="729818" y="2237500"/>
            <a:ext cx="5824786" cy="2405213"/>
          </a:xfrm>
        </p:spPr>
        <p:txBody>
          <a:bodyPr>
            <a:normAutofit/>
          </a:bodyPr>
          <a:lstStyle/>
          <a:p>
            <a:pPr>
              <a:lnSpc>
                <a:spcPct val="150000"/>
              </a:lnSpc>
            </a:pPr>
            <a:r>
              <a:rPr lang="nn-NO" sz="2000" dirty="0">
                <a:latin typeface="Roboto" panose="02000000000000000000" pitchFamily="2" charset="0"/>
                <a:ea typeface="Roboto" panose="02000000000000000000" pitchFamily="2" charset="0"/>
              </a:rPr>
              <a:t>i all hovudsak ei vidareføring av dagens reglar</a:t>
            </a:r>
          </a:p>
          <a:p>
            <a:pPr>
              <a:lnSpc>
                <a:spcPct val="150000"/>
              </a:lnSpc>
            </a:pPr>
            <a:r>
              <a:rPr lang="nn-NO" sz="2000" dirty="0">
                <a:latin typeface="Roboto" panose="02000000000000000000" pitchFamily="2" charset="0"/>
                <a:ea typeface="Roboto" panose="02000000000000000000" pitchFamily="2" charset="0"/>
              </a:rPr>
              <a:t>ny struktur og nye omgrep</a:t>
            </a:r>
          </a:p>
          <a:p>
            <a:pPr>
              <a:lnSpc>
                <a:spcPct val="150000"/>
              </a:lnSpc>
            </a:pPr>
            <a:r>
              <a:rPr lang="nn-NO" sz="2000" dirty="0">
                <a:latin typeface="Roboto" panose="02000000000000000000" pitchFamily="2" charset="0"/>
                <a:ea typeface="Roboto" panose="02000000000000000000" pitchFamily="2" charset="0"/>
              </a:rPr>
              <a:t>meir brukarvenleg gjennom fleire presiseringar og forenklingar</a:t>
            </a:r>
          </a:p>
          <a:p>
            <a:endParaRPr lang="nb-NO" sz="2400" dirty="0"/>
          </a:p>
          <a:p>
            <a:pPr marL="0" indent="0">
              <a:buNone/>
            </a:pPr>
            <a:endParaRPr lang="nb-NO" sz="2400" dirty="0"/>
          </a:p>
        </p:txBody>
      </p:sp>
      <p:pic>
        <p:nvPicPr>
          <p:cNvPr id="7" name="Bilde 6">
            <a:extLst>
              <a:ext uri="{FF2B5EF4-FFF2-40B4-BE49-F238E27FC236}">
                <a16:creationId xmlns:a16="http://schemas.microsoft.com/office/drawing/2014/main" id="{4B26CF2C-9D7B-A9AD-DCD4-0899B9A3138A}"/>
              </a:ext>
            </a:extLst>
          </p:cNvPr>
          <p:cNvPicPr>
            <a:picLocks noChangeAspect="1"/>
          </p:cNvPicPr>
          <p:nvPr/>
        </p:nvPicPr>
        <p:blipFill>
          <a:blip r:embed="rId3"/>
          <a:stretch>
            <a:fillRect/>
          </a:stretch>
        </p:blipFill>
        <p:spPr>
          <a:xfrm>
            <a:off x="6880610" y="847974"/>
            <a:ext cx="4737650" cy="5184266"/>
          </a:xfrm>
          <a:prstGeom prst="rect">
            <a:avLst/>
          </a:prstGeom>
        </p:spPr>
      </p:pic>
      <p:sp>
        <p:nvSpPr>
          <p:cNvPr id="5" name="TekstSylinder 4">
            <a:extLst>
              <a:ext uri="{FF2B5EF4-FFF2-40B4-BE49-F238E27FC236}">
                <a16:creationId xmlns:a16="http://schemas.microsoft.com/office/drawing/2014/main" id="{DB283E47-613D-342F-B947-C2F13D9F927C}"/>
              </a:ext>
            </a:extLst>
          </p:cNvPr>
          <p:cNvSpPr txBox="1"/>
          <p:nvPr/>
        </p:nvSpPr>
        <p:spPr>
          <a:xfrm>
            <a:off x="10591716" y="6055170"/>
            <a:ext cx="1026544" cy="215444"/>
          </a:xfrm>
          <a:prstGeom prst="rect">
            <a:avLst/>
          </a:prstGeom>
          <a:noFill/>
        </p:spPr>
        <p:txBody>
          <a:bodyPr wrap="square" rtlCol="0">
            <a:spAutoFit/>
          </a:bodyPr>
          <a:lstStyle/>
          <a:p>
            <a:r>
              <a:rPr lang="nb-NO" sz="800" dirty="0"/>
              <a:t>Bilde frå lovdata.no</a:t>
            </a:r>
          </a:p>
        </p:txBody>
      </p:sp>
    </p:spTree>
    <p:extLst>
      <p:ext uri="{BB962C8B-B14F-4D97-AF65-F5344CB8AC3E}">
        <p14:creationId xmlns:p14="http://schemas.microsoft.com/office/powerpoint/2010/main" val="512037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indepunkt 3">
            <a:extLst>
              <a:ext uri="{FF2B5EF4-FFF2-40B4-BE49-F238E27FC236}">
                <a16:creationId xmlns:a16="http://schemas.microsoft.com/office/drawing/2014/main" id="{E411F194-ED24-81A1-6052-6F01A3B80DE1}"/>
              </a:ext>
            </a:extLst>
          </p:cNvPr>
          <p:cNvSpPr/>
          <p:nvPr/>
        </p:nvSpPr>
        <p:spPr>
          <a:xfrm>
            <a:off x="234105" y="4526904"/>
            <a:ext cx="2186608" cy="2184621"/>
          </a:xfrm>
          <a:prstGeom prst="flowChartConnector">
            <a:avLst/>
          </a:prstGeom>
          <a:solidFill>
            <a:schemeClr val="accent6"/>
          </a:solidFill>
          <a:ln>
            <a:solidFill>
              <a:schemeClr val="accent6"/>
            </a:solid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følgjer med på </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elevane</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og vurderer om dei har </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tilfredsstillande</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utbytte av opplæring</a:t>
            </a:r>
          </a:p>
        </p:txBody>
      </p:sp>
      <p:sp>
        <p:nvSpPr>
          <p:cNvPr id="5" name="Bindepunkt 4">
            <a:extLst>
              <a:ext uri="{FF2B5EF4-FFF2-40B4-BE49-F238E27FC236}">
                <a16:creationId xmlns:a16="http://schemas.microsoft.com/office/drawing/2014/main" id="{535EFDB8-A4E2-6BDD-CAD0-C19C63F6F31D}"/>
              </a:ext>
            </a:extLst>
          </p:cNvPr>
          <p:cNvSpPr/>
          <p:nvPr/>
        </p:nvSpPr>
        <p:spPr>
          <a:xfrm>
            <a:off x="234105" y="1774986"/>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tilpassa opplæring og intensiv opplæring</a:t>
            </a:r>
          </a:p>
        </p:txBody>
      </p:sp>
      <p:sp>
        <p:nvSpPr>
          <p:cNvPr id="7" name="Bindepunkt 6">
            <a:extLst>
              <a:ext uri="{FF2B5EF4-FFF2-40B4-BE49-F238E27FC236}">
                <a16:creationId xmlns:a16="http://schemas.microsoft.com/office/drawing/2014/main" id="{6BAB5967-942A-EB1F-D6C5-B7562C0EFABB}"/>
              </a:ext>
            </a:extLst>
          </p:cNvPr>
          <p:cNvSpPr/>
          <p:nvPr/>
        </p:nvSpPr>
        <p:spPr>
          <a:xfrm>
            <a:off x="2129601" y="146476"/>
            <a:ext cx="2186608"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a:defRPr/>
            </a:pP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Kommunen/ fylkeskommunen skal fatte vedtak eller hente inn ein vurdering frå PPT</a:t>
            </a:r>
          </a:p>
        </p:txBody>
      </p:sp>
      <p:sp>
        <p:nvSpPr>
          <p:cNvPr id="8" name="Bindepunkt 7">
            <a:extLst>
              <a:ext uri="{FF2B5EF4-FFF2-40B4-BE49-F238E27FC236}">
                <a16:creationId xmlns:a16="http://schemas.microsoft.com/office/drawing/2014/main" id="{7803D4BB-30B1-B178-510B-A8BFED3EB9A2}"/>
              </a:ext>
            </a:extLst>
          </p:cNvPr>
          <p:cNvSpPr/>
          <p:nvPr/>
        </p:nvSpPr>
        <p:spPr>
          <a:xfrm>
            <a:off x="4901887" y="98769"/>
            <a:ext cx="2186608" cy="2184621"/>
          </a:xfrm>
          <a:prstGeom prst="flowChartConnector">
            <a:avLst/>
          </a:prstGeom>
          <a:solidFill>
            <a:schemeClr val="accent2"/>
          </a:solidFill>
          <a:ln>
            <a:solidFill>
              <a:schemeClr val="accent2"/>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PPT skriv sakkunnig vurdering</a:t>
            </a:r>
          </a:p>
        </p:txBody>
      </p:sp>
      <p:sp>
        <p:nvSpPr>
          <p:cNvPr id="9" name="Bindepunkt 8">
            <a:extLst>
              <a:ext uri="{FF2B5EF4-FFF2-40B4-BE49-F238E27FC236}">
                <a16:creationId xmlns:a16="http://schemas.microsoft.com/office/drawing/2014/main" id="{C1B63363-2A6A-0F9D-8133-8CDA35A21683}"/>
              </a:ext>
            </a:extLst>
          </p:cNvPr>
          <p:cNvSpPr/>
          <p:nvPr/>
        </p:nvSpPr>
        <p:spPr>
          <a:xfrm>
            <a:off x="7467601" y="146476"/>
            <a:ext cx="2186608" cy="2184621"/>
          </a:xfrm>
          <a:prstGeom prst="flowChartConnector">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skriv vedtak</a:t>
            </a:r>
          </a:p>
        </p:txBody>
      </p:sp>
      <p:sp>
        <p:nvSpPr>
          <p:cNvPr id="10" name="Bindepunkt 9">
            <a:extLst>
              <a:ext uri="{FF2B5EF4-FFF2-40B4-BE49-F238E27FC236}">
                <a16:creationId xmlns:a16="http://schemas.microsoft.com/office/drawing/2014/main" id="{C24AF0B5-AD28-9138-DDB7-ED101D321BE0}"/>
              </a:ext>
            </a:extLst>
          </p:cNvPr>
          <p:cNvSpPr/>
          <p:nvPr/>
        </p:nvSpPr>
        <p:spPr>
          <a:xfrm>
            <a:off x="9380384" y="1774985"/>
            <a:ext cx="2186608" cy="2184621"/>
          </a:xfrm>
          <a:prstGeom prst="flowChartConnector">
            <a:avLst/>
          </a:prstGeom>
          <a:solidFill>
            <a:schemeClr val="accent3"/>
          </a:solidFill>
          <a:ln>
            <a:solidFill>
              <a:schemeClr val="accent3"/>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skriv individuell opplæringsplan (IOP)</a:t>
            </a:r>
          </a:p>
        </p:txBody>
      </p:sp>
      <p:sp>
        <p:nvSpPr>
          <p:cNvPr id="11" name="Bindepunkt 10">
            <a:extLst>
              <a:ext uri="{FF2B5EF4-FFF2-40B4-BE49-F238E27FC236}">
                <a16:creationId xmlns:a16="http://schemas.microsoft.com/office/drawing/2014/main" id="{67EEF969-CDFE-FD1B-39FC-C80CCBA202A5}"/>
              </a:ext>
            </a:extLst>
          </p:cNvPr>
          <p:cNvSpPr/>
          <p:nvPr/>
        </p:nvSpPr>
        <p:spPr>
          <a:xfrm>
            <a:off x="9380384" y="4495804"/>
            <a:ext cx="2186608" cy="2184621"/>
          </a:xfrm>
          <a:prstGeom prst="flowChartConnector">
            <a:avLst/>
          </a:prstGeom>
          <a:solidFill>
            <a:srgbClr val="447266"/>
          </a:solidFill>
          <a:ln>
            <a:solidFill>
              <a:srgbClr val="4472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gjennomfører og evaluerer (årsrapport)</a:t>
            </a:r>
          </a:p>
        </p:txBody>
      </p:sp>
      <p:sp>
        <p:nvSpPr>
          <p:cNvPr id="22" name="Pil: høyre 21">
            <a:extLst>
              <a:ext uri="{FF2B5EF4-FFF2-40B4-BE49-F238E27FC236}">
                <a16:creationId xmlns:a16="http://schemas.microsoft.com/office/drawing/2014/main" id="{3A140563-9D97-2CF0-0F9A-EC4E750D5CF6}"/>
              </a:ext>
            </a:extLst>
          </p:cNvPr>
          <p:cNvSpPr/>
          <p:nvPr/>
        </p:nvSpPr>
        <p:spPr>
          <a:xfrm rot="16200000">
            <a:off x="1119091" y="4121932"/>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3" name="Pil: høyre 22">
            <a:extLst>
              <a:ext uri="{FF2B5EF4-FFF2-40B4-BE49-F238E27FC236}">
                <a16:creationId xmlns:a16="http://schemas.microsoft.com/office/drawing/2014/main" id="{86EC244F-B9E5-0462-1168-AEB4B395ED65}"/>
              </a:ext>
            </a:extLst>
          </p:cNvPr>
          <p:cNvSpPr/>
          <p:nvPr/>
        </p:nvSpPr>
        <p:spPr>
          <a:xfrm rot="19097865">
            <a:off x="1769896" y="1572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highlight>
                <a:srgbClr val="C0C0C0"/>
              </a:highlight>
              <a:uLnTx/>
              <a:uFillTx/>
              <a:latin typeface="Roboto" panose="02000000000000000000" pitchFamily="2" charset="0"/>
              <a:ea typeface="Roboto" panose="02000000000000000000" pitchFamily="2" charset="0"/>
            </a:endParaRPr>
          </a:p>
        </p:txBody>
      </p:sp>
      <p:sp>
        <p:nvSpPr>
          <p:cNvPr id="24" name="Pil: høyre 23">
            <a:extLst>
              <a:ext uri="{FF2B5EF4-FFF2-40B4-BE49-F238E27FC236}">
                <a16:creationId xmlns:a16="http://schemas.microsoft.com/office/drawing/2014/main" id="{3982EC87-ED07-335E-1C26-5E72D4FD26F5}"/>
              </a:ext>
            </a:extLst>
          </p:cNvPr>
          <p:cNvSpPr/>
          <p:nvPr/>
        </p:nvSpPr>
        <p:spPr>
          <a:xfrm>
            <a:off x="4400730"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5" name="Pil: høyre 24">
            <a:extLst>
              <a:ext uri="{FF2B5EF4-FFF2-40B4-BE49-F238E27FC236}">
                <a16:creationId xmlns:a16="http://schemas.microsoft.com/office/drawing/2014/main" id="{1FC321A3-0FC6-DD56-AD9A-06E0EDD11658}"/>
              </a:ext>
            </a:extLst>
          </p:cNvPr>
          <p:cNvSpPr/>
          <p:nvPr/>
        </p:nvSpPr>
        <p:spPr>
          <a:xfrm>
            <a:off x="7088495"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6" name="Pil: høyre 25">
            <a:extLst>
              <a:ext uri="{FF2B5EF4-FFF2-40B4-BE49-F238E27FC236}">
                <a16:creationId xmlns:a16="http://schemas.microsoft.com/office/drawing/2014/main" id="{AF58854C-F28C-3574-137B-60D22FCC7B10}"/>
              </a:ext>
            </a:extLst>
          </p:cNvPr>
          <p:cNvSpPr/>
          <p:nvPr/>
        </p:nvSpPr>
        <p:spPr>
          <a:xfrm rot="2728416">
            <a:off x="9645159" y="1532658"/>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7" name="Pil: høyre 26">
            <a:extLst>
              <a:ext uri="{FF2B5EF4-FFF2-40B4-BE49-F238E27FC236}">
                <a16:creationId xmlns:a16="http://schemas.microsoft.com/office/drawing/2014/main" id="{D40099B9-5CD8-CCF4-10B5-0C08A6E88B6B}"/>
              </a:ext>
            </a:extLst>
          </p:cNvPr>
          <p:cNvSpPr/>
          <p:nvPr/>
        </p:nvSpPr>
        <p:spPr>
          <a:xfrm rot="5400000">
            <a:off x="10265369" y="4126363"/>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 name="TekstSylinder 1">
            <a:extLst>
              <a:ext uri="{FF2B5EF4-FFF2-40B4-BE49-F238E27FC236}">
                <a16:creationId xmlns:a16="http://schemas.microsoft.com/office/drawing/2014/main" id="{19B2CE88-BF49-8FD7-CA55-C4795FD47F1F}"/>
              </a:ext>
            </a:extLst>
          </p:cNvPr>
          <p:cNvSpPr txBox="1"/>
          <p:nvPr/>
        </p:nvSpPr>
        <p:spPr>
          <a:xfrm>
            <a:off x="3803513" y="3723056"/>
            <a:ext cx="4383356" cy="461665"/>
          </a:xfrm>
          <a:prstGeom prst="rect">
            <a:avLst/>
          </a:prstGeom>
          <a:noFill/>
        </p:spPr>
        <p:txBody>
          <a:bodyPr wrap="square" rtlCol="0">
            <a:spAutoFit/>
          </a:bodyPr>
          <a:lstStyle/>
          <a:p>
            <a:r>
              <a:rPr lang="nb-NO" sz="2400">
                <a:latin typeface="Roboto" panose="02000000000000000000" pitchFamily="2" charset="0"/>
                <a:ea typeface="Roboto" panose="02000000000000000000" pitchFamily="2" charset="0"/>
              </a:rPr>
              <a:t>Saksgangen for tilrettelegging</a:t>
            </a:r>
          </a:p>
        </p:txBody>
      </p:sp>
    </p:spTree>
    <p:extLst>
      <p:ext uri="{BB962C8B-B14F-4D97-AF65-F5344CB8AC3E}">
        <p14:creationId xmlns:p14="http://schemas.microsoft.com/office/powerpoint/2010/main" val="4014251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p:cTn id="6" dur="indefinite"/>
                                        <p:tgtEl>
                                          <p:spTgt spid="4"/>
                                        </p:tgtEl>
                                        <p:attrNameLst>
                                          <p:attrName>style.opacity</p:attrName>
                                        </p:attrNameLst>
                                      </p:cBhvr>
                                      <p:to>
                                        <p:strVal val="0.25"/>
                                      </p:to>
                                    </p:set>
                                    <p:animEffect filter="image" prLst="opacity: 0.25">
                                      <p:cBhvr rctx="IE">
                                        <p:cTn id="7" dur="indefinite"/>
                                        <p:tgtEl>
                                          <p:spTgt spid="4"/>
                                        </p:tgtEl>
                                      </p:cBhvr>
                                    </p:animEffect>
                                  </p:childTnLst>
                                </p:cTn>
                              </p:par>
                              <p:par>
                                <p:cTn id="8" presetID="9" presetClass="emph" presetSubtype="0" grpId="0" nodeType="withEffect">
                                  <p:stCondLst>
                                    <p:cond delay="0"/>
                                  </p:stCondLst>
                                  <p:childTnLst>
                                    <p:set>
                                      <p:cBhvr>
                                        <p:cTn id="9" dur="indefinite"/>
                                        <p:tgtEl>
                                          <p:spTgt spid="5"/>
                                        </p:tgtEl>
                                        <p:attrNameLst>
                                          <p:attrName>style.opacity</p:attrName>
                                        </p:attrNameLst>
                                      </p:cBhvr>
                                      <p:to>
                                        <p:strVal val="0.25"/>
                                      </p:to>
                                    </p:set>
                                    <p:animEffect filter="image" prLst="opacity: 0.25">
                                      <p:cBhvr rctx="IE">
                                        <p:cTn id="10" dur="indefinite"/>
                                        <p:tgtEl>
                                          <p:spTgt spid="5"/>
                                        </p:tgtEl>
                                      </p:cBhvr>
                                    </p:animEffect>
                                  </p:childTnLst>
                                </p:cTn>
                              </p:par>
                              <p:par>
                                <p:cTn id="11" presetID="9" presetClass="emph" presetSubtype="0" grpId="0" nodeType="withEffect">
                                  <p:stCondLst>
                                    <p:cond delay="0"/>
                                  </p:stCondLst>
                                  <p:childTnLst>
                                    <p:set>
                                      <p:cBhvr>
                                        <p:cTn id="12" dur="indefinite"/>
                                        <p:tgtEl>
                                          <p:spTgt spid="7"/>
                                        </p:tgtEl>
                                        <p:attrNameLst>
                                          <p:attrName>style.opacity</p:attrName>
                                        </p:attrNameLst>
                                      </p:cBhvr>
                                      <p:to>
                                        <p:strVal val="0.25"/>
                                      </p:to>
                                    </p:set>
                                    <p:animEffect filter="image" prLst="opacity: 0.25">
                                      <p:cBhvr rctx="IE">
                                        <p:cTn id="13" dur="indefinite"/>
                                        <p:tgtEl>
                                          <p:spTgt spid="7"/>
                                        </p:tgtEl>
                                      </p:cBhvr>
                                    </p:animEffect>
                                  </p:childTnLst>
                                </p:cTn>
                              </p:par>
                              <p:par>
                                <p:cTn id="14" presetID="9" presetClass="emph" presetSubtype="0" grpId="0" nodeType="withEffect">
                                  <p:stCondLst>
                                    <p:cond delay="0"/>
                                  </p:stCondLst>
                                  <p:childTnLst>
                                    <p:set>
                                      <p:cBhvr>
                                        <p:cTn id="15" dur="indefinite"/>
                                        <p:tgtEl>
                                          <p:spTgt spid="8"/>
                                        </p:tgtEl>
                                        <p:attrNameLst>
                                          <p:attrName>style.opacity</p:attrName>
                                        </p:attrNameLst>
                                      </p:cBhvr>
                                      <p:to>
                                        <p:strVal val="0.25"/>
                                      </p:to>
                                    </p:set>
                                    <p:animEffect filter="image" prLst="opacity: 0.25">
                                      <p:cBhvr rctx="IE">
                                        <p:cTn id="16" dur="indefinite"/>
                                        <p:tgtEl>
                                          <p:spTgt spid="8"/>
                                        </p:tgtEl>
                                      </p:cBhvr>
                                    </p:animEffect>
                                  </p:childTnLst>
                                </p:cTn>
                              </p:par>
                              <p:par>
                                <p:cTn id="17" presetID="9" presetClass="emph" presetSubtype="0" grpId="0" nodeType="withEffect">
                                  <p:stCondLst>
                                    <p:cond delay="0"/>
                                  </p:stCondLst>
                                  <p:childTnLst>
                                    <p:set>
                                      <p:cBhvr>
                                        <p:cTn id="18" dur="indefinite"/>
                                        <p:tgtEl>
                                          <p:spTgt spid="9"/>
                                        </p:tgtEl>
                                        <p:attrNameLst>
                                          <p:attrName>style.opacity</p:attrName>
                                        </p:attrNameLst>
                                      </p:cBhvr>
                                      <p:to>
                                        <p:strVal val="0.25"/>
                                      </p:to>
                                    </p:set>
                                    <p:animEffect filter="image" prLst="opacity: 0.25">
                                      <p:cBhvr rctx="IE">
                                        <p:cTn id="19" dur="indefinite"/>
                                        <p:tgtEl>
                                          <p:spTgt spid="9"/>
                                        </p:tgtEl>
                                      </p:cBhvr>
                                    </p:animEffect>
                                  </p:childTnLst>
                                </p:cTn>
                              </p:par>
                              <p:par>
                                <p:cTn id="20" presetID="9" presetClass="emph" presetSubtype="0" grpId="0" nodeType="withEffect">
                                  <p:stCondLst>
                                    <p:cond delay="0"/>
                                  </p:stCondLst>
                                  <p:childTnLst>
                                    <p:set>
                                      <p:cBhvr>
                                        <p:cTn id="21" dur="indefinite"/>
                                        <p:tgtEl>
                                          <p:spTgt spid="11"/>
                                        </p:tgtEl>
                                        <p:attrNameLst>
                                          <p:attrName>style.opacity</p:attrName>
                                        </p:attrNameLst>
                                      </p:cBhvr>
                                      <p:to>
                                        <p:strVal val="0.25"/>
                                      </p:to>
                                    </p:set>
                                    <p:animEffect filter="image" prLst="opacity: 0.25">
                                      <p:cBhvr rctx="IE">
                                        <p:cTn id="22" dur="indefinite"/>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6CA700F2-7D8F-3247-9B77-18EFC261575B}"/>
              </a:ext>
            </a:extLst>
          </p:cNvPr>
          <p:cNvSpPr/>
          <p:nvPr/>
        </p:nvSpPr>
        <p:spPr>
          <a:xfrm>
            <a:off x="-1" y="-30292"/>
            <a:ext cx="12192000" cy="4473146"/>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9121ED4A-3DB9-B66E-0741-8E3E9604C8F3}"/>
              </a:ext>
            </a:extLst>
          </p:cNvPr>
          <p:cNvSpPr>
            <a:spLocks noGrp="1"/>
          </p:cNvSpPr>
          <p:nvPr>
            <p:ph type="title"/>
          </p:nvPr>
        </p:nvSpPr>
        <p:spPr>
          <a:xfrm>
            <a:off x="496598" y="365124"/>
            <a:ext cx="10515600" cy="1325563"/>
          </a:xfrm>
        </p:spPr>
        <p:txBody>
          <a:bodyPr>
            <a:normAutofit/>
          </a:bodyPr>
          <a:lstStyle/>
          <a:p>
            <a:r>
              <a:rPr lang="nb-NO" sz="2800" b="1">
                <a:latin typeface="Roboto" panose="02000000000000000000" pitchFamily="2" charset="0"/>
                <a:ea typeface="Roboto" panose="02000000000000000000" pitchFamily="2" charset="0"/>
              </a:rPr>
              <a:t>Individuell opplæringsplan § 11-10</a:t>
            </a:r>
          </a:p>
        </p:txBody>
      </p:sp>
      <p:sp>
        <p:nvSpPr>
          <p:cNvPr id="3" name="Plassholder for innhold 2">
            <a:extLst>
              <a:ext uri="{FF2B5EF4-FFF2-40B4-BE49-F238E27FC236}">
                <a16:creationId xmlns:a16="http://schemas.microsoft.com/office/drawing/2014/main" id="{46313890-FD9F-883D-39C2-14880D27BBEA}"/>
              </a:ext>
            </a:extLst>
          </p:cNvPr>
          <p:cNvSpPr>
            <a:spLocks noGrp="1"/>
          </p:cNvSpPr>
          <p:nvPr>
            <p:ph idx="1"/>
          </p:nvPr>
        </p:nvSpPr>
        <p:spPr>
          <a:xfrm>
            <a:off x="496599" y="1521744"/>
            <a:ext cx="11247726" cy="2921110"/>
          </a:xfrm>
        </p:spPr>
        <p:txBody>
          <a:bodyPr vert="horz" lIns="91440" tIns="45720" rIns="91440" bIns="45720" rtlCol="0" anchor="t">
            <a:normAutofit fontScale="62500" lnSpcReduction="20000"/>
          </a:bodyPr>
          <a:lstStyle/>
          <a:p>
            <a:pPr>
              <a:lnSpc>
                <a:spcPct val="170000"/>
              </a:lnSpc>
            </a:pPr>
            <a:r>
              <a:rPr lang="nb-NO" dirty="0">
                <a:latin typeface="Roboto" panose="02000000000000000000" pitchFamily="2" charset="0"/>
                <a:ea typeface="Roboto" panose="02000000000000000000" pitchFamily="2" charset="0"/>
              </a:rPr>
              <a:t>Dagens regel om IOP i § 5-5 blir </a:t>
            </a:r>
            <a:r>
              <a:rPr lang="nb-NO" dirty="0" err="1">
                <a:latin typeface="Roboto" panose="02000000000000000000" pitchFamily="2" charset="0"/>
                <a:ea typeface="Roboto" panose="02000000000000000000" pitchFamily="2" charset="0"/>
              </a:rPr>
              <a:t>vidareført</a:t>
            </a:r>
            <a:r>
              <a:rPr lang="nb-NO" dirty="0">
                <a:latin typeface="Roboto" panose="02000000000000000000" pitchFamily="2" charset="0"/>
                <a:ea typeface="Roboto" panose="02000000000000000000" pitchFamily="2" charset="0"/>
              </a:rPr>
              <a:t>:</a:t>
            </a:r>
            <a:endParaRPr lang="nb-NO" sz="2600" dirty="0">
              <a:latin typeface="Roboto" panose="02000000000000000000" pitchFamily="2" charset="0"/>
              <a:ea typeface="Roboto" panose="02000000000000000000" pitchFamily="2" charset="0"/>
              <a:cs typeface="Roboto"/>
            </a:endParaRPr>
          </a:p>
          <a:p>
            <a:pPr lvl="1">
              <a:lnSpc>
                <a:spcPct val="170000"/>
              </a:lnSpc>
              <a:buFont typeface="Wingdings" panose="05000000000000000000" pitchFamily="2" charset="2"/>
              <a:buChar char="Ø"/>
            </a:pPr>
            <a:r>
              <a:rPr lang="nb-NO" sz="2600" dirty="0">
                <a:latin typeface="Roboto"/>
                <a:ea typeface="Roboto"/>
                <a:cs typeface="Roboto"/>
              </a:rPr>
              <a:t>IOP skal vere </a:t>
            </a:r>
            <a:r>
              <a:rPr lang="nb-NO" sz="2600" dirty="0" err="1">
                <a:latin typeface="Roboto"/>
                <a:ea typeface="Roboto"/>
                <a:cs typeface="Roboto"/>
              </a:rPr>
              <a:t>eit</a:t>
            </a:r>
            <a:r>
              <a:rPr lang="nb-NO" sz="2600" dirty="0">
                <a:latin typeface="Roboto"/>
                <a:ea typeface="Roboto"/>
                <a:cs typeface="Roboto"/>
              </a:rPr>
              <a:t> arbeidsverktøy for </a:t>
            </a:r>
            <a:r>
              <a:rPr lang="nb-NO" sz="2600" dirty="0" err="1">
                <a:latin typeface="Roboto"/>
                <a:ea typeface="Roboto"/>
                <a:cs typeface="Roboto"/>
              </a:rPr>
              <a:t>lærarane</a:t>
            </a:r>
            <a:r>
              <a:rPr lang="nb-NO" sz="2600" dirty="0">
                <a:latin typeface="Roboto"/>
                <a:ea typeface="Roboto"/>
                <a:cs typeface="Roboto"/>
              </a:rPr>
              <a:t> og dei tilsette som skal gjennomføre spesialundervisninga.</a:t>
            </a:r>
            <a:endParaRPr lang="nb-NO" sz="2600" dirty="0">
              <a:latin typeface="Roboto" panose="02000000000000000000" pitchFamily="2" charset="0"/>
              <a:ea typeface="Roboto" panose="02000000000000000000" pitchFamily="2" charset="0"/>
            </a:endParaRPr>
          </a:p>
          <a:p>
            <a:pPr lvl="1">
              <a:lnSpc>
                <a:spcPct val="170000"/>
              </a:lnSpc>
              <a:buFont typeface="Wingdings" panose="05000000000000000000" pitchFamily="2" charset="2"/>
              <a:buChar char="Ø"/>
            </a:pPr>
            <a:r>
              <a:rPr lang="nb-NO" sz="2600" dirty="0">
                <a:latin typeface="Roboto" panose="02000000000000000000" pitchFamily="2" charset="0"/>
                <a:ea typeface="Roboto" panose="02000000000000000000" pitchFamily="2" charset="0"/>
              </a:rPr>
              <a:t>Formålet er at </a:t>
            </a:r>
            <a:r>
              <a:rPr lang="nb-NO" sz="2600" dirty="0" err="1">
                <a:latin typeface="Roboto" panose="02000000000000000000" pitchFamily="2" charset="0"/>
                <a:ea typeface="Roboto" panose="02000000000000000000" pitchFamily="2" charset="0"/>
              </a:rPr>
              <a:t>IOPen</a:t>
            </a:r>
            <a:r>
              <a:rPr lang="nb-NO" sz="2600" dirty="0">
                <a:latin typeface="Roboto" panose="02000000000000000000" pitchFamily="2" charset="0"/>
                <a:ea typeface="Roboto" panose="02000000000000000000" pitchFamily="2" charset="0"/>
              </a:rPr>
              <a:t> skal vere til hjelp i planlegging, gjennomføring og evaluering av opplæringa.</a:t>
            </a:r>
          </a:p>
          <a:p>
            <a:pPr lvl="1">
              <a:lnSpc>
                <a:spcPct val="170000"/>
              </a:lnSpc>
              <a:buFont typeface="Wingdings" panose="05000000000000000000" pitchFamily="2" charset="2"/>
              <a:buChar char="Ø"/>
            </a:pPr>
            <a:r>
              <a:rPr lang="nb-NO" sz="2600" dirty="0">
                <a:latin typeface="Roboto" panose="02000000000000000000" pitchFamily="2" charset="0"/>
                <a:ea typeface="Roboto" panose="02000000000000000000" pitchFamily="2" charset="0"/>
              </a:rPr>
              <a:t>Same krav til innhald som </a:t>
            </a:r>
            <a:r>
              <a:rPr lang="nb-NO" sz="2600" dirty="0" err="1">
                <a:latin typeface="Roboto" panose="02000000000000000000" pitchFamily="2" charset="0"/>
                <a:ea typeface="Roboto" panose="02000000000000000000" pitchFamily="2" charset="0"/>
              </a:rPr>
              <a:t>tidlegare</a:t>
            </a:r>
            <a:r>
              <a:rPr lang="nb-NO" sz="2600" dirty="0">
                <a:latin typeface="Roboto" panose="02000000000000000000" pitchFamily="2" charset="0"/>
                <a:ea typeface="Roboto" panose="02000000000000000000" pitchFamily="2" charset="0"/>
              </a:rPr>
              <a:t>.</a:t>
            </a:r>
          </a:p>
          <a:p>
            <a:pPr>
              <a:lnSpc>
                <a:spcPct val="170000"/>
              </a:lnSpc>
            </a:pPr>
            <a:r>
              <a:rPr lang="nb-NO" dirty="0">
                <a:latin typeface="Roboto" panose="02000000000000000000" pitchFamily="2" charset="0"/>
                <a:ea typeface="Roboto" panose="02000000000000000000" pitchFamily="2" charset="0"/>
              </a:rPr>
              <a:t>Skolen er pliktsubjekt, men kommunen eller fylkeskommunen er framleis overordna ansvarleg. </a:t>
            </a:r>
          </a:p>
          <a:p>
            <a:pPr lvl="1">
              <a:lnSpc>
                <a:spcPct val="120000"/>
              </a:lnSpc>
            </a:pPr>
            <a:endParaRPr lang="nb-NO" dirty="0"/>
          </a:p>
          <a:p>
            <a:pPr>
              <a:lnSpc>
                <a:spcPct val="120000"/>
              </a:lnSpc>
            </a:pPr>
            <a:endParaRPr lang="nb-NO" dirty="0"/>
          </a:p>
          <a:p>
            <a:endParaRPr lang="nb-NO" dirty="0"/>
          </a:p>
          <a:p>
            <a:endParaRPr lang="nb-NO" dirty="0"/>
          </a:p>
        </p:txBody>
      </p:sp>
      <p:sp>
        <p:nvSpPr>
          <p:cNvPr id="4" name="Bindepunkt 3">
            <a:extLst>
              <a:ext uri="{FF2B5EF4-FFF2-40B4-BE49-F238E27FC236}">
                <a16:creationId xmlns:a16="http://schemas.microsoft.com/office/drawing/2014/main" id="{FE72D5A6-34A1-525D-A7A8-942B9E7DAFB9}"/>
              </a:ext>
            </a:extLst>
          </p:cNvPr>
          <p:cNvSpPr/>
          <p:nvPr/>
        </p:nvSpPr>
        <p:spPr>
          <a:xfrm>
            <a:off x="9918895" y="-88552"/>
            <a:ext cx="2186608" cy="2184621"/>
          </a:xfrm>
          <a:prstGeom prst="flowChartConnector">
            <a:avLst/>
          </a:prstGeom>
          <a:solidFill>
            <a:schemeClr val="accent3"/>
          </a:solidFill>
          <a:ln>
            <a:solidFill>
              <a:schemeClr val="accent3"/>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skriv individuell opplæringsplan (IOP)</a:t>
            </a:r>
          </a:p>
        </p:txBody>
      </p:sp>
      <p:sp>
        <p:nvSpPr>
          <p:cNvPr id="6" name="Rektangel 5">
            <a:extLst>
              <a:ext uri="{FF2B5EF4-FFF2-40B4-BE49-F238E27FC236}">
                <a16:creationId xmlns:a16="http://schemas.microsoft.com/office/drawing/2014/main" id="{1072484F-4A7D-8ADD-96EF-E159304886E8}"/>
              </a:ext>
            </a:extLst>
          </p:cNvPr>
          <p:cNvSpPr/>
          <p:nvPr/>
        </p:nvSpPr>
        <p:spPr>
          <a:xfrm>
            <a:off x="1320113" y="4737228"/>
            <a:ext cx="9551773" cy="1680519"/>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nn-NO" b="1" dirty="0">
                <a:solidFill>
                  <a:srgbClr val="333333"/>
                </a:solidFill>
                <a:effectLst/>
                <a:latin typeface="Roboto" panose="02000000000000000000" pitchFamily="2" charset="0"/>
                <a:ea typeface="Roboto" panose="02000000000000000000" pitchFamily="2" charset="0"/>
              </a:rPr>
              <a:t>§ 11-10 Individuell opplæringsplan</a:t>
            </a:r>
          </a:p>
          <a:p>
            <a:pPr algn="l"/>
            <a:r>
              <a:rPr lang="nn-NO" b="0" i="0" dirty="0">
                <a:solidFill>
                  <a:srgbClr val="333333"/>
                </a:solidFill>
                <a:effectLst/>
                <a:latin typeface="Roboto" panose="02000000000000000000" pitchFamily="2" charset="0"/>
                <a:ea typeface="Roboto" panose="02000000000000000000" pitchFamily="2" charset="0"/>
              </a:rPr>
              <a:t>Skolen skal utarbeide ein individuell opplæringsplan for elevar som får individuelt tilrettelagd opplæring. I planen skal det stå kva som er måla for og innhaldet i opplæringa, og korleis ho skal drivast</a:t>
            </a:r>
            <a:r>
              <a:rPr lang="nn-NO" dirty="0">
                <a:solidFill>
                  <a:srgbClr val="333333"/>
                </a:solidFill>
                <a:latin typeface="Roboto" panose="02000000000000000000" pitchFamily="2" charset="0"/>
                <a:ea typeface="Roboto" panose="02000000000000000000" pitchFamily="2" charset="0"/>
              </a:rPr>
              <a:t>.</a:t>
            </a:r>
            <a:endParaRPr lang="nn-NO" b="0" i="0" dirty="0">
              <a:solidFill>
                <a:srgbClr val="333333"/>
              </a:solidFill>
              <a:effectLst/>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36323121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AC98C87B-D2F2-9593-52D5-FBDDBB1D8BA1}"/>
              </a:ext>
            </a:extLst>
          </p:cNvPr>
          <p:cNvSpPr/>
          <p:nvPr/>
        </p:nvSpPr>
        <p:spPr>
          <a:xfrm>
            <a:off x="0" y="0"/>
            <a:ext cx="12192000" cy="4250724"/>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E101E46A-24A6-F9A2-6966-6FE29BF4429D}"/>
              </a:ext>
            </a:extLst>
          </p:cNvPr>
          <p:cNvSpPr>
            <a:spLocks noGrp="1"/>
          </p:cNvSpPr>
          <p:nvPr>
            <p:ph type="title"/>
          </p:nvPr>
        </p:nvSpPr>
        <p:spPr>
          <a:xfrm>
            <a:off x="487487" y="365125"/>
            <a:ext cx="9030419" cy="1325563"/>
          </a:xfrm>
        </p:spPr>
        <p:txBody>
          <a:bodyPr>
            <a:normAutofit/>
          </a:bodyPr>
          <a:lstStyle/>
          <a:p>
            <a:r>
              <a:rPr lang="nb-NO" sz="2800" b="1" dirty="0" err="1">
                <a:latin typeface="Roboto" panose="02000000000000000000" pitchFamily="2" charset="0"/>
                <a:ea typeface="Roboto" panose="02000000000000000000" pitchFamily="2" charset="0"/>
              </a:rPr>
              <a:t>Årleg</a:t>
            </a:r>
            <a:r>
              <a:rPr lang="nb-NO" sz="2800" b="1" dirty="0">
                <a:latin typeface="Roboto" panose="02000000000000000000" pitchFamily="2" charset="0"/>
                <a:ea typeface="Roboto" panose="02000000000000000000" pitchFamily="2" charset="0"/>
              </a:rPr>
              <a:t> evaluering av utbytte av den individuelt tilrettelagde opplæringa § 11-11</a:t>
            </a:r>
          </a:p>
        </p:txBody>
      </p:sp>
      <p:sp>
        <p:nvSpPr>
          <p:cNvPr id="3" name="Plassholder for innhold 2">
            <a:extLst>
              <a:ext uri="{FF2B5EF4-FFF2-40B4-BE49-F238E27FC236}">
                <a16:creationId xmlns:a16="http://schemas.microsoft.com/office/drawing/2014/main" id="{F51FEF51-16A2-7FF3-0AB4-C807A9E20295}"/>
              </a:ext>
            </a:extLst>
          </p:cNvPr>
          <p:cNvSpPr>
            <a:spLocks noGrp="1"/>
          </p:cNvSpPr>
          <p:nvPr>
            <p:ph idx="1"/>
          </p:nvPr>
        </p:nvSpPr>
        <p:spPr>
          <a:xfrm>
            <a:off x="487487" y="1764812"/>
            <a:ext cx="10515600" cy="2252105"/>
          </a:xfrm>
        </p:spPr>
        <p:txBody>
          <a:bodyPr>
            <a:normAutofit fontScale="55000" lnSpcReduction="20000"/>
          </a:bodyPr>
          <a:lstStyle/>
          <a:p>
            <a:pPr>
              <a:lnSpc>
                <a:spcPct val="170000"/>
              </a:lnSpc>
            </a:pPr>
            <a:r>
              <a:rPr lang="nb-NO" sz="3300" dirty="0" err="1">
                <a:latin typeface="Roboto" panose="02000000000000000000" pitchFamily="2" charset="0"/>
                <a:ea typeface="Roboto" panose="02000000000000000000" pitchFamily="2" charset="0"/>
              </a:rPr>
              <a:t>Vidareføring</a:t>
            </a:r>
            <a:r>
              <a:rPr lang="nb-NO" sz="3300" dirty="0">
                <a:latin typeface="Roboto" panose="02000000000000000000" pitchFamily="2" charset="0"/>
                <a:ea typeface="Roboto" panose="02000000000000000000" pitchFamily="2" charset="0"/>
              </a:rPr>
              <a:t> av dagens § 5-5 andre ledd:</a:t>
            </a:r>
          </a:p>
          <a:p>
            <a:pPr lvl="1">
              <a:lnSpc>
                <a:spcPct val="170000"/>
              </a:lnSpc>
              <a:buFont typeface="Wingdings" panose="05000000000000000000" pitchFamily="2" charset="2"/>
              <a:buChar char="Ø"/>
            </a:pPr>
            <a:r>
              <a:rPr lang="nb-NO" sz="2900" dirty="0">
                <a:latin typeface="Roboto" panose="02000000000000000000" pitchFamily="2" charset="0"/>
                <a:ea typeface="Roboto" panose="02000000000000000000" pitchFamily="2" charset="0"/>
              </a:rPr>
              <a:t>Skolen skal kvart år gi ei oversikt over kva for opplæring eleven har fått og ei vurdering av utviklinga til eleven.</a:t>
            </a:r>
          </a:p>
          <a:p>
            <a:pPr>
              <a:lnSpc>
                <a:spcPct val="170000"/>
              </a:lnSpc>
            </a:pPr>
            <a:r>
              <a:rPr lang="nb-NO" sz="3300" dirty="0">
                <a:latin typeface="Roboto" panose="02000000000000000000" pitchFamily="2" charset="0"/>
                <a:ea typeface="Roboto" panose="02000000000000000000" pitchFamily="2" charset="0"/>
              </a:rPr>
              <a:t>Skolen er pliktsubjekt, men kommunen/fylkeskommunen er framleis overordna ansvarleg.</a:t>
            </a:r>
          </a:p>
          <a:p>
            <a:endParaRPr lang="nb-NO" dirty="0"/>
          </a:p>
        </p:txBody>
      </p:sp>
      <p:sp>
        <p:nvSpPr>
          <p:cNvPr id="4" name="Bindepunkt 3">
            <a:extLst>
              <a:ext uri="{FF2B5EF4-FFF2-40B4-BE49-F238E27FC236}">
                <a16:creationId xmlns:a16="http://schemas.microsoft.com/office/drawing/2014/main" id="{B68D8B3A-A50E-F5DA-9A7F-D2FABC8B0411}"/>
              </a:ext>
            </a:extLst>
          </p:cNvPr>
          <p:cNvSpPr/>
          <p:nvPr/>
        </p:nvSpPr>
        <p:spPr>
          <a:xfrm>
            <a:off x="9846544" y="145774"/>
            <a:ext cx="2186608" cy="2184621"/>
          </a:xfrm>
          <a:prstGeom prst="flowChartConnector">
            <a:avLst/>
          </a:prstGeom>
          <a:solidFill>
            <a:srgbClr val="4472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gjennomfører og evaluerer (årsrapport)</a:t>
            </a:r>
          </a:p>
        </p:txBody>
      </p:sp>
      <p:sp>
        <p:nvSpPr>
          <p:cNvPr id="6" name="Rektangel 5">
            <a:extLst>
              <a:ext uri="{FF2B5EF4-FFF2-40B4-BE49-F238E27FC236}">
                <a16:creationId xmlns:a16="http://schemas.microsoft.com/office/drawing/2014/main" id="{639CB7D8-6833-C0D6-758E-0B0DAC27236C}"/>
              </a:ext>
            </a:extLst>
          </p:cNvPr>
          <p:cNvSpPr/>
          <p:nvPr/>
        </p:nvSpPr>
        <p:spPr>
          <a:xfrm>
            <a:off x="1252151" y="4540508"/>
            <a:ext cx="9687697" cy="1952367"/>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nn-NO" b="1" dirty="0">
                <a:solidFill>
                  <a:srgbClr val="333333"/>
                </a:solidFill>
                <a:effectLst/>
                <a:latin typeface="Roboto" panose="02000000000000000000" pitchFamily="2" charset="0"/>
                <a:ea typeface="Roboto" panose="02000000000000000000" pitchFamily="2" charset="0"/>
              </a:rPr>
              <a:t>§ 11-11. Årleg evaluering av utbyttet av den individuelt tilrettelagde opplæringa</a:t>
            </a:r>
          </a:p>
          <a:p>
            <a:pPr algn="l"/>
            <a:r>
              <a:rPr lang="nn-NO" b="0" i="0" dirty="0">
                <a:solidFill>
                  <a:srgbClr val="333333"/>
                </a:solidFill>
                <a:effectLst/>
                <a:latin typeface="Roboto" panose="02000000000000000000" pitchFamily="2" charset="0"/>
                <a:ea typeface="Roboto" panose="02000000000000000000" pitchFamily="2" charset="0"/>
              </a:rPr>
              <a:t>Skolen skal éin gong i året utarbeide ei skriftleg oversikt over den individuelt tilrettelagde opplæringa eleven har fått, og ei vurdering av utviklinga til eleven sett opp mot måla i den individuelle opplæringsplanen. Eleven eller foreldra skal få tilgang til oversikta og vurderinga.</a:t>
            </a:r>
          </a:p>
        </p:txBody>
      </p:sp>
    </p:spTree>
    <p:extLst>
      <p:ext uri="{BB962C8B-B14F-4D97-AF65-F5344CB8AC3E}">
        <p14:creationId xmlns:p14="http://schemas.microsoft.com/office/powerpoint/2010/main" val="12446947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indepunkt 3">
            <a:extLst>
              <a:ext uri="{FF2B5EF4-FFF2-40B4-BE49-F238E27FC236}">
                <a16:creationId xmlns:a16="http://schemas.microsoft.com/office/drawing/2014/main" id="{E411F194-ED24-81A1-6052-6F01A3B80DE1}"/>
              </a:ext>
            </a:extLst>
          </p:cNvPr>
          <p:cNvSpPr/>
          <p:nvPr/>
        </p:nvSpPr>
        <p:spPr>
          <a:xfrm>
            <a:off x="234105" y="4526904"/>
            <a:ext cx="2186608" cy="2184621"/>
          </a:xfrm>
          <a:prstGeom prst="flowChartConnector">
            <a:avLst/>
          </a:prstGeom>
          <a:solidFill>
            <a:schemeClr val="accent6"/>
          </a:solidFill>
          <a:ln>
            <a:solidFill>
              <a:schemeClr val="accent6"/>
            </a:solid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følgjer med på </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elevane</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og vurderer om dei har </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tilfredsstillande</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utbytte av opplæring</a:t>
            </a:r>
          </a:p>
        </p:txBody>
      </p:sp>
      <p:sp>
        <p:nvSpPr>
          <p:cNvPr id="5" name="Bindepunkt 4">
            <a:extLst>
              <a:ext uri="{FF2B5EF4-FFF2-40B4-BE49-F238E27FC236}">
                <a16:creationId xmlns:a16="http://schemas.microsoft.com/office/drawing/2014/main" id="{535EFDB8-A4E2-6BDD-CAD0-C19C63F6F31D}"/>
              </a:ext>
            </a:extLst>
          </p:cNvPr>
          <p:cNvSpPr/>
          <p:nvPr/>
        </p:nvSpPr>
        <p:spPr>
          <a:xfrm>
            <a:off x="234105" y="1774986"/>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T</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ilpassa</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opplæring og intensiv opplæring</a:t>
            </a:r>
          </a:p>
        </p:txBody>
      </p:sp>
      <p:sp>
        <p:nvSpPr>
          <p:cNvPr id="7" name="Bindepunkt 6">
            <a:extLst>
              <a:ext uri="{FF2B5EF4-FFF2-40B4-BE49-F238E27FC236}">
                <a16:creationId xmlns:a16="http://schemas.microsoft.com/office/drawing/2014/main" id="{6BAB5967-942A-EB1F-D6C5-B7562C0EFABB}"/>
              </a:ext>
            </a:extLst>
          </p:cNvPr>
          <p:cNvSpPr/>
          <p:nvPr/>
        </p:nvSpPr>
        <p:spPr>
          <a:xfrm>
            <a:off x="2129600" y="146476"/>
            <a:ext cx="2271129"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a:defRPr/>
            </a:pP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Kommunen/ fylkeskommunen skal fatte vedtak eller hente inn ei vurdering frå PPT</a:t>
            </a:r>
          </a:p>
        </p:txBody>
      </p:sp>
      <p:sp>
        <p:nvSpPr>
          <p:cNvPr id="8" name="Bindepunkt 7">
            <a:extLst>
              <a:ext uri="{FF2B5EF4-FFF2-40B4-BE49-F238E27FC236}">
                <a16:creationId xmlns:a16="http://schemas.microsoft.com/office/drawing/2014/main" id="{7803D4BB-30B1-B178-510B-A8BFED3EB9A2}"/>
              </a:ext>
            </a:extLst>
          </p:cNvPr>
          <p:cNvSpPr/>
          <p:nvPr/>
        </p:nvSpPr>
        <p:spPr>
          <a:xfrm>
            <a:off x="4901887" y="98769"/>
            <a:ext cx="2186608" cy="2184621"/>
          </a:xfrm>
          <a:prstGeom prst="flowChartConnector">
            <a:avLst/>
          </a:prstGeom>
          <a:solidFill>
            <a:schemeClr val="accent2"/>
          </a:solidFill>
          <a:ln>
            <a:solidFill>
              <a:schemeClr val="accent2"/>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PPT skriv sakkunnig vurdering</a:t>
            </a:r>
          </a:p>
        </p:txBody>
      </p:sp>
      <p:sp>
        <p:nvSpPr>
          <p:cNvPr id="9" name="Bindepunkt 8">
            <a:extLst>
              <a:ext uri="{FF2B5EF4-FFF2-40B4-BE49-F238E27FC236}">
                <a16:creationId xmlns:a16="http://schemas.microsoft.com/office/drawing/2014/main" id="{C1B63363-2A6A-0F9D-8133-8CDA35A21683}"/>
              </a:ext>
            </a:extLst>
          </p:cNvPr>
          <p:cNvSpPr/>
          <p:nvPr/>
        </p:nvSpPr>
        <p:spPr>
          <a:xfrm>
            <a:off x="7467600" y="146476"/>
            <a:ext cx="2271129" cy="2184621"/>
          </a:xfrm>
          <a:prstGeom prst="flowChartConnector">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skriv vedtak</a:t>
            </a:r>
          </a:p>
        </p:txBody>
      </p:sp>
      <p:sp>
        <p:nvSpPr>
          <p:cNvPr id="10" name="Bindepunkt 9">
            <a:extLst>
              <a:ext uri="{FF2B5EF4-FFF2-40B4-BE49-F238E27FC236}">
                <a16:creationId xmlns:a16="http://schemas.microsoft.com/office/drawing/2014/main" id="{C24AF0B5-AD28-9138-DDB7-ED101D321BE0}"/>
              </a:ext>
            </a:extLst>
          </p:cNvPr>
          <p:cNvSpPr/>
          <p:nvPr/>
        </p:nvSpPr>
        <p:spPr>
          <a:xfrm>
            <a:off x="9383637" y="1774028"/>
            <a:ext cx="2186608" cy="2184621"/>
          </a:xfrm>
          <a:prstGeom prst="flowChartConnector">
            <a:avLst/>
          </a:prstGeom>
          <a:solidFill>
            <a:schemeClr val="accent3"/>
          </a:solidFill>
          <a:ln>
            <a:solidFill>
              <a:schemeClr val="accent3"/>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skriv individuell opplæringsplan (IOP)</a:t>
            </a:r>
          </a:p>
        </p:txBody>
      </p:sp>
      <p:sp>
        <p:nvSpPr>
          <p:cNvPr id="11" name="Bindepunkt 10">
            <a:extLst>
              <a:ext uri="{FF2B5EF4-FFF2-40B4-BE49-F238E27FC236}">
                <a16:creationId xmlns:a16="http://schemas.microsoft.com/office/drawing/2014/main" id="{67EEF969-CDFE-FD1B-39FC-C80CCBA202A5}"/>
              </a:ext>
            </a:extLst>
          </p:cNvPr>
          <p:cNvSpPr/>
          <p:nvPr/>
        </p:nvSpPr>
        <p:spPr>
          <a:xfrm>
            <a:off x="9504258" y="4526904"/>
            <a:ext cx="2186608" cy="2184621"/>
          </a:xfrm>
          <a:prstGeom prst="flowChartConnector">
            <a:avLst/>
          </a:prstGeom>
          <a:solidFill>
            <a:srgbClr val="447266"/>
          </a:solidFill>
          <a:ln>
            <a:solidFill>
              <a:srgbClr val="4472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gjennomfører og evaluerer (årsrapport)</a:t>
            </a:r>
          </a:p>
        </p:txBody>
      </p:sp>
      <p:sp>
        <p:nvSpPr>
          <p:cNvPr id="22" name="Pil: høyre 21">
            <a:extLst>
              <a:ext uri="{FF2B5EF4-FFF2-40B4-BE49-F238E27FC236}">
                <a16:creationId xmlns:a16="http://schemas.microsoft.com/office/drawing/2014/main" id="{3A140563-9D97-2CF0-0F9A-EC4E750D5CF6}"/>
              </a:ext>
            </a:extLst>
          </p:cNvPr>
          <p:cNvSpPr/>
          <p:nvPr/>
        </p:nvSpPr>
        <p:spPr>
          <a:xfrm rot="16200000">
            <a:off x="1119091" y="4089037"/>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3" name="Pil: høyre 22">
            <a:extLst>
              <a:ext uri="{FF2B5EF4-FFF2-40B4-BE49-F238E27FC236}">
                <a16:creationId xmlns:a16="http://schemas.microsoft.com/office/drawing/2014/main" id="{86EC244F-B9E5-0462-1168-AEB4B395ED65}"/>
              </a:ext>
            </a:extLst>
          </p:cNvPr>
          <p:cNvSpPr/>
          <p:nvPr/>
        </p:nvSpPr>
        <p:spPr>
          <a:xfrm rot="19097865">
            <a:off x="1769896" y="1572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highlight>
                <a:srgbClr val="C0C0C0"/>
              </a:highlight>
              <a:uLnTx/>
              <a:uFillTx/>
              <a:latin typeface="Roboto" panose="02000000000000000000" pitchFamily="2" charset="0"/>
              <a:ea typeface="Roboto" panose="02000000000000000000" pitchFamily="2" charset="0"/>
            </a:endParaRPr>
          </a:p>
        </p:txBody>
      </p:sp>
      <p:sp>
        <p:nvSpPr>
          <p:cNvPr id="24" name="Pil: høyre 23">
            <a:extLst>
              <a:ext uri="{FF2B5EF4-FFF2-40B4-BE49-F238E27FC236}">
                <a16:creationId xmlns:a16="http://schemas.microsoft.com/office/drawing/2014/main" id="{3982EC87-ED07-335E-1C26-5E72D4FD26F5}"/>
              </a:ext>
            </a:extLst>
          </p:cNvPr>
          <p:cNvSpPr/>
          <p:nvPr/>
        </p:nvSpPr>
        <p:spPr>
          <a:xfrm>
            <a:off x="4400730"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5" name="Pil: høyre 24">
            <a:extLst>
              <a:ext uri="{FF2B5EF4-FFF2-40B4-BE49-F238E27FC236}">
                <a16:creationId xmlns:a16="http://schemas.microsoft.com/office/drawing/2014/main" id="{1FC321A3-0FC6-DD56-AD9A-06E0EDD11658}"/>
              </a:ext>
            </a:extLst>
          </p:cNvPr>
          <p:cNvSpPr/>
          <p:nvPr/>
        </p:nvSpPr>
        <p:spPr>
          <a:xfrm rot="299913">
            <a:off x="7097158" y="576132"/>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6" name="Pil: høyre 25">
            <a:extLst>
              <a:ext uri="{FF2B5EF4-FFF2-40B4-BE49-F238E27FC236}">
                <a16:creationId xmlns:a16="http://schemas.microsoft.com/office/drawing/2014/main" id="{AF58854C-F28C-3574-137B-60D22FCC7B10}"/>
              </a:ext>
            </a:extLst>
          </p:cNvPr>
          <p:cNvSpPr/>
          <p:nvPr/>
        </p:nvSpPr>
        <p:spPr>
          <a:xfrm rot="2728416">
            <a:off x="9645159" y="1532658"/>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7" name="Pil: høyre 26">
            <a:extLst>
              <a:ext uri="{FF2B5EF4-FFF2-40B4-BE49-F238E27FC236}">
                <a16:creationId xmlns:a16="http://schemas.microsoft.com/office/drawing/2014/main" id="{D40099B9-5CD8-CCF4-10B5-0C08A6E88B6B}"/>
              </a:ext>
            </a:extLst>
          </p:cNvPr>
          <p:cNvSpPr/>
          <p:nvPr/>
        </p:nvSpPr>
        <p:spPr>
          <a:xfrm rot="5196901">
            <a:off x="10389244" y="4111012"/>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 name="TekstSylinder 1">
            <a:extLst>
              <a:ext uri="{FF2B5EF4-FFF2-40B4-BE49-F238E27FC236}">
                <a16:creationId xmlns:a16="http://schemas.microsoft.com/office/drawing/2014/main" id="{DB1E2B45-D121-EE58-6DBE-EADD9EE171B6}"/>
              </a:ext>
            </a:extLst>
          </p:cNvPr>
          <p:cNvSpPr txBox="1"/>
          <p:nvPr/>
        </p:nvSpPr>
        <p:spPr>
          <a:xfrm>
            <a:off x="3904322" y="3774327"/>
            <a:ext cx="4383356" cy="461665"/>
          </a:xfrm>
          <a:prstGeom prst="rect">
            <a:avLst/>
          </a:prstGeom>
          <a:noFill/>
        </p:spPr>
        <p:txBody>
          <a:bodyPr wrap="square" rtlCol="0">
            <a:spAutoFit/>
          </a:bodyPr>
          <a:lstStyle/>
          <a:p>
            <a:r>
              <a:rPr lang="nb-NO" sz="2400">
                <a:latin typeface="Roboto" panose="02000000000000000000" pitchFamily="2" charset="0"/>
                <a:ea typeface="Roboto" panose="02000000000000000000" pitchFamily="2" charset="0"/>
              </a:rPr>
              <a:t>Saksgangen for tilrettelegging</a:t>
            </a:r>
          </a:p>
        </p:txBody>
      </p:sp>
    </p:spTree>
    <p:extLst>
      <p:ext uri="{BB962C8B-B14F-4D97-AF65-F5344CB8AC3E}">
        <p14:creationId xmlns:p14="http://schemas.microsoft.com/office/powerpoint/2010/main" val="93212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p:cTn id="6" dur="indefinite"/>
                                        <p:tgtEl>
                                          <p:spTgt spid="4"/>
                                        </p:tgtEl>
                                        <p:attrNameLst>
                                          <p:attrName>style.opacity</p:attrName>
                                        </p:attrNameLst>
                                      </p:cBhvr>
                                      <p:to>
                                        <p:strVal val="0.25"/>
                                      </p:to>
                                    </p:set>
                                    <p:animEffect filter="image" prLst="opacity: 0.25">
                                      <p:cBhvr rctx="IE">
                                        <p:cTn id="7" dur="indefinite"/>
                                        <p:tgtEl>
                                          <p:spTgt spid="4"/>
                                        </p:tgtEl>
                                      </p:cBhvr>
                                    </p:animEffect>
                                  </p:childTnLst>
                                </p:cTn>
                              </p:par>
                              <p:par>
                                <p:cTn id="8" presetID="9" presetClass="emph" presetSubtype="0" grpId="0" nodeType="withEffect">
                                  <p:stCondLst>
                                    <p:cond delay="0"/>
                                  </p:stCondLst>
                                  <p:childTnLst>
                                    <p:set>
                                      <p:cBhvr>
                                        <p:cTn id="9" dur="indefinite"/>
                                        <p:tgtEl>
                                          <p:spTgt spid="5"/>
                                        </p:tgtEl>
                                        <p:attrNameLst>
                                          <p:attrName>style.opacity</p:attrName>
                                        </p:attrNameLst>
                                      </p:cBhvr>
                                      <p:to>
                                        <p:strVal val="0.25"/>
                                      </p:to>
                                    </p:set>
                                    <p:animEffect filter="image" prLst="opacity: 0.25">
                                      <p:cBhvr rctx="IE">
                                        <p:cTn id="10" dur="indefinite"/>
                                        <p:tgtEl>
                                          <p:spTgt spid="5"/>
                                        </p:tgtEl>
                                      </p:cBhvr>
                                    </p:animEffect>
                                  </p:childTnLst>
                                </p:cTn>
                              </p:par>
                              <p:par>
                                <p:cTn id="11" presetID="9" presetClass="emph" presetSubtype="0" grpId="0" nodeType="withEffect">
                                  <p:stCondLst>
                                    <p:cond delay="0"/>
                                  </p:stCondLst>
                                  <p:childTnLst>
                                    <p:set>
                                      <p:cBhvr>
                                        <p:cTn id="12" dur="indefinite"/>
                                        <p:tgtEl>
                                          <p:spTgt spid="7"/>
                                        </p:tgtEl>
                                        <p:attrNameLst>
                                          <p:attrName>style.opacity</p:attrName>
                                        </p:attrNameLst>
                                      </p:cBhvr>
                                      <p:to>
                                        <p:strVal val="0.25"/>
                                      </p:to>
                                    </p:set>
                                    <p:animEffect filter="image" prLst="opacity: 0.25">
                                      <p:cBhvr rctx="IE">
                                        <p:cTn id="13" dur="indefinite"/>
                                        <p:tgtEl>
                                          <p:spTgt spid="7"/>
                                        </p:tgtEl>
                                      </p:cBhvr>
                                    </p:animEffect>
                                  </p:childTnLst>
                                </p:cTn>
                              </p:par>
                              <p:par>
                                <p:cTn id="14" presetID="9" presetClass="emph" presetSubtype="0" grpId="0" nodeType="withEffect">
                                  <p:stCondLst>
                                    <p:cond delay="0"/>
                                  </p:stCondLst>
                                  <p:childTnLst>
                                    <p:set>
                                      <p:cBhvr>
                                        <p:cTn id="15" dur="indefinite"/>
                                        <p:tgtEl>
                                          <p:spTgt spid="8"/>
                                        </p:tgtEl>
                                        <p:attrNameLst>
                                          <p:attrName>style.opacity</p:attrName>
                                        </p:attrNameLst>
                                      </p:cBhvr>
                                      <p:to>
                                        <p:strVal val="0.25"/>
                                      </p:to>
                                    </p:set>
                                    <p:animEffect filter="image" prLst="opacity: 0.25">
                                      <p:cBhvr rctx="IE">
                                        <p:cTn id="16" dur="indefinite"/>
                                        <p:tgtEl>
                                          <p:spTgt spid="8"/>
                                        </p:tgtEl>
                                      </p:cBhvr>
                                    </p:animEffect>
                                  </p:childTnLst>
                                </p:cTn>
                              </p:par>
                              <p:par>
                                <p:cTn id="17" presetID="9" presetClass="emph" presetSubtype="0" grpId="0" nodeType="withEffect">
                                  <p:stCondLst>
                                    <p:cond delay="0"/>
                                  </p:stCondLst>
                                  <p:childTnLst>
                                    <p:set>
                                      <p:cBhvr>
                                        <p:cTn id="18" dur="indefinite"/>
                                        <p:tgtEl>
                                          <p:spTgt spid="9"/>
                                        </p:tgtEl>
                                        <p:attrNameLst>
                                          <p:attrName>style.opacity</p:attrName>
                                        </p:attrNameLst>
                                      </p:cBhvr>
                                      <p:to>
                                        <p:strVal val="0.25"/>
                                      </p:to>
                                    </p:set>
                                    <p:animEffect filter="image" prLst="opacity: 0.25">
                                      <p:cBhvr rctx="IE">
                                        <p:cTn id="19" dur="indefinite"/>
                                        <p:tgtEl>
                                          <p:spTgt spid="9"/>
                                        </p:tgtEl>
                                      </p:cBhvr>
                                    </p:animEffect>
                                  </p:childTnLst>
                                </p:cTn>
                              </p:par>
                              <p:par>
                                <p:cTn id="20" presetID="9" presetClass="emph" presetSubtype="0" grpId="0" nodeType="withEffect">
                                  <p:stCondLst>
                                    <p:cond delay="0"/>
                                  </p:stCondLst>
                                  <p:childTnLst>
                                    <p:set>
                                      <p:cBhvr>
                                        <p:cTn id="21" dur="indefinite"/>
                                        <p:tgtEl>
                                          <p:spTgt spid="10"/>
                                        </p:tgtEl>
                                        <p:attrNameLst>
                                          <p:attrName>style.opacity</p:attrName>
                                        </p:attrNameLst>
                                      </p:cBhvr>
                                      <p:to>
                                        <p:strVal val="0.25"/>
                                      </p:to>
                                    </p:set>
                                    <p:animEffect filter="image" prLst="opacity: 0.25">
                                      <p:cBhvr rctx="IE">
                                        <p:cTn id="22" dur="indefinite"/>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indepunkt 3">
            <a:extLst>
              <a:ext uri="{FF2B5EF4-FFF2-40B4-BE49-F238E27FC236}">
                <a16:creationId xmlns:a16="http://schemas.microsoft.com/office/drawing/2014/main" id="{E411F194-ED24-81A1-6052-6F01A3B80DE1}"/>
              </a:ext>
            </a:extLst>
          </p:cNvPr>
          <p:cNvSpPr/>
          <p:nvPr/>
        </p:nvSpPr>
        <p:spPr>
          <a:xfrm>
            <a:off x="234105" y="4526903"/>
            <a:ext cx="2186608" cy="2184621"/>
          </a:xfrm>
          <a:prstGeom prst="flowChartConnector">
            <a:avLst/>
          </a:prstGeom>
          <a:solidFill>
            <a:schemeClr val="accent6"/>
          </a:solidFill>
          <a:ln>
            <a:solidFill>
              <a:schemeClr val="accent6"/>
            </a:solid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følgjer med på </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elevane</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og vurderer om dei har </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tilfredsstillande</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utbytte av opplæring</a:t>
            </a:r>
          </a:p>
        </p:txBody>
      </p:sp>
      <p:sp>
        <p:nvSpPr>
          <p:cNvPr id="5" name="Bindepunkt 4">
            <a:extLst>
              <a:ext uri="{FF2B5EF4-FFF2-40B4-BE49-F238E27FC236}">
                <a16:creationId xmlns:a16="http://schemas.microsoft.com/office/drawing/2014/main" id="{535EFDB8-A4E2-6BDD-CAD0-C19C63F6F31D}"/>
              </a:ext>
            </a:extLst>
          </p:cNvPr>
          <p:cNvSpPr/>
          <p:nvPr/>
        </p:nvSpPr>
        <p:spPr>
          <a:xfrm>
            <a:off x="234105" y="1774986"/>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tilpassa opplæring og intensiv opplæring</a:t>
            </a:r>
          </a:p>
        </p:txBody>
      </p:sp>
      <p:sp>
        <p:nvSpPr>
          <p:cNvPr id="7" name="Bindepunkt 6">
            <a:extLst>
              <a:ext uri="{FF2B5EF4-FFF2-40B4-BE49-F238E27FC236}">
                <a16:creationId xmlns:a16="http://schemas.microsoft.com/office/drawing/2014/main" id="{6BAB5967-942A-EB1F-D6C5-B7562C0EFABB}"/>
              </a:ext>
            </a:extLst>
          </p:cNvPr>
          <p:cNvSpPr/>
          <p:nvPr/>
        </p:nvSpPr>
        <p:spPr>
          <a:xfrm>
            <a:off x="2129601" y="146476"/>
            <a:ext cx="2186608"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skal </a:t>
            </a: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fatte vedtak eller </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hente inn ein vurdering frå PPT</a:t>
            </a:r>
          </a:p>
        </p:txBody>
      </p:sp>
      <p:sp>
        <p:nvSpPr>
          <p:cNvPr id="8" name="Bindepunkt 7">
            <a:extLst>
              <a:ext uri="{FF2B5EF4-FFF2-40B4-BE49-F238E27FC236}">
                <a16:creationId xmlns:a16="http://schemas.microsoft.com/office/drawing/2014/main" id="{7803D4BB-30B1-B178-510B-A8BFED3EB9A2}"/>
              </a:ext>
            </a:extLst>
          </p:cNvPr>
          <p:cNvSpPr/>
          <p:nvPr/>
        </p:nvSpPr>
        <p:spPr>
          <a:xfrm>
            <a:off x="4901887" y="98769"/>
            <a:ext cx="2186608" cy="2184621"/>
          </a:xfrm>
          <a:prstGeom prst="flowChartConnector">
            <a:avLst/>
          </a:prstGeom>
          <a:solidFill>
            <a:schemeClr val="accent2"/>
          </a:solidFill>
          <a:ln>
            <a:solidFill>
              <a:schemeClr val="accent2"/>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PPT skriv sakkunnig vurdering</a:t>
            </a:r>
          </a:p>
        </p:txBody>
      </p:sp>
      <p:sp>
        <p:nvSpPr>
          <p:cNvPr id="9" name="Bindepunkt 8">
            <a:extLst>
              <a:ext uri="{FF2B5EF4-FFF2-40B4-BE49-F238E27FC236}">
                <a16:creationId xmlns:a16="http://schemas.microsoft.com/office/drawing/2014/main" id="{C1B63363-2A6A-0F9D-8133-8CDA35A21683}"/>
              </a:ext>
            </a:extLst>
          </p:cNvPr>
          <p:cNvSpPr/>
          <p:nvPr/>
        </p:nvSpPr>
        <p:spPr>
          <a:xfrm>
            <a:off x="7467601" y="146476"/>
            <a:ext cx="2186608" cy="2184621"/>
          </a:xfrm>
          <a:prstGeom prst="flowChartConnector">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skriv vedtak</a:t>
            </a:r>
          </a:p>
        </p:txBody>
      </p:sp>
      <p:sp>
        <p:nvSpPr>
          <p:cNvPr id="10" name="Bindepunkt 9">
            <a:extLst>
              <a:ext uri="{FF2B5EF4-FFF2-40B4-BE49-F238E27FC236}">
                <a16:creationId xmlns:a16="http://schemas.microsoft.com/office/drawing/2014/main" id="{C24AF0B5-AD28-9138-DDB7-ED101D321BE0}"/>
              </a:ext>
            </a:extLst>
          </p:cNvPr>
          <p:cNvSpPr/>
          <p:nvPr/>
        </p:nvSpPr>
        <p:spPr>
          <a:xfrm>
            <a:off x="9459675" y="1774986"/>
            <a:ext cx="2186608" cy="2184621"/>
          </a:xfrm>
          <a:prstGeom prst="flowChartConnector">
            <a:avLst/>
          </a:prstGeom>
          <a:solidFill>
            <a:schemeClr val="accent3"/>
          </a:solidFill>
          <a:ln>
            <a:solidFill>
              <a:schemeClr val="accent3"/>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skriv individuell opplæringsplan (IOP)</a:t>
            </a:r>
          </a:p>
        </p:txBody>
      </p:sp>
      <p:sp>
        <p:nvSpPr>
          <p:cNvPr id="11" name="Bindepunkt 10">
            <a:extLst>
              <a:ext uri="{FF2B5EF4-FFF2-40B4-BE49-F238E27FC236}">
                <a16:creationId xmlns:a16="http://schemas.microsoft.com/office/drawing/2014/main" id="{67EEF969-CDFE-FD1B-39FC-C80CCBA202A5}"/>
              </a:ext>
            </a:extLst>
          </p:cNvPr>
          <p:cNvSpPr/>
          <p:nvPr/>
        </p:nvSpPr>
        <p:spPr>
          <a:xfrm>
            <a:off x="9459675" y="4526903"/>
            <a:ext cx="2186608" cy="2184621"/>
          </a:xfrm>
          <a:prstGeom prst="flowChartConnector">
            <a:avLst/>
          </a:prstGeom>
          <a:solidFill>
            <a:srgbClr val="447266"/>
          </a:solidFill>
          <a:ln>
            <a:solidFill>
              <a:srgbClr val="4472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gjennomfører og evaluerer (årsrapport)</a:t>
            </a:r>
          </a:p>
        </p:txBody>
      </p:sp>
      <p:sp>
        <p:nvSpPr>
          <p:cNvPr id="22" name="Pil: høyre 21">
            <a:extLst>
              <a:ext uri="{FF2B5EF4-FFF2-40B4-BE49-F238E27FC236}">
                <a16:creationId xmlns:a16="http://schemas.microsoft.com/office/drawing/2014/main" id="{3A140563-9D97-2CF0-0F9A-EC4E750D5CF6}"/>
              </a:ext>
            </a:extLst>
          </p:cNvPr>
          <p:cNvSpPr/>
          <p:nvPr/>
        </p:nvSpPr>
        <p:spPr>
          <a:xfrm rot="16200000">
            <a:off x="1119091" y="413474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3" name="Pil: høyre 22">
            <a:extLst>
              <a:ext uri="{FF2B5EF4-FFF2-40B4-BE49-F238E27FC236}">
                <a16:creationId xmlns:a16="http://schemas.microsoft.com/office/drawing/2014/main" id="{86EC244F-B9E5-0462-1168-AEB4B395ED65}"/>
              </a:ext>
            </a:extLst>
          </p:cNvPr>
          <p:cNvSpPr/>
          <p:nvPr/>
        </p:nvSpPr>
        <p:spPr>
          <a:xfrm rot="19097865">
            <a:off x="1769896" y="1572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highlight>
                <a:srgbClr val="C0C0C0"/>
              </a:highlight>
              <a:uLnTx/>
              <a:uFillTx/>
              <a:latin typeface="Roboto" panose="02000000000000000000" pitchFamily="2" charset="0"/>
              <a:ea typeface="Roboto" panose="02000000000000000000" pitchFamily="2" charset="0"/>
            </a:endParaRPr>
          </a:p>
        </p:txBody>
      </p:sp>
      <p:sp>
        <p:nvSpPr>
          <p:cNvPr id="24" name="Pil: høyre 23">
            <a:extLst>
              <a:ext uri="{FF2B5EF4-FFF2-40B4-BE49-F238E27FC236}">
                <a16:creationId xmlns:a16="http://schemas.microsoft.com/office/drawing/2014/main" id="{3982EC87-ED07-335E-1C26-5E72D4FD26F5}"/>
              </a:ext>
            </a:extLst>
          </p:cNvPr>
          <p:cNvSpPr/>
          <p:nvPr/>
        </p:nvSpPr>
        <p:spPr>
          <a:xfrm>
            <a:off x="4400730"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5" name="Pil: høyre 24">
            <a:extLst>
              <a:ext uri="{FF2B5EF4-FFF2-40B4-BE49-F238E27FC236}">
                <a16:creationId xmlns:a16="http://schemas.microsoft.com/office/drawing/2014/main" id="{1FC321A3-0FC6-DD56-AD9A-06E0EDD11658}"/>
              </a:ext>
            </a:extLst>
          </p:cNvPr>
          <p:cNvSpPr/>
          <p:nvPr/>
        </p:nvSpPr>
        <p:spPr>
          <a:xfrm>
            <a:off x="7097158" y="576132"/>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6" name="Pil: høyre 25">
            <a:extLst>
              <a:ext uri="{FF2B5EF4-FFF2-40B4-BE49-F238E27FC236}">
                <a16:creationId xmlns:a16="http://schemas.microsoft.com/office/drawing/2014/main" id="{AF58854C-F28C-3574-137B-60D22FCC7B10}"/>
              </a:ext>
            </a:extLst>
          </p:cNvPr>
          <p:cNvSpPr/>
          <p:nvPr/>
        </p:nvSpPr>
        <p:spPr>
          <a:xfrm rot="2728416">
            <a:off x="9645159" y="1532658"/>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7" name="Pil: høyre 26">
            <a:extLst>
              <a:ext uri="{FF2B5EF4-FFF2-40B4-BE49-F238E27FC236}">
                <a16:creationId xmlns:a16="http://schemas.microsoft.com/office/drawing/2014/main" id="{D40099B9-5CD8-CCF4-10B5-0C08A6E88B6B}"/>
              </a:ext>
            </a:extLst>
          </p:cNvPr>
          <p:cNvSpPr/>
          <p:nvPr/>
        </p:nvSpPr>
        <p:spPr>
          <a:xfrm rot="5400000">
            <a:off x="10344659" y="413474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 name="TekstSylinder 1">
            <a:extLst>
              <a:ext uri="{FF2B5EF4-FFF2-40B4-BE49-F238E27FC236}">
                <a16:creationId xmlns:a16="http://schemas.microsoft.com/office/drawing/2014/main" id="{EDAFCFF9-FC46-BC3C-11D7-9FEFE99F983C}"/>
              </a:ext>
            </a:extLst>
          </p:cNvPr>
          <p:cNvSpPr txBox="1"/>
          <p:nvPr/>
        </p:nvSpPr>
        <p:spPr>
          <a:xfrm>
            <a:off x="3803513" y="3728774"/>
            <a:ext cx="4383356" cy="461665"/>
          </a:xfrm>
          <a:prstGeom prst="rect">
            <a:avLst/>
          </a:prstGeom>
          <a:noFill/>
        </p:spPr>
        <p:txBody>
          <a:bodyPr wrap="square" rtlCol="0">
            <a:spAutoFit/>
          </a:bodyPr>
          <a:lstStyle/>
          <a:p>
            <a:r>
              <a:rPr lang="nb-NO" sz="2400">
                <a:latin typeface="Roboto" panose="02000000000000000000" pitchFamily="2" charset="0"/>
                <a:ea typeface="Roboto" panose="02000000000000000000" pitchFamily="2" charset="0"/>
              </a:rPr>
              <a:t>Saksgangen for tilrettelegging</a:t>
            </a:r>
          </a:p>
        </p:txBody>
      </p:sp>
    </p:spTree>
    <p:extLst>
      <p:ext uri="{BB962C8B-B14F-4D97-AF65-F5344CB8AC3E}">
        <p14:creationId xmlns:p14="http://schemas.microsoft.com/office/powerpoint/2010/main" val="1723994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p:cTn id="6" dur="indefinite"/>
                                        <p:tgtEl>
                                          <p:spTgt spid="9"/>
                                        </p:tgtEl>
                                        <p:attrNameLst>
                                          <p:attrName>style.opacity</p:attrName>
                                        </p:attrNameLst>
                                      </p:cBhvr>
                                      <p:to>
                                        <p:strVal val="0.25"/>
                                      </p:to>
                                    </p:set>
                                    <p:animEffect filter="image" prLst="opacity: 0.25">
                                      <p:cBhvr rctx="IE">
                                        <p:cTn id="7" dur="indefinite"/>
                                        <p:tgtEl>
                                          <p:spTgt spid="9"/>
                                        </p:tgtEl>
                                      </p:cBhvr>
                                    </p:animEffect>
                                  </p:childTnLst>
                                </p:cTn>
                              </p:par>
                              <p:par>
                                <p:cTn id="8" presetID="9" presetClass="emph" presetSubtype="0" grpId="0" nodeType="withEffect">
                                  <p:stCondLst>
                                    <p:cond delay="0"/>
                                  </p:stCondLst>
                                  <p:childTnLst>
                                    <p:set>
                                      <p:cBhvr>
                                        <p:cTn id="9" dur="indefinite"/>
                                        <p:tgtEl>
                                          <p:spTgt spid="10"/>
                                        </p:tgtEl>
                                        <p:attrNameLst>
                                          <p:attrName>style.opacity</p:attrName>
                                        </p:attrNameLst>
                                      </p:cBhvr>
                                      <p:to>
                                        <p:strVal val="0.25"/>
                                      </p:to>
                                    </p:set>
                                    <p:animEffect filter="image" prLst="opacity: 0.25">
                                      <p:cBhvr rctx="IE">
                                        <p:cTn id="10" dur="indefinite"/>
                                        <p:tgtEl>
                                          <p:spTgt spid="10"/>
                                        </p:tgtEl>
                                      </p:cBhvr>
                                    </p:animEffect>
                                  </p:childTnLst>
                                </p:cTn>
                              </p:par>
                              <p:par>
                                <p:cTn id="11" presetID="9" presetClass="emph" presetSubtype="0" grpId="0" nodeType="withEffect">
                                  <p:stCondLst>
                                    <p:cond delay="0"/>
                                  </p:stCondLst>
                                  <p:childTnLst>
                                    <p:set>
                                      <p:cBhvr>
                                        <p:cTn id="12" dur="indefinite"/>
                                        <p:tgtEl>
                                          <p:spTgt spid="11"/>
                                        </p:tgtEl>
                                        <p:attrNameLst>
                                          <p:attrName>style.opacity</p:attrName>
                                        </p:attrNameLst>
                                      </p:cBhvr>
                                      <p:to>
                                        <p:strVal val="0.25"/>
                                      </p:to>
                                    </p:set>
                                    <p:animEffect filter="image" prLst="opacity: 0.25">
                                      <p:cBhvr rctx="IE">
                                        <p:cTn id="13" dur="indefinite"/>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CB966AD4-2AAD-F882-BD76-E76755F0A745}"/>
              </a:ext>
            </a:extLst>
          </p:cNvPr>
          <p:cNvSpPr/>
          <p:nvPr/>
        </p:nvSpPr>
        <p:spPr>
          <a:xfrm>
            <a:off x="-26504" y="-1"/>
            <a:ext cx="6845643" cy="6858000"/>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6FE5123F-91B8-B170-9289-41B1D1795A69}"/>
              </a:ext>
            </a:extLst>
          </p:cNvPr>
          <p:cNvSpPr>
            <a:spLocks noGrp="1"/>
          </p:cNvSpPr>
          <p:nvPr>
            <p:ph type="title"/>
          </p:nvPr>
        </p:nvSpPr>
        <p:spPr>
          <a:xfrm>
            <a:off x="282146" y="365125"/>
            <a:ext cx="5687333" cy="1325563"/>
          </a:xfrm>
        </p:spPr>
        <p:txBody>
          <a:bodyPr>
            <a:normAutofit/>
          </a:bodyPr>
          <a:lstStyle/>
          <a:p>
            <a:r>
              <a:rPr lang="nb-NO" sz="2800" b="1" dirty="0">
                <a:latin typeface="Roboto" panose="02000000000000000000" pitchFamily="2" charset="0"/>
                <a:ea typeface="Roboto" panose="02000000000000000000" pitchFamily="2" charset="0"/>
              </a:rPr>
              <a:t>Pedagogisk-psykologisk </a:t>
            </a:r>
            <a:r>
              <a:rPr lang="nb-NO" sz="2800" b="1" dirty="0" err="1">
                <a:latin typeface="Roboto" panose="02000000000000000000" pitchFamily="2" charset="0"/>
                <a:ea typeface="Roboto" panose="02000000000000000000" pitchFamily="2" charset="0"/>
              </a:rPr>
              <a:t>teneste</a:t>
            </a:r>
            <a:r>
              <a:rPr lang="nb-NO" sz="2800" b="1" dirty="0">
                <a:latin typeface="Roboto" panose="02000000000000000000" pitchFamily="2" charset="0"/>
                <a:ea typeface="Roboto" panose="02000000000000000000" pitchFamily="2" charset="0"/>
              </a:rPr>
              <a:t> § 11-13</a:t>
            </a:r>
          </a:p>
        </p:txBody>
      </p:sp>
      <p:sp>
        <p:nvSpPr>
          <p:cNvPr id="3" name="Plassholder for innhold 2">
            <a:extLst>
              <a:ext uri="{FF2B5EF4-FFF2-40B4-BE49-F238E27FC236}">
                <a16:creationId xmlns:a16="http://schemas.microsoft.com/office/drawing/2014/main" id="{BA388A81-4750-0E63-25B3-C0D4492132F3}"/>
              </a:ext>
            </a:extLst>
          </p:cNvPr>
          <p:cNvSpPr>
            <a:spLocks noGrp="1"/>
          </p:cNvSpPr>
          <p:nvPr>
            <p:ph idx="1"/>
          </p:nvPr>
        </p:nvSpPr>
        <p:spPr>
          <a:xfrm>
            <a:off x="282146" y="1890583"/>
            <a:ext cx="6464643" cy="4602291"/>
          </a:xfrm>
        </p:spPr>
        <p:txBody>
          <a:bodyPr>
            <a:noAutofit/>
          </a:bodyPr>
          <a:lstStyle/>
          <a:p>
            <a:pPr>
              <a:lnSpc>
                <a:spcPct val="150000"/>
              </a:lnSpc>
            </a:pPr>
            <a:r>
              <a:rPr lang="nb-NO" sz="1800" dirty="0" err="1">
                <a:latin typeface="Roboto" panose="02000000000000000000" pitchFamily="2" charset="0"/>
                <a:ea typeface="Roboto" panose="02000000000000000000" pitchFamily="2" charset="0"/>
              </a:rPr>
              <a:t>Vidarefører</a:t>
            </a:r>
            <a:r>
              <a:rPr lang="nb-NO" sz="1800" dirty="0">
                <a:latin typeface="Roboto" panose="02000000000000000000" pitchFamily="2" charset="0"/>
                <a:ea typeface="Roboto" panose="02000000000000000000" pitchFamily="2" charset="0"/>
              </a:rPr>
              <a:t> dagens </a:t>
            </a:r>
            <a:r>
              <a:rPr lang="nb-NO" sz="1800" dirty="0" err="1">
                <a:latin typeface="Roboto" panose="02000000000000000000" pitchFamily="2" charset="0"/>
                <a:ea typeface="Roboto" panose="02000000000000000000" pitchFamily="2" charset="0"/>
              </a:rPr>
              <a:t>reglar</a:t>
            </a:r>
            <a:r>
              <a:rPr lang="nb-NO" sz="1800" dirty="0">
                <a:latin typeface="Roboto" panose="02000000000000000000" pitchFamily="2" charset="0"/>
                <a:ea typeface="Roboto" panose="02000000000000000000" pitchFamily="2" charset="0"/>
              </a:rPr>
              <a:t> i § 5-6:</a:t>
            </a:r>
          </a:p>
          <a:p>
            <a:pPr lvl="1">
              <a:lnSpc>
                <a:spcPct val="150000"/>
              </a:lnSpc>
              <a:buFont typeface="Wingdings" panose="05000000000000000000" pitchFamily="2" charset="2"/>
              <a:buChar char="Ø"/>
            </a:pPr>
            <a:r>
              <a:rPr lang="nb-NO" sz="1600" dirty="0">
                <a:latin typeface="Roboto" panose="02000000000000000000" pitchFamily="2" charset="0"/>
                <a:ea typeface="Roboto" panose="02000000000000000000" pitchFamily="2" charset="0"/>
              </a:rPr>
              <a:t>Kommunen/fylkeskommunen skal ha PP-tjeneste.</a:t>
            </a:r>
          </a:p>
          <a:p>
            <a:pPr lvl="1">
              <a:lnSpc>
                <a:spcPct val="150000"/>
              </a:lnSpc>
              <a:buFont typeface="Wingdings" panose="05000000000000000000" pitchFamily="2" charset="2"/>
              <a:buChar char="Ø"/>
            </a:pPr>
            <a:r>
              <a:rPr lang="nb-NO" sz="1600" dirty="0">
                <a:latin typeface="Roboto" panose="02000000000000000000" pitchFamily="2" charset="0"/>
                <a:ea typeface="Roboto" panose="02000000000000000000" pitchFamily="2" charset="0"/>
              </a:rPr>
              <a:t>Kommunen/fylkeskommunen er juridisk og økonomisk ansvarleg. </a:t>
            </a:r>
          </a:p>
          <a:p>
            <a:pPr lvl="1">
              <a:lnSpc>
                <a:spcPct val="150000"/>
              </a:lnSpc>
              <a:buFont typeface="Wingdings" panose="05000000000000000000" pitchFamily="2" charset="2"/>
              <a:buChar char="Ø"/>
            </a:pPr>
            <a:r>
              <a:rPr lang="nb-NO" sz="1600" dirty="0">
                <a:latin typeface="Roboto" panose="02000000000000000000" pitchFamily="2" charset="0"/>
                <a:ea typeface="Roboto" panose="02000000000000000000" pitchFamily="2" charset="0"/>
              </a:rPr>
              <a:t>Det er </a:t>
            </a:r>
            <a:r>
              <a:rPr lang="nb-NO" sz="1600" dirty="0" err="1">
                <a:latin typeface="Roboto" panose="02000000000000000000" pitchFamily="2" charset="0"/>
                <a:ea typeface="Roboto" panose="02000000000000000000" pitchFamily="2" charset="0"/>
              </a:rPr>
              <a:t>mogleg</a:t>
            </a:r>
            <a:r>
              <a:rPr lang="nb-NO" sz="1600" dirty="0">
                <a:latin typeface="Roboto" panose="02000000000000000000" pitchFamily="2" charset="0"/>
                <a:ea typeface="Roboto" panose="02000000000000000000" pitchFamily="2" charset="0"/>
              </a:rPr>
              <a:t>, ved behov i enkelte saker, å hente kompetanse </a:t>
            </a:r>
            <a:r>
              <a:rPr lang="nb-NO" sz="1600" dirty="0" err="1">
                <a:latin typeface="Roboto" panose="02000000000000000000" pitchFamily="2" charset="0"/>
                <a:ea typeface="Roboto" panose="02000000000000000000" pitchFamily="2" charset="0"/>
              </a:rPr>
              <a:t>utanfrå</a:t>
            </a:r>
            <a:r>
              <a:rPr lang="nb-NO" sz="1600" dirty="0">
                <a:latin typeface="Roboto" panose="02000000000000000000" pitchFamily="2" charset="0"/>
                <a:ea typeface="Roboto" panose="02000000000000000000" pitchFamily="2" charset="0"/>
              </a:rPr>
              <a:t>. </a:t>
            </a:r>
          </a:p>
          <a:p>
            <a:pPr>
              <a:lnSpc>
                <a:spcPct val="150000"/>
              </a:lnSpc>
            </a:pPr>
            <a:r>
              <a:rPr lang="nb-NO" sz="1800" dirty="0">
                <a:latin typeface="Roboto" panose="02000000000000000000" pitchFamily="2" charset="0"/>
                <a:ea typeface="Roboto" panose="02000000000000000000" pitchFamily="2" charset="0"/>
              </a:rPr>
              <a:t>PP-</a:t>
            </a:r>
            <a:r>
              <a:rPr lang="nb-NO" sz="1800" dirty="0" err="1">
                <a:latin typeface="Roboto" panose="02000000000000000000" pitchFamily="2" charset="0"/>
                <a:ea typeface="Roboto" panose="02000000000000000000" pitchFamily="2" charset="0"/>
              </a:rPr>
              <a:t>tenesta</a:t>
            </a:r>
            <a:r>
              <a:rPr lang="nb-NO" sz="1800" dirty="0">
                <a:latin typeface="Roboto" panose="02000000000000000000" pitchFamily="2" charset="0"/>
                <a:ea typeface="Roboto" panose="02000000000000000000" pitchFamily="2" charset="0"/>
              </a:rPr>
              <a:t> sine </a:t>
            </a:r>
            <a:r>
              <a:rPr lang="nb-NO" sz="1800" dirty="0" err="1">
                <a:latin typeface="Roboto" panose="02000000000000000000" pitchFamily="2" charset="0"/>
                <a:ea typeface="Roboto" panose="02000000000000000000" pitchFamily="2" charset="0"/>
              </a:rPr>
              <a:t>oppgåver</a:t>
            </a:r>
            <a:r>
              <a:rPr lang="nb-NO" sz="1800" dirty="0">
                <a:latin typeface="Roboto" panose="02000000000000000000" pitchFamily="2" charset="0"/>
                <a:ea typeface="Roboto" panose="02000000000000000000" pitchFamily="2" charset="0"/>
              </a:rPr>
              <a:t> knytte til systematisk og </a:t>
            </a:r>
            <a:r>
              <a:rPr lang="nb-NO" sz="1800" dirty="0" err="1">
                <a:latin typeface="Roboto" panose="02000000000000000000" pitchFamily="2" charset="0"/>
                <a:ea typeface="Roboto" panose="02000000000000000000" pitchFamily="2" charset="0"/>
              </a:rPr>
              <a:t>førebyggjande</a:t>
            </a:r>
            <a:r>
              <a:rPr lang="nb-NO" sz="1800" dirty="0">
                <a:latin typeface="Roboto" panose="02000000000000000000" pitchFamily="2" charset="0"/>
                <a:ea typeface="Roboto" panose="02000000000000000000" pitchFamily="2" charset="0"/>
              </a:rPr>
              <a:t> arbeid er </a:t>
            </a:r>
            <a:r>
              <a:rPr lang="nb-NO" sz="1800" dirty="0" err="1">
                <a:latin typeface="Roboto" panose="02000000000000000000" pitchFamily="2" charset="0"/>
                <a:ea typeface="Roboto" panose="02000000000000000000" pitchFamily="2" charset="0"/>
              </a:rPr>
              <a:t>tydeleggjort</a:t>
            </a:r>
            <a:r>
              <a:rPr lang="nb-NO" sz="1800" dirty="0">
                <a:latin typeface="Roboto" panose="02000000000000000000" pitchFamily="2" charset="0"/>
                <a:ea typeface="Roboto" panose="02000000000000000000" pitchFamily="2" charset="0"/>
              </a:rPr>
              <a:t> og presiserte. </a:t>
            </a:r>
          </a:p>
          <a:p>
            <a:pPr>
              <a:lnSpc>
                <a:spcPct val="150000"/>
              </a:lnSpc>
            </a:pPr>
            <a:r>
              <a:rPr lang="nb-NO" sz="1800" dirty="0">
                <a:latin typeface="Roboto" panose="02000000000000000000" pitchFamily="2" charset="0"/>
                <a:ea typeface="Roboto" panose="02000000000000000000" pitchFamily="2" charset="0"/>
              </a:rPr>
              <a:t>Færre lovkrav om sakkunnig vurdering.</a:t>
            </a:r>
          </a:p>
        </p:txBody>
      </p:sp>
      <p:sp>
        <p:nvSpPr>
          <p:cNvPr id="5" name="Rektangel 4">
            <a:extLst>
              <a:ext uri="{FF2B5EF4-FFF2-40B4-BE49-F238E27FC236}">
                <a16:creationId xmlns:a16="http://schemas.microsoft.com/office/drawing/2014/main" id="{356B77CE-20E7-2CBD-33C6-ABB71521A51A}"/>
              </a:ext>
            </a:extLst>
          </p:cNvPr>
          <p:cNvSpPr/>
          <p:nvPr/>
        </p:nvSpPr>
        <p:spPr>
          <a:xfrm>
            <a:off x="7127789" y="256702"/>
            <a:ext cx="4755292" cy="6344595"/>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endParaRPr lang="nb-NO" sz="1600" b="1" i="0">
              <a:solidFill>
                <a:srgbClr val="333333"/>
              </a:solidFill>
              <a:effectLst/>
              <a:latin typeface="Helvetica Neue"/>
            </a:endParaRPr>
          </a:p>
          <a:p>
            <a:endParaRPr lang="nb-NO" sz="1600" b="1">
              <a:solidFill>
                <a:srgbClr val="333333"/>
              </a:solidFill>
              <a:latin typeface="Helvetica Neue"/>
            </a:endParaRPr>
          </a:p>
          <a:p>
            <a:r>
              <a:rPr lang="nb-NO" sz="1600" b="1" i="0">
                <a:solidFill>
                  <a:srgbClr val="333333"/>
                </a:solidFill>
                <a:effectLst/>
                <a:latin typeface="Roboto" panose="02000000000000000000" pitchFamily="2" charset="0"/>
                <a:ea typeface="Roboto" panose="02000000000000000000" pitchFamily="2" charset="0"/>
              </a:rPr>
              <a:t>§ </a:t>
            </a:r>
            <a:r>
              <a:rPr lang="nb-NO" sz="1600" b="1">
                <a:solidFill>
                  <a:srgbClr val="333333"/>
                </a:solidFill>
                <a:latin typeface="Roboto" panose="02000000000000000000" pitchFamily="2" charset="0"/>
                <a:ea typeface="Roboto" panose="02000000000000000000" pitchFamily="2" charset="0"/>
              </a:rPr>
              <a:t>11-13 Pedagogisk-psykologisk</a:t>
            </a:r>
            <a:r>
              <a:rPr lang="nb-NO" sz="1600" b="1">
                <a:solidFill>
                  <a:srgbClr val="333333"/>
                </a:solidFill>
                <a:effectLst/>
                <a:latin typeface="Roboto" panose="02000000000000000000" pitchFamily="2" charset="0"/>
                <a:ea typeface="Roboto" panose="02000000000000000000" pitchFamily="2" charset="0"/>
              </a:rPr>
              <a:t> </a:t>
            </a:r>
            <a:r>
              <a:rPr lang="nb-NO" sz="1600" b="1" err="1">
                <a:solidFill>
                  <a:srgbClr val="333333"/>
                </a:solidFill>
                <a:effectLst/>
                <a:latin typeface="Roboto" panose="02000000000000000000" pitchFamily="2" charset="0"/>
                <a:ea typeface="Roboto" panose="02000000000000000000" pitchFamily="2" charset="0"/>
              </a:rPr>
              <a:t>teneste</a:t>
            </a:r>
            <a:endParaRPr lang="nb-NO" sz="1600" b="1">
              <a:solidFill>
                <a:srgbClr val="333333"/>
              </a:solidFill>
              <a:effectLst/>
              <a:latin typeface="Roboto" panose="02000000000000000000" pitchFamily="2" charset="0"/>
              <a:ea typeface="Roboto" panose="02000000000000000000" pitchFamily="2" charset="0"/>
            </a:endParaRPr>
          </a:p>
          <a:p>
            <a:r>
              <a:rPr lang="nb-NO" sz="1600" b="0" i="0">
                <a:solidFill>
                  <a:srgbClr val="333333"/>
                </a:solidFill>
                <a:effectLst/>
                <a:latin typeface="Roboto" panose="02000000000000000000" pitchFamily="2" charset="0"/>
                <a:ea typeface="Roboto" panose="02000000000000000000" pitchFamily="2" charset="0"/>
              </a:rPr>
              <a:t>Kommunen og fylkeskommunen skal ha ei pedagogisk-psykologisk </a:t>
            </a:r>
            <a:r>
              <a:rPr lang="nb-NO" sz="1600" b="0" i="0" err="1">
                <a:solidFill>
                  <a:srgbClr val="333333"/>
                </a:solidFill>
                <a:effectLst/>
                <a:latin typeface="Roboto" panose="02000000000000000000" pitchFamily="2" charset="0"/>
                <a:ea typeface="Roboto" panose="02000000000000000000" pitchFamily="2" charset="0"/>
              </a:rPr>
              <a:t>teneste</a:t>
            </a:r>
            <a:endParaRPr lang="nb-NO" sz="1600" b="1" i="0">
              <a:solidFill>
                <a:srgbClr val="333333"/>
              </a:solidFill>
              <a:latin typeface="Roboto" panose="02000000000000000000" pitchFamily="2" charset="0"/>
              <a:ea typeface="Roboto" panose="02000000000000000000" pitchFamily="2" charset="0"/>
            </a:endParaRPr>
          </a:p>
          <a:p>
            <a:endParaRPr lang="nn-NO" sz="1600">
              <a:solidFill>
                <a:srgbClr val="333333"/>
              </a:solidFill>
              <a:latin typeface="Roboto" panose="02000000000000000000" pitchFamily="2" charset="0"/>
              <a:ea typeface="Roboto" panose="02000000000000000000" pitchFamily="2" charset="0"/>
            </a:endParaRPr>
          </a:p>
          <a:p>
            <a:r>
              <a:rPr lang="nn-NO" sz="1600" b="0" i="0">
                <a:solidFill>
                  <a:srgbClr val="333333"/>
                </a:solidFill>
                <a:effectLst/>
                <a:latin typeface="Roboto" panose="02000000000000000000" pitchFamily="2" charset="0"/>
                <a:ea typeface="Roboto" panose="02000000000000000000" pitchFamily="2" charset="0"/>
              </a:rPr>
              <a:t>Den pedagogisk-psykologiske tenesta skal samarbeide med og støtte skolane i det førebyggjande arbeidet for å gi eit inkluderande opplæringstilbod til elevar som kan ha behov for tilrettelegging av opplæringa. Tenesta skal</a:t>
            </a:r>
          </a:p>
          <a:p>
            <a:pPr marL="342900" indent="-342900">
              <a:buAutoNum type="alphaLcPeriod"/>
            </a:pPr>
            <a:r>
              <a:rPr lang="nn-NO" sz="1600" b="0" i="0">
                <a:solidFill>
                  <a:srgbClr val="333333"/>
                </a:solidFill>
                <a:effectLst/>
                <a:latin typeface="Roboto" panose="02000000000000000000" pitchFamily="2" charset="0"/>
                <a:ea typeface="Roboto" panose="02000000000000000000" pitchFamily="2" charset="0"/>
              </a:rPr>
              <a:t>støtte og rettleie skolane i å greie ut behov for tilrettelegging av opplæringa og i å setje inn tiltak så tidleg som mogleg når det trengst</a:t>
            </a:r>
          </a:p>
          <a:p>
            <a:pPr marL="342900" indent="-342900">
              <a:buAutoNum type="alphaLcPeriod"/>
            </a:pPr>
            <a:r>
              <a:rPr lang="nb-NO" sz="1600" b="0" i="0">
                <a:solidFill>
                  <a:srgbClr val="333333"/>
                </a:solidFill>
                <a:effectLst/>
                <a:latin typeface="Roboto" panose="02000000000000000000" pitchFamily="2" charset="0"/>
                <a:ea typeface="Roboto" panose="02000000000000000000" pitchFamily="2" charset="0"/>
              </a:rPr>
              <a:t>hjelpe til med kompetanseutvikling og organisasjonsutvikling slik at </a:t>
            </a:r>
            <a:r>
              <a:rPr lang="nb-NO" sz="1600" b="0" i="0" err="1">
                <a:solidFill>
                  <a:srgbClr val="333333"/>
                </a:solidFill>
                <a:effectLst/>
                <a:latin typeface="Roboto" panose="02000000000000000000" pitchFamily="2" charset="0"/>
                <a:ea typeface="Roboto" panose="02000000000000000000" pitchFamily="2" charset="0"/>
              </a:rPr>
              <a:t>opplæringstilbodet</a:t>
            </a:r>
            <a:r>
              <a:rPr lang="nb-NO" sz="1600" b="0" i="0">
                <a:solidFill>
                  <a:srgbClr val="333333"/>
                </a:solidFill>
                <a:effectLst/>
                <a:latin typeface="Roboto" panose="02000000000000000000" pitchFamily="2" charset="0"/>
                <a:ea typeface="Roboto" panose="02000000000000000000" pitchFamily="2" charset="0"/>
              </a:rPr>
              <a:t> blir så </a:t>
            </a:r>
            <a:r>
              <a:rPr lang="nb-NO" sz="1600" b="0" i="0" err="1">
                <a:solidFill>
                  <a:srgbClr val="333333"/>
                </a:solidFill>
                <a:effectLst/>
                <a:latin typeface="Roboto" panose="02000000000000000000" pitchFamily="2" charset="0"/>
                <a:ea typeface="Roboto" panose="02000000000000000000" pitchFamily="2" charset="0"/>
              </a:rPr>
              <a:t>inkluderande</a:t>
            </a:r>
            <a:r>
              <a:rPr lang="nb-NO" sz="1600" b="0" i="0">
                <a:solidFill>
                  <a:srgbClr val="333333"/>
                </a:solidFill>
                <a:effectLst/>
                <a:latin typeface="Roboto" panose="02000000000000000000" pitchFamily="2" charset="0"/>
                <a:ea typeface="Roboto" panose="02000000000000000000" pitchFamily="2" charset="0"/>
              </a:rPr>
              <a:t> og godt tilrettelagt som </a:t>
            </a:r>
            <a:r>
              <a:rPr lang="nb-NO" sz="1600" b="0" i="0" err="1">
                <a:solidFill>
                  <a:srgbClr val="333333"/>
                </a:solidFill>
                <a:effectLst/>
                <a:latin typeface="Roboto" panose="02000000000000000000" pitchFamily="2" charset="0"/>
                <a:ea typeface="Roboto" panose="02000000000000000000" pitchFamily="2" charset="0"/>
              </a:rPr>
              <a:t>mogleg</a:t>
            </a:r>
            <a:endParaRPr lang="nn-NO" sz="1600" b="0" i="0">
              <a:solidFill>
                <a:srgbClr val="333333"/>
              </a:solidFill>
              <a:effectLst/>
              <a:latin typeface="Roboto" panose="02000000000000000000" pitchFamily="2" charset="0"/>
              <a:ea typeface="Roboto" panose="02000000000000000000" pitchFamily="2" charset="0"/>
            </a:endParaRPr>
          </a:p>
          <a:p>
            <a:endParaRPr lang="nn-NO" sz="1600" b="0" i="0">
              <a:solidFill>
                <a:srgbClr val="333333"/>
              </a:solidFill>
              <a:effectLst/>
              <a:latin typeface="Roboto" panose="02000000000000000000" pitchFamily="2" charset="0"/>
              <a:ea typeface="Roboto" panose="02000000000000000000" pitchFamily="2" charset="0"/>
            </a:endParaRPr>
          </a:p>
          <a:p>
            <a:r>
              <a:rPr lang="nn-NO" sz="1600" b="0" i="0">
                <a:solidFill>
                  <a:srgbClr val="333333"/>
                </a:solidFill>
                <a:effectLst/>
                <a:latin typeface="Roboto" panose="02000000000000000000" pitchFamily="2" charset="0"/>
                <a:ea typeface="Roboto" panose="02000000000000000000" pitchFamily="2" charset="0"/>
              </a:rPr>
              <a:t>Der lova eller forskrift til lova krev sakkunnig vurdering, er det den pedagogisk-psykologiske tenesta som skal utarbeide vurderinga</a:t>
            </a:r>
            <a:endParaRPr lang="nn-NO" sz="1600">
              <a:solidFill>
                <a:srgbClr val="333333"/>
              </a:solidFill>
              <a:latin typeface="Roboto" panose="02000000000000000000" pitchFamily="2" charset="0"/>
              <a:ea typeface="Roboto" panose="02000000000000000000" pitchFamily="2" charset="0"/>
            </a:endParaRPr>
          </a:p>
          <a:p>
            <a:endParaRPr lang="nb-NO" sz="1600" b="0" i="0">
              <a:solidFill>
                <a:srgbClr val="333333"/>
              </a:solidFill>
              <a:effectLst/>
              <a:latin typeface="Roboto" panose="02000000000000000000" pitchFamily="2" charset="0"/>
              <a:ea typeface="Roboto" panose="02000000000000000000" pitchFamily="2" charset="0"/>
            </a:endParaRPr>
          </a:p>
          <a:p>
            <a:r>
              <a:rPr lang="nb-NO" sz="1600" b="0" i="0">
                <a:solidFill>
                  <a:srgbClr val="333333"/>
                </a:solidFill>
                <a:effectLst/>
                <a:latin typeface="Roboto" panose="02000000000000000000" pitchFamily="2" charset="0"/>
                <a:ea typeface="Roboto" panose="02000000000000000000" pitchFamily="2" charset="0"/>
              </a:rPr>
              <a:t>Departementet kan gi forskrift om i kva andre tilfelle den pedagogisk-psykologiske </a:t>
            </a:r>
            <a:r>
              <a:rPr lang="nb-NO" sz="1600" b="0" i="0" err="1">
                <a:solidFill>
                  <a:srgbClr val="333333"/>
                </a:solidFill>
                <a:effectLst/>
                <a:latin typeface="Roboto" panose="02000000000000000000" pitchFamily="2" charset="0"/>
                <a:ea typeface="Roboto" panose="02000000000000000000" pitchFamily="2" charset="0"/>
              </a:rPr>
              <a:t>tenesta</a:t>
            </a:r>
            <a:r>
              <a:rPr lang="nb-NO" sz="1600" b="0" i="0">
                <a:solidFill>
                  <a:srgbClr val="333333"/>
                </a:solidFill>
                <a:effectLst/>
                <a:latin typeface="Roboto" panose="02000000000000000000" pitchFamily="2" charset="0"/>
                <a:ea typeface="Roboto" panose="02000000000000000000" pitchFamily="2" charset="0"/>
              </a:rPr>
              <a:t> skal utarbeide sakkunnige </a:t>
            </a:r>
            <a:r>
              <a:rPr lang="nb-NO" sz="1600" b="0" i="0" err="1">
                <a:solidFill>
                  <a:srgbClr val="333333"/>
                </a:solidFill>
                <a:effectLst/>
                <a:latin typeface="Roboto" panose="02000000000000000000" pitchFamily="2" charset="0"/>
                <a:ea typeface="Roboto" panose="02000000000000000000" pitchFamily="2" charset="0"/>
              </a:rPr>
              <a:t>vurderingar</a:t>
            </a:r>
            <a:r>
              <a:rPr lang="nb-NO" sz="1600" b="0" i="0">
                <a:solidFill>
                  <a:srgbClr val="333333"/>
                </a:solidFill>
                <a:effectLst/>
                <a:latin typeface="Roboto" panose="02000000000000000000" pitchFamily="2" charset="0"/>
                <a:ea typeface="Roboto" panose="02000000000000000000" pitchFamily="2" charset="0"/>
              </a:rPr>
              <a:t>.</a:t>
            </a:r>
            <a:endParaRPr lang="nb-NO" sz="1600" b="1">
              <a:solidFill>
                <a:srgbClr val="333333"/>
              </a:solidFill>
              <a:effectLst/>
              <a:latin typeface="Roboto" panose="02000000000000000000" pitchFamily="2" charset="0"/>
              <a:ea typeface="Roboto" panose="02000000000000000000" pitchFamily="2" charset="0"/>
            </a:endParaRPr>
          </a:p>
          <a:p>
            <a:endParaRPr lang="nb-NO" b="1">
              <a:solidFill>
                <a:srgbClr val="333333"/>
              </a:solidFill>
              <a:effectLst/>
              <a:latin typeface="Helvetica Neue"/>
            </a:endParaRPr>
          </a:p>
          <a:p>
            <a:pPr algn="ctr"/>
            <a:endParaRPr lang="nb-NO"/>
          </a:p>
        </p:txBody>
      </p:sp>
      <p:sp>
        <p:nvSpPr>
          <p:cNvPr id="20" name="Stjerne: 5 tagger 19">
            <a:extLst>
              <a:ext uri="{FF2B5EF4-FFF2-40B4-BE49-F238E27FC236}">
                <a16:creationId xmlns:a16="http://schemas.microsoft.com/office/drawing/2014/main" id="{31064987-10A1-F51F-130E-CEBAFC76FC0E}"/>
              </a:ext>
            </a:extLst>
          </p:cNvPr>
          <p:cNvSpPr/>
          <p:nvPr/>
        </p:nvSpPr>
        <p:spPr>
          <a:xfrm>
            <a:off x="5242531" y="5052220"/>
            <a:ext cx="1453896" cy="1325562"/>
          </a:xfrm>
          <a:prstGeom prst="star5">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1100">
                <a:latin typeface="Roboto" panose="02000000000000000000" pitchFamily="2" charset="0"/>
                <a:ea typeface="Roboto" panose="02000000000000000000" pitchFamily="2" charset="0"/>
              </a:rPr>
              <a:t>NYTT</a:t>
            </a:r>
            <a:endParaRPr lang="nb-NO">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24918959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99965260-4A60-10DC-E4F1-883E307856B2}"/>
              </a:ext>
            </a:extLst>
          </p:cNvPr>
          <p:cNvSpPr/>
          <p:nvPr/>
        </p:nvSpPr>
        <p:spPr>
          <a:xfrm>
            <a:off x="5581135" y="0"/>
            <a:ext cx="6610865" cy="6858000"/>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 name="Plassholder for innhold 2">
            <a:extLst>
              <a:ext uri="{FF2B5EF4-FFF2-40B4-BE49-F238E27FC236}">
                <a16:creationId xmlns:a16="http://schemas.microsoft.com/office/drawing/2014/main" id="{848713F8-018C-58F4-16D2-1A1F3BA20153}"/>
              </a:ext>
            </a:extLst>
          </p:cNvPr>
          <p:cNvSpPr>
            <a:spLocks noGrp="1"/>
          </p:cNvSpPr>
          <p:nvPr>
            <p:ph idx="1"/>
          </p:nvPr>
        </p:nvSpPr>
        <p:spPr>
          <a:xfrm>
            <a:off x="5809736" y="1951038"/>
            <a:ext cx="6091880" cy="4249738"/>
          </a:xfrm>
        </p:spPr>
        <p:txBody>
          <a:bodyPr anchor="t">
            <a:normAutofit fontScale="70000" lnSpcReduction="20000"/>
          </a:bodyPr>
          <a:lstStyle/>
          <a:p>
            <a:pPr>
              <a:lnSpc>
                <a:spcPct val="170000"/>
              </a:lnSpc>
            </a:pPr>
            <a:r>
              <a:rPr lang="nb-NO" sz="2900" dirty="0" err="1">
                <a:latin typeface="Roboto" panose="02000000000000000000" pitchFamily="2" charset="0"/>
                <a:ea typeface="Roboto" panose="02000000000000000000" pitchFamily="2" charset="0"/>
              </a:rPr>
              <a:t>Vidarefører</a:t>
            </a:r>
            <a:r>
              <a:rPr lang="nb-NO" sz="2900" dirty="0">
                <a:latin typeface="Roboto" panose="02000000000000000000" pitchFamily="2" charset="0"/>
                <a:ea typeface="Roboto" panose="02000000000000000000" pitchFamily="2" charset="0"/>
              </a:rPr>
              <a:t> dagens lov §§ 2-16 og 3-13:</a:t>
            </a:r>
          </a:p>
          <a:p>
            <a:pPr lvl="1">
              <a:lnSpc>
                <a:spcPct val="170000"/>
              </a:lnSpc>
              <a:buFont typeface="Wingdings" panose="05000000000000000000" pitchFamily="2" charset="2"/>
              <a:buChar char="Ø"/>
            </a:pPr>
            <a:r>
              <a:rPr lang="nb-NO" sz="2600" dirty="0">
                <a:latin typeface="Roboto" panose="02000000000000000000" pitchFamily="2" charset="0"/>
                <a:ea typeface="Roboto" panose="02000000000000000000" pitchFamily="2" charset="0"/>
              </a:rPr>
              <a:t>Regelen gir ikkje ein individuell rett, og må </a:t>
            </a:r>
            <a:r>
              <a:rPr lang="nb-NO" sz="2600" dirty="0" err="1">
                <a:latin typeface="Roboto" panose="02000000000000000000" pitchFamily="2" charset="0"/>
                <a:ea typeface="Roboto" panose="02000000000000000000" pitchFamily="2" charset="0"/>
              </a:rPr>
              <a:t>sjåast</a:t>
            </a:r>
            <a:r>
              <a:rPr lang="nb-NO" sz="2600" dirty="0">
                <a:latin typeface="Roboto" panose="02000000000000000000" pitchFamily="2" charset="0"/>
                <a:ea typeface="Roboto" panose="02000000000000000000" pitchFamily="2" charset="0"/>
              </a:rPr>
              <a:t> i </a:t>
            </a:r>
            <a:r>
              <a:rPr lang="nb-NO" sz="2600" dirty="0" err="1">
                <a:latin typeface="Roboto" panose="02000000000000000000" pitchFamily="2" charset="0"/>
                <a:ea typeface="Roboto" panose="02000000000000000000" pitchFamily="2" charset="0"/>
              </a:rPr>
              <a:t>samanheng</a:t>
            </a:r>
            <a:r>
              <a:rPr lang="nb-NO" sz="2600" dirty="0">
                <a:latin typeface="Roboto" panose="02000000000000000000" pitchFamily="2" charset="0"/>
                <a:ea typeface="Roboto" panose="02000000000000000000" pitchFamily="2" charset="0"/>
              </a:rPr>
              <a:t> med §§ 11-1, 11-4, § 11-5 og § 11-6.</a:t>
            </a:r>
          </a:p>
          <a:p>
            <a:pPr lvl="1">
              <a:lnSpc>
                <a:spcPct val="170000"/>
              </a:lnSpc>
              <a:buFont typeface="Wingdings" panose="05000000000000000000" pitchFamily="2" charset="2"/>
              <a:buChar char="Ø"/>
            </a:pPr>
            <a:r>
              <a:rPr lang="nb-NO" sz="2600" dirty="0" err="1">
                <a:latin typeface="Roboto" panose="02000000000000000000" pitchFamily="2" charset="0"/>
                <a:ea typeface="Roboto" panose="02000000000000000000" pitchFamily="2" charset="0"/>
              </a:rPr>
              <a:t>Elevar</a:t>
            </a:r>
            <a:r>
              <a:rPr lang="nb-NO" sz="2600" dirty="0">
                <a:latin typeface="Roboto" panose="02000000000000000000" pitchFamily="2" charset="0"/>
                <a:ea typeface="Roboto" panose="02000000000000000000" pitchFamily="2" charset="0"/>
              </a:rPr>
              <a:t> som har behov for ASK, skal kunne bruke det som er nødvendig for den </a:t>
            </a:r>
            <a:r>
              <a:rPr lang="nb-NO" sz="2600" dirty="0" err="1">
                <a:latin typeface="Roboto" panose="02000000000000000000" pitchFamily="2" charset="0"/>
                <a:ea typeface="Roboto" panose="02000000000000000000" pitchFamily="2" charset="0"/>
              </a:rPr>
              <a:t>kommunikative</a:t>
            </a:r>
            <a:r>
              <a:rPr lang="nb-NO" sz="2600" dirty="0">
                <a:latin typeface="Roboto" panose="02000000000000000000" pitchFamily="2" charset="0"/>
                <a:ea typeface="Roboto" panose="02000000000000000000" pitchFamily="2" charset="0"/>
              </a:rPr>
              <a:t> og </a:t>
            </a:r>
            <a:r>
              <a:rPr lang="nb-NO" sz="2600" dirty="0" err="1">
                <a:latin typeface="Roboto" panose="02000000000000000000" pitchFamily="2" charset="0"/>
                <a:ea typeface="Roboto" panose="02000000000000000000" pitchFamily="2" charset="0"/>
              </a:rPr>
              <a:t>språklege</a:t>
            </a:r>
            <a:r>
              <a:rPr lang="nb-NO" sz="2600" dirty="0">
                <a:latin typeface="Roboto" panose="02000000000000000000" pitchFamily="2" charset="0"/>
                <a:ea typeface="Roboto" panose="02000000000000000000" pitchFamily="2" charset="0"/>
              </a:rPr>
              <a:t> utviklinga til eleven. Dette gjeld også dei som får opplæring i bedrift.</a:t>
            </a:r>
          </a:p>
          <a:p>
            <a:pPr lvl="1">
              <a:lnSpc>
                <a:spcPct val="170000"/>
              </a:lnSpc>
              <a:buFont typeface="Wingdings" panose="05000000000000000000" pitchFamily="2" charset="2"/>
              <a:buChar char="Ø"/>
            </a:pPr>
            <a:r>
              <a:rPr lang="nb-NO" sz="2600" dirty="0" err="1">
                <a:latin typeface="Roboto" panose="02000000000000000000" pitchFamily="2" charset="0"/>
                <a:ea typeface="Roboto" panose="02000000000000000000" pitchFamily="2" charset="0"/>
              </a:rPr>
              <a:t>Elevar</a:t>
            </a:r>
            <a:r>
              <a:rPr lang="nb-NO" sz="2600" dirty="0">
                <a:latin typeface="Roboto" panose="02000000000000000000" pitchFamily="2" charset="0"/>
                <a:ea typeface="Roboto" panose="02000000000000000000" pitchFamily="2" charset="0"/>
              </a:rPr>
              <a:t> og </a:t>
            </a:r>
            <a:r>
              <a:rPr lang="nb-NO" sz="2600" dirty="0" err="1">
                <a:latin typeface="Roboto" panose="02000000000000000000" pitchFamily="2" charset="0"/>
                <a:ea typeface="Roboto" panose="02000000000000000000" pitchFamily="2" charset="0"/>
              </a:rPr>
              <a:t>lærekandidatar</a:t>
            </a:r>
            <a:r>
              <a:rPr lang="nb-NO" sz="2600" dirty="0">
                <a:latin typeface="Roboto" panose="02000000000000000000" pitchFamily="2" charset="0"/>
                <a:ea typeface="Roboto" panose="02000000000000000000" pitchFamily="2" charset="0"/>
              </a:rPr>
              <a:t> har også rett til opplæring i ASK.</a:t>
            </a:r>
          </a:p>
          <a:p>
            <a:endParaRPr lang="nb-NO" dirty="0"/>
          </a:p>
          <a:p>
            <a:endParaRPr lang="nb-NO" dirty="0"/>
          </a:p>
          <a:p>
            <a:endParaRPr lang="nb-NO" dirty="0"/>
          </a:p>
          <a:p>
            <a:endParaRPr lang="nb-NO" dirty="0"/>
          </a:p>
        </p:txBody>
      </p:sp>
      <p:sp>
        <p:nvSpPr>
          <p:cNvPr id="2" name="Tittel 1">
            <a:extLst>
              <a:ext uri="{FF2B5EF4-FFF2-40B4-BE49-F238E27FC236}">
                <a16:creationId xmlns:a16="http://schemas.microsoft.com/office/drawing/2014/main" id="{F72AD494-14AD-E161-9F5D-AC31C32446F0}"/>
              </a:ext>
            </a:extLst>
          </p:cNvPr>
          <p:cNvSpPr>
            <a:spLocks noGrp="1"/>
          </p:cNvSpPr>
          <p:nvPr>
            <p:ph type="title"/>
          </p:nvPr>
        </p:nvSpPr>
        <p:spPr>
          <a:xfrm>
            <a:off x="5906530" y="250031"/>
            <a:ext cx="6091881" cy="1325563"/>
          </a:xfrm>
        </p:spPr>
        <p:txBody>
          <a:bodyPr>
            <a:normAutofit/>
          </a:bodyPr>
          <a:lstStyle/>
          <a:p>
            <a:r>
              <a:rPr lang="nb-NO" sz="2800" b="1" dirty="0">
                <a:latin typeface="Roboto" panose="02000000000000000000" pitchFamily="2" charset="0"/>
                <a:ea typeface="Roboto" panose="02000000000000000000" pitchFamily="2" charset="0"/>
              </a:rPr>
              <a:t>Alternativ og </a:t>
            </a:r>
            <a:r>
              <a:rPr lang="nb-NO" sz="2800" b="1" dirty="0" err="1">
                <a:latin typeface="Roboto" panose="02000000000000000000" pitchFamily="2" charset="0"/>
                <a:ea typeface="Roboto" panose="02000000000000000000" pitchFamily="2" charset="0"/>
              </a:rPr>
              <a:t>supplerande</a:t>
            </a:r>
            <a:r>
              <a:rPr lang="nb-NO" sz="2800" b="1" dirty="0">
                <a:latin typeface="Roboto" panose="02000000000000000000" pitchFamily="2" charset="0"/>
                <a:ea typeface="Roboto" panose="02000000000000000000" pitchFamily="2" charset="0"/>
              </a:rPr>
              <a:t> kommunikasjon § 11-12</a:t>
            </a:r>
          </a:p>
        </p:txBody>
      </p:sp>
      <p:sp>
        <p:nvSpPr>
          <p:cNvPr id="7" name="Rektangel 6">
            <a:extLst>
              <a:ext uri="{FF2B5EF4-FFF2-40B4-BE49-F238E27FC236}">
                <a16:creationId xmlns:a16="http://schemas.microsoft.com/office/drawing/2014/main" id="{7EE4E73A-3AAD-0097-7F8C-76F83066081B}"/>
              </a:ext>
            </a:extLst>
          </p:cNvPr>
          <p:cNvSpPr/>
          <p:nvPr/>
        </p:nvSpPr>
        <p:spPr>
          <a:xfrm>
            <a:off x="290384" y="1204783"/>
            <a:ext cx="5128054" cy="4448433"/>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nn-NO" b="1" i="0" dirty="0">
                <a:solidFill>
                  <a:srgbClr val="333333"/>
                </a:solidFill>
                <a:effectLst/>
                <a:latin typeface="Roboto" panose="02000000000000000000" pitchFamily="2" charset="0"/>
                <a:ea typeface="Roboto" panose="02000000000000000000" pitchFamily="2" charset="0"/>
              </a:rPr>
              <a:t>§ 11-12 </a:t>
            </a:r>
            <a:r>
              <a:rPr lang="nn-NO" b="1" dirty="0">
                <a:solidFill>
                  <a:srgbClr val="333333"/>
                </a:solidFill>
                <a:effectLst/>
                <a:latin typeface="Roboto" panose="02000000000000000000" pitchFamily="2" charset="0"/>
                <a:ea typeface="Roboto" panose="02000000000000000000" pitchFamily="2" charset="0"/>
              </a:rPr>
              <a:t>Alternativ og supplerande kommunikasjon (ASK)</a:t>
            </a:r>
          </a:p>
          <a:p>
            <a:pPr algn="l"/>
            <a:r>
              <a:rPr lang="nn-NO" b="0" i="0" dirty="0">
                <a:solidFill>
                  <a:srgbClr val="333333"/>
                </a:solidFill>
                <a:effectLst/>
                <a:latin typeface="Roboto" panose="02000000000000000000" pitchFamily="2" charset="0"/>
                <a:ea typeface="Roboto" panose="02000000000000000000" pitchFamily="2" charset="0"/>
              </a:rPr>
              <a:t>Elevar som heilt eller delvis manglar funksjonell tale og treng alternativ og supplerande kommunikasjon, skal få bruke eigna kommunikasjonsformer og nødvendige kommunikasjonsmiddel i opplæringa. Det same gjeld for dei som har læretid i bedrift.</a:t>
            </a:r>
          </a:p>
          <a:p>
            <a:pPr algn="l"/>
            <a:endParaRPr lang="nn-NO" b="0" i="0" dirty="0">
              <a:solidFill>
                <a:srgbClr val="333333"/>
              </a:solidFill>
              <a:effectLst/>
              <a:latin typeface="Roboto" panose="02000000000000000000" pitchFamily="2" charset="0"/>
              <a:ea typeface="Roboto" panose="02000000000000000000" pitchFamily="2" charset="0"/>
            </a:endParaRPr>
          </a:p>
          <a:p>
            <a:pPr algn="l"/>
            <a:r>
              <a:rPr lang="nn-NO" b="0" i="0" dirty="0">
                <a:solidFill>
                  <a:srgbClr val="333333"/>
                </a:solidFill>
                <a:effectLst/>
                <a:latin typeface="Roboto" panose="02000000000000000000" pitchFamily="2" charset="0"/>
                <a:ea typeface="Roboto" panose="02000000000000000000" pitchFamily="2" charset="0"/>
              </a:rPr>
              <a:t>Elevar og lærekandidatar har også rett til den opplæringa dei treng for å kunne bruke alternativ og supplerande kommunikasjon. Denne opplæringa kan vere ein del av den individuelt tilrettelagde opplæringa etter </a:t>
            </a:r>
            <a:r>
              <a:rPr lang="nn-NO" b="0" i="0" u="none" strike="noStrike" dirty="0">
                <a:solidFill>
                  <a:srgbClr val="DB142C"/>
                </a:solidFill>
                <a:effectLst/>
                <a:latin typeface="Roboto" panose="02000000000000000000" pitchFamily="2" charset="0"/>
                <a:ea typeface="Roboto" panose="02000000000000000000" pitchFamily="2" charset="0"/>
                <a:hlinkClick r:id="rId3"/>
              </a:rPr>
              <a:t>§ 11-6</a:t>
            </a:r>
            <a:r>
              <a:rPr lang="nn-NO" b="0" i="0" u="none" strike="noStrike" dirty="0">
                <a:solidFill>
                  <a:srgbClr val="DB142C"/>
                </a:solidFill>
                <a:effectLst/>
                <a:latin typeface="Roboto" panose="02000000000000000000" pitchFamily="2" charset="0"/>
                <a:ea typeface="Roboto" panose="02000000000000000000" pitchFamily="2" charset="0"/>
              </a:rPr>
              <a:t>.</a:t>
            </a:r>
            <a:endParaRPr lang="nn-NO" b="0" i="0" dirty="0">
              <a:solidFill>
                <a:srgbClr val="333333"/>
              </a:solidFill>
              <a:effectLst/>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2804683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66CD1F90-5D54-E5FA-E8E7-00E1613A74CA}"/>
              </a:ext>
            </a:extLst>
          </p:cNvPr>
          <p:cNvSpPr/>
          <p:nvPr/>
        </p:nvSpPr>
        <p:spPr>
          <a:xfrm>
            <a:off x="0" y="0"/>
            <a:ext cx="12192000" cy="3595816"/>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B3627D3D-7884-0394-5B74-098E99699CA0}"/>
              </a:ext>
            </a:extLst>
          </p:cNvPr>
          <p:cNvSpPr>
            <a:spLocks noGrp="1"/>
          </p:cNvSpPr>
          <p:nvPr>
            <p:ph type="title"/>
          </p:nvPr>
        </p:nvSpPr>
        <p:spPr>
          <a:xfrm>
            <a:off x="475891" y="355512"/>
            <a:ext cx="10703011" cy="1325563"/>
          </a:xfrm>
        </p:spPr>
        <p:txBody>
          <a:bodyPr>
            <a:normAutofit/>
          </a:bodyPr>
          <a:lstStyle/>
          <a:p>
            <a:r>
              <a:rPr lang="nb-NO" sz="2800" b="1" dirty="0">
                <a:latin typeface="Roboto" panose="02000000000000000000" pitchFamily="2" charset="0"/>
                <a:ea typeface="Roboto" panose="02000000000000000000" pitchFamily="2" charset="0"/>
              </a:rPr>
              <a:t>Læremiddel for individuelt tilrettelagd opplæring § 11-14</a:t>
            </a:r>
          </a:p>
        </p:txBody>
      </p:sp>
      <p:sp>
        <p:nvSpPr>
          <p:cNvPr id="3" name="Plassholder for innhold 2">
            <a:extLst>
              <a:ext uri="{FF2B5EF4-FFF2-40B4-BE49-F238E27FC236}">
                <a16:creationId xmlns:a16="http://schemas.microsoft.com/office/drawing/2014/main" id="{B669940B-3591-486F-AE88-4A3589789A52}"/>
              </a:ext>
            </a:extLst>
          </p:cNvPr>
          <p:cNvSpPr>
            <a:spLocks noGrp="1"/>
          </p:cNvSpPr>
          <p:nvPr>
            <p:ph idx="1"/>
          </p:nvPr>
        </p:nvSpPr>
        <p:spPr>
          <a:xfrm>
            <a:off x="475891" y="1404177"/>
            <a:ext cx="10859218" cy="1823117"/>
          </a:xfrm>
        </p:spPr>
        <p:txBody>
          <a:bodyPr anchor="ctr">
            <a:normAutofit fontScale="92500" lnSpcReduction="10000"/>
          </a:bodyPr>
          <a:lstStyle/>
          <a:p>
            <a:pPr>
              <a:lnSpc>
                <a:spcPct val="150000"/>
              </a:lnSpc>
            </a:pPr>
            <a:r>
              <a:rPr lang="nb-NO" sz="2400" dirty="0" err="1">
                <a:latin typeface="Roboto" panose="02000000000000000000" pitchFamily="2" charset="0"/>
                <a:ea typeface="Roboto" panose="02000000000000000000" pitchFamily="2" charset="0"/>
              </a:rPr>
              <a:t>Vidarefører</a:t>
            </a:r>
            <a:r>
              <a:rPr lang="nb-NO" sz="2400" dirty="0">
                <a:latin typeface="Roboto" panose="02000000000000000000" pitchFamily="2" charset="0"/>
                <a:ea typeface="Roboto" panose="02000000000000000000" pitchFamily="2" charset="0"/>
              </a:rPr>
              <a:t> dagens § 5-9:</a:t>
            </a:r>
          </a:p>
          <a:p>
            <a:pPr lvl="1">
              <a:lnSpc>
                <a:spcPct val="150000"/>
              </a:lnSpc>
              <a:buFont typeface="Wingdings" panose="05000000000000000000" pitchFamily="2" charset="2"/>
              <a:buChar char="Ø"/>
            </a:pPr>
            <a:r>
              <a:rPr lang="nb-NO" sz="1900" dirty="0">
                <a:latin typeface="Roboto" panose="02000000000000000000" pitchFamily="2" charset="0"/>
                <a:ea typeface="Roboto" panose="02000000000000000000" pitchFamily="2" charset="0"/>
              </a:rPr>
              <a:t>Departementet har ansvar for å utarbeide lærebøker og andre </a:t>
            </a:r>
            <a:r>
              <a:rPr lang="nb-NO" sz="1900" dirty="0" err="1">
                <a:latin typeface="Roboto" panose="02000000000000000000" pitchFamily="2" charset="0"/>
                <a:ea typeface="Roboto" panose="02000000000000000000" pitchFamily="2" charset="0"/>
              </a:rPr>
              <a:t>læremidldel</a:t>
            </a:r>
            <a:r>
              <a:rPr lang="nb-NO" sz="1900" dirty="0">
                <a:latin typeface="Roboto" panose="02000000000000000000" pitchFamily="2" charset="0"/>
                <a:ea typeface="Roboto" panose="02000000000000000000" pitchFamily="2" charset="0"/>
              </a:rPr>
              <a:t> for individuelt tilrettelagd opplæring.</a:t>
            </a:r>
          </a:p>
          <a:p>
            <a:pPr lvl="1">
              <a:lnSpc>
                <a:spcPct val="150000"/>
              </a:lnSpc>
              <a:buFont typeface="Wingdings" panose="05000000000000000000" pitchFamily="2" charset="2"/>
              <a:buChar char="Ø"/>
            </a:pPr>
            <a:r>
              <a:rPr lang="nb-NO" sz="1900" dirty="0">
                <a:latin typeface="Roboto" panose="02000000000000000000" pitchFamily="2" charset="0"/>
                <a:ea typeface="Roboto" panose="02000000000000000000" pitchFamily="2" charset="0"/>
              </a:rPr>
              <a:t>Ingen kvalitative eller kvantitative krav.</a:t>
            </a:r>
          </a:p>
        </p:txBody>
      </p:sp>
      <p:sp>
        <p:nvSpPr>
          <p:cNvPr id="7" name="Rektangel 6">
            <a:extLst>
              <a:ext uri="{FF2B5EF4-FFF2-40B4-BE49-F238E27FC236}">
                <a16:creationId xmlns:a16="http://schemas.microsoft.com/office/drawing/2014/main" id="{0B47E4DD-211A-6F50-97E6-D9375DB9D72A}"/>
              </a:ext>
            </a:extLst>
          </p:cNvPr>
          <p:cNvSpPr/>
          <p:nvPr/>
        </p:nvSpPr>
        <p:spPr>
          <a:xfrm>
            <a:off x="2370438" y="4095878"/>
            <a:ext cx="7451124" cy="1878335"/>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nb-NO" b="1" dirty="0">
                <a:solidFill>
                  <a:srgbClr val="333333"/>
                </a:solidFill>
                <a:effectLst/>
                <a:latin typeface="Roboto" panose="02000000000000000000" pitchFamily="2" charset="0"/>
                <a:ea typeface="Roboto" panose="02000000000000000000" pitchFamily="2" charset="0"/>
              </a:rPr>
              <a:t>§ 11-14.Læremiddel for individuelt tilrettelagd opplæring</a:t>
            </a:r>
          </a:p>
          <a:p>
            <a:pPr algn="l"/>
            <a:r>
              <a:rPr lang="nb-NO" b="0" dirty="0">
                <a:solidFill>
                  <a:srgbClr val="333333"/>
                </a:solidFill>
                <a:effectLst/>
                <a:latin typeface="Roboto" panose="02000000000000000000" pitchFamily="2" charset="0"/>
                <a:ea typeface="Roboto" panose="02000000000000000000" pitchFamily="2" charset="0"/>
              </a:rPr>
              <a:t>Departementet skal </a:t>
            </a:r>
            <a:r>
              <a:rPr lang="nb-NO" b="0" dirty="0" err="1">
                <a:solidFill>
                  <a:srgbClr val="333333"/>
                </a:solidFill>
                <a:effectLst/>
                <a:latin typeface="Roboto" panose="02000000000000000000" pitchFamily="2" charset="0"/>
                <a:ea typeface="Roboto" panose="02000000000000000000" pitchFamily="2" charset="0"/>
              </a:rPr>
              <a:t>sørgje</a:t>
            </a:r>
            <a:r>
              <a:rPr lang="nb-NO" b="0" dirty="0">
                <a:solidFill>
                  <a:srgbClr val="333333"/>
                </a:solidFill>
                <a:effectLst/>
                <a:latin typeface="Roboto" panose="02000000000000000000" pitchFamily="2" charset="0"/>
                <a:ea typeface="Roboto" panose="02000000000000000000" pitchFamily="2" charset="0"/>
              </a:rPr>
              <a:t> for at det blir utarbeidd lærebøker og andre læremiddel for individuelt tilrettelagd opplæring.</a:t>
            </a:r>
          </a:p>
        </p:txBody>
      </p:sp>
    </p:spTree>
    <p:extLst>
      <p:ext uri="{BB962C8B-B14F-4D97-AF65-F5344CB8AC3E}">
        <p14:creationId xmlns:p14="http://schemas.microsoft.com/office/powerpoint/2010/main" val="2690740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indepunkt 3">
            <a:extLst>
              <a:ext uri="{FF2B5EF4-FFF2-40B4-BE49-F238E27FC236}">
                <a16:creationId xmlns:a16="http://schemas.microsoft.com/office/drawing/2014/main" id="{E411F194-ED24-81A1-6052-6F01A3B80DE1}"/>
              </a:ext>
            </a:extLst>
          </p:cNvPr>
          <p:cNvSpPr/>
          <p:nvPr/>
        </p:nvSpPr>
        <p:spPr>
          <a:xfrm>
            <a:off x="234105" y="4495805"/>
            <a:ext cx="2186608" cy="2184621"/>
          </a:xfrm>
          <a:prstGeom prst="flowChartConnector">
            <a:avLst/>
          </a:prstGeom>
          <a:solidFill>
            <a:schemeClr val="accent6"/>
          </a:solidFill>
          <a:ln>
            <a:solidFill>
              <a:schemeClr val="accent6"/>
            </a:solid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følgjer med på </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elevane</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og vurderer om dei har </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tilfredsstillande</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utbytte av opplæring</a:t>
            </a:r>
          </a:p>
        </p:txBody>
      </p:sp>
      <p:sp>
        <p:nvSpPr>
          <p:cNvPr id="5" name="Bindepunkt 4">
            <a:extLst>
              <a:ext uri="{FF2B5EF4-FFF2-40B4-BE49-F238E27FC236}">
                <a16:creationId xmlns:a16="http://schemas.microsoft.com/office/drawing/2014/main" id="{535EFDB8-A4E2-6BDD-CAD0-C19C63F6F31D}"/>
              </a:ext>
            </a:extLst>
          </p:cNvPr>
          <p:cNvSpPr/>
          <p:nvPr/>
        </p:nvSpPr>
        <p:spPr>
          <a:xfrm>
            <a:off x="234105" y="1774986"/>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T</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ilpassa</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opplæring og intensiv opplæring</a:t>
            </a:r>
          </a:p>
        </p:txBody>
      </p:sp>
      <p:sp>
        <p:nvSpPr>
          <p:cNvPr id="7" name="Bindepunkt 6">
            <a:extLst>
              <a:ext uri="{FF2B5EF4-FFF2-40B4-BE49-F238E27FC236}">
                <a16:creationId xmlns:a16="http://schemas.microsoft.com/office/drawing/2014/main" id="{6BAB5967-942A-EB1F-D6C5-B7562C0EFABB}"/>
              </a:ext>
            </a:extLst>
          </p:cNvPr>
          <p:cNvSpPr/>
          <p:nvPr/>
        </p:nvSpPr>
        <p:spPr>
          <a:xfrm>
            <a:off x="2129600" y="146476"/>
            <a:ext cx="2271129"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a:defRPr/>
            </a:pP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Kommunen/ fylkeskommunen skal fatte vedtak eller hente inn ei vurdering frå PPT</a:t>
            </a:r>
          </a:p>
        </p:txBody>
      </p:sp>
      <p:sp>
        <p:nvSpPr>
          <p:cNvPr id="8" name="Bindepunkt 7">
            <a:extLst>
              <a:ext uri="{FF2B5EF4-FFF2-40B4-BE49-F238E27FC236}">
                <a16:creationId xmlns:a16="http://schemas.microsoft.com/office/drawing/2014/main" id="{7803D4BB-30B1-B178-510B-A8BFED3EB9A2}"/>
              </a:ext>
            </a:extLst>
          </p:cNvPr>
          <p:cNvSpPr/>
          <p:nvPr/>
        </p:nvSpPr>
        <p:spPr>
          <a:xfrm>
            <a:off x="4901887" y="98769"/>
            <a:ext cx="2186608" cy="2184621"/>
          </a:xfrm>
          <a:prstGeom prst="flowChartConnector">
            <a:avLst/>
          </a:prstGeom>
          <a:solidFill>
            <a:schemeClr val="accent2"/>
          </a:solidFill>
          <a:ln>
            <a:solidFill>
              <a:schemeClr val="accent2"/>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PPT skriv sakkunnig vurdering</a:t>
            </a:r>
          </a:p>
        </p:txBody>
      </p:sp>
      <p:sp>
        <p:nvSpPr>
          <p:cNvPr id="9" name="Bindepunkt 8">
            <a:extLst>
              <a:ext uri="{FF2B5EF4-FFF2-40B4-BE49-F238E27FC236}">
                <a16:creationId xmlns:a16="http://schemas.microsoft.com/office/drawing/2014/main" id="{C1B63363-2A6A-0F9D-8133-8CDA35A21683}"/>
              </a:ext>
            </a:extLst>
          </p:cNvPr>
          <p:cNvSpPr/>
          <p:nvPr/>
        </p:nvSpPr>
        <p:spPr>
          <a:xfrm>
            <a:off x="7467600" y="146476"/>
            <a:ext cx="2271129" cy="2184621"/>
          </a:xfrm>
          <a:prstGeom prst="flowChartConnector">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skriv vedtak</a:t>
            </a:r>
          </a:p>
        </p:txBody>
      </p:sp>
      <p:sp>
        <p:nvSpPr>
          <p:cNvPr id="10" name="Bindepunkt 9">
            <a:extLst>
              <a:ext uri="{FF2B5EF4-FFF2-40B4-BE49-F238E27FC236}">
                <a16:creationId xmlns:a16="http://schemas.microsoft.com/office/drawing/2014/main" id="{C24AF0B5-AD28-9138-DDB7-ED101D321BE0}"/>
              </a:ext>
            </a:extLst>
          </p:cNvPr>
          <p:cNvSpPr/>
          <p:nvPr/>
        </p:nvSpPr>
        <p:spPr>
          <a:xfrm>
            <a:off x="9483803" y="1773642"/>
            <a:ext cx="2186608" cy="2184621"/>
          </a:xfrm>
          <a:prstGeom prst="flowChartConnector">
            <a:avLst/>
          </a:prstGeom>
          <a:solidFill>
            <a:schemeClr val="accent3"/>
          </a:solidFill>
          <a:ln>
            <a:solidFill>
              <a:schemeClr val="accent3"/>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skriv individuell opplæringsplan (IOP)</a:t>
            </a:r>
          </a:p>
        </p:txBody>
      </p:sp>
      <p:sp>
        <p:nvSpPr>
          <p:cNvPr id="11" name="Bindepunkt 10">
            <a:extLst>
              <a:ext uri="{FF2B5EF4-FFF2-40B4-BE49-F238E27FC236}">
                <a16:creationId xmlns:a16="http://schemas.microsoft.com/office/drawing/2014/main" id="{67EEF969-CDFE-FD1B-39FC-C80CCBA202A5}"/>
              </a:ext>
            </a:extLst>
          </p:cNvPr>
          <p:cNvSpPr/>
          <p:nvPr/>
        </p:nvSpPr>
        <p:spPr>
          <a:xfrm>
            <a:off x="9483803" y="4493118"/>
            <a:ext cx="2186608" cy="2184621"/>
          </a:xfrm>
          <a:prstGeom prst="flowChartConnector">
            <a:avLst/>
          </a:prstGeom>
          <a:solidFill>
            <a:srgbClr val="447266"/>
          </a:solidFill>
          <a:ln>
            <a:solidFill>
              <a:srgbClr val="4472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gjennomfører og evaluerer (årsrapport)</a:t>
            </a:r>
          </a:p>
        </p:txBody>
      </p:sp>
      <p:sp>
        <p:nvSpPr>
          <p:cNvPr id="22" name="Pil: høyre 21">
            <a:extLst>
              <a:ext uri="{FF2B5EF4-FFF2-40B4-BE49-F238E27FC236}">
                <a16:creationId xmlns:a16="http://schemas.microsoft.com/office/drawing/2014/main" id="{3A140563-9D97-2CF0-0F9A-EC4E750D5CF6}"/>
              </a:ext>
            </a:extLst>
          </p:cNvPr>
          <p:cNvSpPr/>
          <p:nvPr/>
        </p:nvSpPr>
        <p:spPr>
          <a:xfrm rot="16200000">
            <a:off x="1116054" y="4112481"/>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FFFFFF"/>
              </a:solidFill>
              <a:effectLst/>
              <a:uLnTx/>
              <a:uFillTx/>
              <a:latin typeface="Roboto"/>
              <a:ea typeface="+mn-ea"/>
              <a:cs typeface="+mn-cs"/>
            </a:endParaRPr>
          </a:p>
        </p:txBody>
      </p:sp>
      <p:sp>
        <p:nvSpPr>
          <p:cNvPr id="23" name="Pil: høyre 22">
            <a:extLst>
              <a:ext uri="{FF2B5EF4-FFF2-40B4-BE49-F238E27FC236}">
                <a16:creationId xmlns:a16="http://schemas.microsoft.com/office/drawing/2014/main" id="{86EC244F-B9E5-0462-1168-AEB4B395ED65}"/>
              </a:ext>
            </a:extLst>
          </p:cNvPr>
          <p:cNvSpPr/>
          <p:nvPr/>
        </p:nvSpPr>
        <p:spPr>
          <a:xfrm rot="19097865">
            <a:off x="1769896" y="1572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FFFFFF"/>
              </a:solidFill>
              <a:effectLst/>
              <a:highlight>
                <a:srgbClr val="C0C0C0"/>
              </a:highlight>
              <a:uLnTx/>
              <a:uFillTx/>
              <a:latin typeface="Roboto"/>
              <a:ea typeface="+mn-ea"/>
              <a:cs typeface="+mn-cs"/>
            </a:endParaRPr>
          </a:p>
        </p:txBody>
      </p:sp>
      <p:sp>
        <p:nvSpPr>
          <p:cNvPr id="24" name="Pil: høyre 23">
            <a:extLst>
              <a:ext uri="{FF2B5EF4-FFF2-40B4-BE49-F238E27FC236}">
                <a16:creationId xmlns:a16="http://schemas.microsoft.com/office/drawing/2014/main" id="{3982EC87-ED07-335E-1C26-5E72D4FD26F5}"/>
              </a:ext>
            </a:extLst>
          </p:cNvPr>
          <p:cNvSpPr/>
          <p:nvPr/>
        </p:nvSpPr>
        <p:spPr>
          <a:xfrm>
            <a:off x="4400730"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FFFFFF"/>
              </a:solidFill>
              <a:effectLst/>
              <a:uLnTx/>
              <a:uFillTx/>
              <a:latin typeface="Roboto"/>
              <a:ea typeface="+mn-ea"/>
              <a:cs typeface="+mn-cs"/>
            </a:endParaRPr>
          </a:p>
        </p:txBody>
      </p:sp>
      <p:sp>
        <p:nvSpPr>
          <p:cNvPr id="25" name="Pil: høyre 24">
            <a:extLst>
              <a:ext uri="{FF2B5EF4-FFF2-40B4-BE49-F238E27FC236}">
                <a16:creationId xmlns:a16="http://schemas.microsoft.com/office/drawing/2014/main" id="{1FC321A3-0FC6-DD56-AD9A-06E0EDD11658}"/>
              </a:ext>
            </a:extLst>
          </p:cNvPr>
          <p:cNvSpPr/>
          <p:nvPr/>
        </p:nvSpPr>
        <p:spPr>
          <a:xfrm>
            <a:off x="7088495"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FFFFFF"/>
              </a:solidFill>
              <a:effectLst/>
              <a:uLnTx/>
              <a:uFillTx/>
              <a:latin typeface="Roboto"/>
              <a:ea typeface="+mn-ea"/>
              <a:cs typeface="+mn-cs"/>
            </a:endParaRPr>
          </a:p>
        </p:txBody>
      </p:sp>
      <p:sp>
        <p:nvSpPr>
          <p:cNvPr id="26" name="Pil: høyre 25">
            <a:extLst>
              <a:ext uri="{FF2B5EF4-FFF2-40B4-BE49-F238E27FC236}">
                <a16:creationId xmlns:a16="http://schemas.microsoft.com/office/drawing/2014/main" id="{AF58854C-F28C-3574-137B-60D22FCC7B10}"/>
              </a:ext>
            </a:extLst>
          </p:cNvPr>
          <p:cNvSpPr/>
          <p:nvPr/>
        </p:nvSpPr>
        <p:spPr>
          <a:xfrm rot="2728416">
            <a:off x="9645159" y="1532658"/>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FFFFFF"/>
              </a:solidFill>
              <a:effectLst/>
              <a:uLnTx/>
              <a:uFillTx/>
              <a:latin typeface="Roboto"/>
              <a:ea typeface="+mn-ea"/>
              <a:cs typeface="+mn-cs"/>
            </a:endParaRPr>
          </a:p>
        </p:txBody>
      </p:sp>
      <p:sp>
        <p:nvSpPr>
          <p:cNvPr id="27" name="Pil: høyre 26">
            <a:extLst>
              <a:ext uri="{FF2B5EF4-FFF2-40B4-BE49-F238E27FC236}">
                <a16:creationId xmlns:a16="http://schemas.microsoft.com/office/drawing/2014/main" id="{D40099B9-5CD8-CCF4-10B5-0C08A6E88B6B}"/>
              </a:ext>
            </a:extLst>
          </p:cNvPr>
          <p:cNvSpPr/>
          <p:nvPr/>
        </p:nvSpPr>
        <p:spPr>
          <a:xfrm rot="5400000">
            <a:off x="10368788" y="4112482"/>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FFFFFF"/>
              </a:solidFill>
              <a:effectLst/>
              <a:uLnTx/>
              <a:uFillTx/>
              <a:latin typeface="Roboto"/>
              <a:ea typeface="+mn-ea"/>
              <a:cs typeface="+mn-cs"/>
            </a:endParaRPr>
          </a:p>
        </p:txBody>
      </p:sp>
      <p:sp>
        <p:nvSpPr>
          <p:cNvPr id="2" name="TekstSylinder 1">
            <a:extLst>
              <a:ext uri="{FF2B5EF4-FFF2-40B4-BE49-F238E27FC236}">
                <a16:creationId xmlns:a16="http://schemas.microsoft.com/office/drawing/2014/main" id="{D74E70F0-6244-C067-682F-E6219C768DE9}"/>
              </a:ext>
            </a:extLst>
          </p:cNvPr>
          <p:cNvSpPr txBox="1"/>
          <p:nvPr/>
        </p:nvSpPr>
        <p:spPr>
          <a:xfrm>
            <a:off x="3904322" y="3667885"/>
            <a:ext cx="4383356" cy="461665"/>
          </a:xfrm>
          <a:prstGeom prst="rect">
            <a:avLst/>
          </a:prstGeom>
          <a:noFill/>
        </p:spPr>
        <p:txBody>
          <a:bodyPr wrap="square" rtlCol="0">
            <a:spAutoFit/>
          </a:bodyPr>
          <a:lstStyle/>
          <a:p>
            <a:r>
              <a:rPr lang="nb-NO" sz="2400" dirty="0">
                <a:latin typeface="Roboto" panose="02000000000000000000" pitchFamily="2" charset="0"/>
                <a:ea typeface="Roboto" panose="02000000000000000000" pitchFamily="2" charset="0"/>
              </a:rPr>
              <a:t>Saksgangen for tilrettelegging</a:t>
            </a:r>
          </a:p>
        </p:txBody>
      </p:sp>
    </p:spTree>
    <p:extLst>
      <p:ext uri="{BB962C8B-B14F-4D97-AF65-F5344CB8AC3E}">
        <p14:creationId xmlns:p14="http://schemas.microsoft.com/office/powerpoint/2010/main" val="32689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p:cTn id="6" dur="indefinite"/>
                                        <p:tgtEl>
                                          <p:spTgt spid="5"/>
                                        </p:tgtEl>
                                        <p:attrNameLst>
                                          <p:attrName>style.opacity</p:attrName>
                                        </p:attrNameLst>
                                      </p:cBhvr>
                                      <p:to>
                                        <p:strVal val="0.25"/>
                                      </p:to>
                                    </p:set>
                                    <p:animEffect filter="image" prLst="opacity: 0.25">
                                      <p:cBhvr rctx="IE">
                                        <p:cTn id="7" dur="indefinite"/>
                                        <p:tgtEl>
                                          <p:spTgt spid="5"/>
                                        </p:tgtEl>
                                      </p:cBhvr>
                                    </p:animEffect>
                                  </p:childTnLst>
                                </p:cTn>
                              </p:par>
                              <p:par>
                                <p:cTn id="8" presetID="9" presetClass="emph" presetSubtype="0" grpId="0" nodeType="withEffect">
                                  <p:stCondLst>
                                    <p:cond delay="0"/>
                                  </p:stCondLst>
                                  <p:childTnLst>
                                    <p:set>
                                      <p:cBhvr>
                                        <p:cTn id="9" dur="indefinite"/>
                                        <p:tgtEl>
                                          <p:spTgt spid="7"/>
                                        </p:tgtEl>
                                        <p:attrNameLst>
                                          <p:attrName>style.opacity</p:attrName>
                                        </p:attrNameLst>
                                      </p:cBhvr>
                                      <p:to>
                                        <p:strVal val="0.25"/>
                                      </p:to>
                                    </p:set>
                                    <p:animEffect filter="image" prLst="opacity: 0.25">
                                      <p:cBhvr rctx="IE">
                                        <p:cTn id="10" dur="indefinite"/>
                                        <p:tgtEl>
                                          <p:spTgt spid="7"/>
                                        </p:tgtEl>
                                      </p:cBhvr>
                                    </p:animEffect>
                                  </p:childTnLst>
                                </p:cTn>
                              </p:par>
                              <p:par>
                                <p:cTn id="11" presetID="9" presetClass="emph" presetSubtype="0" grpId="0" nodeType="withEffect">
                                  <p:stCondLst>
                                    <p:cond delay="0"/>
                                  </p:stCondLst>
                                  <p:childTnLst>
                                    <p:set>
                                      <p:cBhvr>
                                        <p:cTn id="12" dur="indefinite"/>
                                        <p:tgtEl>
                                          <p:spTgt spid="8"/>
                                        </p:tgtEl>
                                        <p:attrNameLst>
                                          <p:attrName>style.opacity</p:attrName>
                                        </p:attrNameLst>
                                      </p:cBhvr>
                                      <p:to>
                                        <p:strVal val="0.25"/>
                                      </p:to>
                                    </p:set>
                                    <p:animEffect filter="image" prLst="opacity: 0.25">
                                      <p:cBhvr rctx="IE">
                                        <p:cTn id="13" dur="indefinite"/>
                                        <p:tgtEl>
                                          <p:spTgt spid="8"/>
                                        </p:tgtEl>
                                      </p:cBhvr>
                                    </p:animEffect>
                                  </p:childTnLst>
                                </p:cTn>
                              </p:par>
                              <p:par>
                                <p:cTn id="14" presetID="9" presetClass="emph" presetSubtype="0" grpId="0" nodeType="withEffect">
                                  <p:stCondLst>
                                    <p:cond delay="0"/>
                                  </p:stCondLst>
                                  <p:childTnLst>
                                    <p:set>
                                      <p:cBhvr>
                                        <p:cTn id="15" dur="indefinite"/>
                                        <p:tgtEl>
                                          <p:spTgt spid="9"/>
                                        </p:tgtEl>
                                        <p:attrNameLst>
                                          <p:attrName>style.opacity</p:attrName>
                                        </p:attrNameLst>
                                      </p:cBhvr>
                                      <p:to>
                                        <p:strVal val="0.25"/>
                                      </p:to>
                                    </p:set>
                                    <p:animEffect filter="image" prLst="opacity: 0.25">
                                      <p:cBhvr rctx="IE">
                                        <p:cTn id="16" dur="indefinite"/>
                                        <p:tgtEl>
                                          <p:spTgt spid="9"/>
                                        </p:tgtEl>
                                      </p:cBhvr>
                                    </p:animEffect>
                                  </p:childTnLst>
                                </p:cTn>
                              </p:par>
                              <p:par>
                                <p:cTn id="17" presetID="9" presetClass="emph" presetSubtype="0" grpId="0" nodeType="withEffect">
                                  <p:stCondLst>
                                    <p:cond delay="0"/>
                                  </p:stCondLst>
                                  <p:childTnLst>
                                    <p:set>
                                      <p:cBhvr>
                                        <p:cTn id="18" dur="indefinite"/>
                                        <p:tgtEl>
                                          <p:spTgt spid="10"/>
                                        </p:tgtEl>
                                        <p:attrNameLst>
                                          <p:attrName>style.opacity</p:attrName>
                                        </p:attrNameLst>
                                      </p:cBhvr>
                                      <p:to>
                                        <p:strVal val="0.25"/>
                                      </p:to>
                                    </p:set>
                                    <p:animEffect filter="image" prLst="opacity: 0.25">
                                      <p:cBhvr rctx="IE">
                                        <p:cTn id="19" dur="indefinite"/>
                                        <p:tgtEl>
                                          <p:spTgt spid="10"/>
                                        </p:tgtEl>
                                      </p:cBhvr>
                                    </p:animEffect>
                                  </p:childTnLst>
                                </p:cTn>
                              </p:par>
                              <p:par>
                                <p:cTn id="20" presetID="9" presetClass="emph" presetSubtype="0" grpId="0" nodeType="withEffect">
                                  <p:stCondLst>
                                    <p:cond delay="0"/>
                                  </p:stCondLst>
                                  <p:childTnLst>
                                    <p:set>
                                      <p:cBhvr>
                                        <p:cTn id="21" dur="indefinite"/>
                                        <p:tgtEl>
                                          <p:spTgt spid="11"/>
                                        </p:tgtEl>
                                        <p:attrNameLst>
                                          <p:attrName>style.opacity</p:attrName>
                                        </p:attrNameLst>
                                      </p:cBhvr>
                                      <p:to>
                                        <p:strVal val="0.25"/>
                                      </p:to>
                                    </p:set>
                                    <p:animEffect filter="image" prLst="opacity: 0.25">
                                      <p:cBhvr rctx="IE">
                                        <p:cTn id="22" dur="indefinite"/>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indepunkt 3">
            <a:extLst>
              <a:ext uri="{FF2B5EF4-FFF2-40B4-BE49-F238E27FC236}">
                <a16:creationId xmlns:a16="http://schemas.microsoft.com/office/drawing/2014/main" id="{E411F194-ED24-81A1-6052-6F01A3B80DE1}"/>
              </a:ext>
            </a:extLst>
          </p:cNvPr>
          <p:cNvSpPr/>
          <p:nvPr/>
        </p:nvSpPr>
        <p:spPr>
          <a:xfrm>
            <a:off x="234105" y="4554199"/>
            <a:ext cx="2186608" cy="2184621"/>
          </a:xfrm>
          <a:prstGeom prst="flowChartConnector">
            <a:avLst/>
          </a:prstGeom>
          <a:solidFill>
            <a:schemeClr val="accent6"/>
          </a:solidFill>
          <a:ln>
            <a:solidFill>
              <a:schemeClr val="accent6"/>
            </a:solid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følgjer med på </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elevane</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og vurderer om dei har </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tilfredsstillande</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utbytte av opplæring</a:t>
            </a:r>
          </a:p>
        </p:txBody>
      </p:sp>
      <p:sp>
        <p:nvSpPr>
          <p:cNvPr id="5" name="Bindepunkt 4">
            <a:extLst>
              <a:ext uri="{FF2B5EF4-FFF2-40B4-BE49-F238E27FC236}">
                <a16:creationId xmlns:a16="http://schemas.microsoft.com/office/drawing/2014/main" id="{535EFDB8-A4E2-6BDD-CAD0-C19C63F6F31D}"/>
              </a:ext>
            </a:extLst>
          </p:cNvPr>
          <p:cNvSpPr/>
          <p:nvPr/>
        </p:nvSpPr>
        <p:spPr>
          <a:xfrm>
            <a:off x="234105" y="1774986"/>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T</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ilpassa</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opplæring og intensiv opplæring</a:t>
            </a:r>
          </a:p>
        </p:txBody>
      </p:sp>
      <p:sp>
        <p:nvSpPr>
          <p:cNvPr id="7" name="Bindepunkt 6">
            <a:extLst>
              <a:ext uri="{FF2B5EF4-FFF2-40B4-BE49-F238E27FC236}">
                <a16:creationId xmlns:a16="http://schemas.microsoft.com/office/drawing/2014/main" id="{6BAB5967-942A-EB1F-D6C5-B7562C0EFABB}"/>
              </a:ext>
            </a:extLst>
          </p:cNvPr>
          <p:cNvSpPr/>
          <p:nvPr/>
        </p:nvSpPr>
        <p:spPr>
          <a:xfrm>
            <a:off x="2129601" y="146476"/>
            <a:ext cx="2283186"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skal </a:t>
            </a: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fatte vedtak eller </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hente inn ei vurdering frå PPT</a:t>
            </a:r>
          </a:p>
        </p:txBody>
      </p:sp>
      <p:sp>
        <p:nvSpPr>
          <p:cNvPr id="8" name="Bindepunkt 7">
            <a:extLst>
              <a:ext uri="{FF2B5EF4-FFF2-40B4-BE49-F238E27FC236}">
                <a16:creationId xmlns:a16="http://schemas.microsoft.com/office/drawing/2014/main" id="{7803D4BB-30B1-B178-510B-A8BFED3EB9A2}"/>
              </a:ext>
            </a:extLst>
          </p:cNvPr>
          <p:cNvSpPr/>
          <p:nvPr/>
        </p:nvSpPr>
        <p:spPr>
          <a:xfrm>
            <a:off x="4901887" y="98769"/>
            <a:ext cx="2186608" cy="2184621"/>
          </a:xfrm>
          <a:prstGeom prst="flowChartConnector">
            <a:avLst/>
          </a:prstGeom>
          <a:solidFill>
            <a:schemeClr val="accent2"/>
          </a:solidFill>
          <a:ln>
            <a:solidFill>
              <a:schemeClr val="accent2"/>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PPT skriv sakkunnig vurdering</a:t>
            </a:r>
          </a:p>
        </p:txBody>
      </p:sp>
      <p:sp>
        <p:nvSpPr>
          <p:cNvPr id="9" name="Bindepunkt 8">
            <a:extLst>
              <a:ext uri="{FF2B5EF4-FFF2-40B4-BE49-F238E27FC236}">
                <a16:creationId xmlns:a16="http://schemas.microsoft.com/office/drawing/2014/main" id="{C1B63363-2A6A-0F9D-8133-8CDA35A21683}"/>
              </a:ext>
            </a:extLst>
          </p:cNvPr>
          <p:cNvSpPr/>
          <p:nvPr/>
        </p:nvSpPr>
        <p:spPr>
          <a:xfrm>
            <a:off x="7467601" y="146476"/>
            <a:ext cx="2224138" cy="2184621"/>
          </a:xfrm>
          <a:prstGeom prst="flowChartConnector">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skriv vedtak</a:t>
            </a:r>
          </a:p>
        </p:txBody>
      </p:sp>
      <p:sp>
        <p:nvSpPr>
          <p:cNvPr id="10" name="Bindepunkt 9">
            <a:extLst>
              <a:ext uri="{FF2B5EF4-FFF2-40B4-BE49-F238E27FC236}">
                <a16:creationId xmlns:a16="http://schemas.microsoft.com/office/drawing/2014/main" id="{C24AF0B5-AD28-9138-DDB7-ED101D321BE0}"/>
              </a:ext>
            </a:extLst>
          </p:cNvPr>
          <p:cNvSpPr/>
          <p:nvPr/>
        </p:nvSpPr>
        <p:spPr>
          <a:xfrm>
            <a:off x="9459675" y="1773239"/>
            <a:ext cx="2186608" cy="2184621"/>
          </a:xfrm>
          <a:prstGeom prst="flowChartConnector">
            <a:avLst/>
          </a:prstGeom>
          <a:solidFill>
            <a:schemeClr val="accent3"/>
          </a:solidFill>
          <a:ln>
            <a:solidFill>
              <a:schemeClr val="accent3"/>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skriv individuell opplæringsplan (IOP)</a:t>
            </a:r>
          </a:p>
        </p:txBody>
      </p:sp>
      <p:sp>
        <p:nvSpPr>
          <p:cNvPr id="11" name="Bindepunkt 10">
            <a:extLst>
              <a:ext uri="{FF2B5EF4-FFF2-40B4-BE49-F238E27FC236}">
                <a16:creationId xmlns:a16="http://schemas.microsoft.com/office/drawing/2014/main" id="{67EEF969-CDFE-FD1B-39FC-C80CCBA202A5}"/>
              </a:ext>
            </a:extLst>
          </p:cNvPr>
          <p:cNvSpPr/>
          <p:nvPr/>
        </p:nvSpPr>
        <p:spPr>
          <a:xfrm>
            <a:off x="9459675" y="4554199"/>
            <a:ext cx="2186608" cy="2184621"/>
          </a:xfrm>
          <a:prstGeom prst="flowChartConnector">
            <a:avLst/>
          </a:prstGeom>
          <a:solidFill>
            <a:srgbClr val="447266"/>
          </a:solidFill>
          <a:ln>
            <a:solidFill>
              <a:srgbClr val="4472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gjennomfører og evaluerer (årsrapport)</a:t>
            </a:r>
          </a:p>
        </p:txBody>
      </p:sp>
      <p:sp>
        <p:nvSpPr>
          <p:cNvPr id="22" name="Pil: høyre 21">
            <a:extLst>
              <a:ext uri="{FF2B5EF4-FFF2-40B4-BE49-F238E27FC236}">
                <a16:creationId xmlns:a16="http://schemas.microsoft.com/office/drawing/2014/main" id="{3A140563-9D97-2CF0-0F9A-EC4E750D5CF6}"/>
              </a:ext>
            </a:extLst>
          </p:cNvPr>
          <p:cNvSpPr/>
          <p:nvPr/>
        </p:nvSpPr>
        <p:spPr>
          <a:xfrm rot="16200000">
            <a:off x="1119091" y="4147518"/>
            <a:ext cx="416636" cy="217022"/>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3" name="Pil: høyre 22">
            <a:extLst>
              <a:ext uri="{FF2B5EF4-FFF2-40B4-BE49-F238E27FC236}">
                <a16:creationId xmlns:a16="http://schemas.microsoft.com/office/drawing/2014/main" id="{86EC244F-B9E5-0462-1168-AEB4B395ED65}"/>
              </a:ext>
            </a:extLst>
          </p:cNvPr>
          <p:cNvSpPr/>
          <p:nvPr/>
        </p:nvSpPr>
        <p:spPr>
          <a:xfrm rot="19097865">
            <a:off x="1769896" y="1572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highlight>
                <a:srgbClr val="C0C0C0"/>
              </a:highlight>
              <a:uLnTx/>
              <a:uFillTx/>
              <a:latin typeface="Roboto" panose="02000000000000000000" pitchFamily="2" charset="0"/>
              <a:ea typeface="Roboto" panose="02000000000000000000" pitchFamily="2" charset="0"/>
            </a:endParaRPr>
          </a:p>
        </p:txBody>
      </p:sp>
      <p:sp>
        <p:nvSpPr>
          <p:cNvPr id="24" name="Pil: høyre 23">
            <a:extLst>
              <a:ext uri="{FF2B5EF4-FFF2-40B4-BE49-F238E27FC236}">
                <a16:creationId xmlns:a16="http://schemas.microsoft.com/office/drawing/2014/main" id="{3982EC87-ED07-335E-1C26-5E72D4FD26F5}"/>
              </a:ext>
            </a:extLst>
          </p:cNvPr>
          <p:cNvSpPr/>
          <p:nvPr/>
        </p:nvSpPr>
        <p:spPr>
          <a:xfrm>
            <a:off x="4400730"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5" name="Pil: høyre 24">
            <a:extLst>
              <a:ext uri="{FF2B5EF4-FFF2-40B4-BE49-F238E27FC236}">
                <a16:creationId xmlns:a16="http://schemas.microsoft.com/office/drawing/2014/main" id="{1FC321A3-0FC6-DD56-AD9A-06E0EDD11658}"/>
              </a:ext>
            </a:extLst>
          </p:cNvPr>
          <p:cNvSpPr/>
          <p:nvPr/>
        </p:nvSpPr>
        <p:spPr>
          <a:xfrm>
            <a:off x="7088495"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6" name="Pil: høyre 25">
            <a:extLst>
              <a:ext uri="{FF2B5EF4-FFF2-40B4-BE49-F238E27FC236}">
                <a16:creationId xmlns:a16="http://schemas.microsoft.com/office/drawing/2014/main" id="{AF58854C-F28C-3574-137B-60D22FCC7B10}"/>
              </a:ext>
            </a:extLst>
          </p:cNvPr>
          <p:cNvSpPr/>
          <p:nvPr/>
        </p:nvSpPr>
        <p:spPr>
          <a:xfrm rot="2728416">
            <a:off x="9711551" y="1567399"/>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7" name="Pil: høyre 26">
            <a:extLst>
              <a:ext uri="{FF2B5EF4-FFF2-40B4-BE49-F238E27FC236}">
                <a16:creationId xmlns:a16="http://schemas.microsoft.com/office/drawing/2014/main" id="{D40099B9-5CD8-CCF4-10B5-0C08A6E88B6B}"/>
              </a:ext>
            </a:extLst>
          </p:cNvPr>
          <p:cNvSpPr/>
          <p:nvPr/>
        </p:nvSpPr>
        <p:spPr>
          <a:xfrm rot="5400000">
            <a:off x="10344660" y="4147520"/>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 name="TekstSylinder 1">
            <a:extLst>
              <a:ext uri="{FF2B5EF4-FFF2-40B4-BE49-F238E27FC236}">
                <a16:creationId xmlns:a16="http://schemas.microsoft.com/office/drawing/2014/main" id="{C677F8FB-97EE-C061-58B6-0EB48386C290}"/>
              </a:ext>
            </a:extLst>
          </p:cNvPr>
          <p:cNvSpPr txBox="1"/>
          <p:nvPr/>
        </p:nvSpPr>
        <p:spPr>
          <a:xfrm>
            <a:off x="3803513" y="3586046"/>
            <a:ext cx="4383356" cy="461665"/>
          </a:xfrm>
          <a:prstGeom prst="rect">
            <a:avLst/>
          </a:prstGeom>
          <a:noFill/>
        </p:spPr>
        <p:txBody>
          <a:bodyPr wrap="square" rtlCol="0">
            <a:spAutoFit/>
          </a:bodyPr>
          <a:lstStyle/>
          <a:p>
            <a:r>
              <a:rPr lang="nb-NO" sz="2400">
                <a:latin typeface="Roboto" panose="02000000000000000000" pitchFamily="2" charset="0"/>
                <a:ea typeface="Roboto" panose="02000000000000000000" pitchFamily="2" charset="0"/>
              </a:rPr>
              <a:t>Saksgangen for tilrettelegging</a:t>
            </a:r>
          </a:p>
        </p:txBody>
      </p:sp>
    </p:spTree>
    <p:extLst>
      <p:ext uri="{BB962C8B-B14F-4D97-AF65-F5344CB8AC3E}">
        <p14:creationId xmlns:p14="http://schemas.microsoft.com/office/powerpoint/2010/main" val="226326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p:cTn id="6" dur="indefinite"/>
                                        <p:tgtEl>
                                          <p:spTgt spid="4"/>
                                        </p:tgtEl>
                                        <p:attrNameLst>
                                          <p:attrName>style.opacity</p:attrName>
                                        </p:attrNameLst>
                                      </p:cBhvr>
                                      <p:to>
                                        <p:strVal val="0.25"/>
                                      </p:to>
                                    </p:set>
                                    <p:animEffect filter="image" prLst="opacity: 0.25">
                                      <p:cBhvr rctx="IE">
                                        <p:cTn id="7" dur="indefinite"/>
                                        <p:tgtEl>
                                          <p:spTgt spid="4"/>
                                        </p:tgtEl>
                                      </p:cBhvr>
                                    </p:animEffect>
                                  </p:childTnLst>
                                </p:cTn>
                              </p:par>
                              <p:par>
                                <p:cTn id="8" presetID="9" presetClass="emph" presetSubtype="0" grpId="0" nodeType="withEffect">
                                  <p:stCondLst>
                                    <p:cond delay="0"/>
                                  </p:stCondLst>
                                  <p:childTnLst>
                                    <p:set>
                                      <p:cBhvr>
                                        <p:cTn id="9" dur="indefinite"/>
                                        <p:tgtEl>
                                          <p:spTgt spid="7"/>
                                        </p:tgtEl>
                                        <p:attrNameLst>
                                          <p:attrName>style.opacity</p:attrName>
                                        </p:attrNameLst>
                                      </p:cBhvr>
                                      <p:to>
                                        <p:strVal val="0.25"/>
                                      </p:to>
                                    </p:set>
                                    <p:animEffect filter="image" prLst="opacity: 0.25">
                                      <p:cBhvr rctx="IE">
                                        <p:cTn id="10" dur="indefinite"/>
                                        <p:tgtEl>
                                          <p:spTgt spid="7"/>
                                        </p:tgtEl>
                                      </p:cBhvr>
                                    </p:animEffect>
                                  </p:childTnLst>
                                </p:cTn>
                              </p:par>
                              <p:par>
                                <p:cTn id="11" presetID="9" presetClass="emph" presetSubtype="0" grpId="0" nodeType="withEffect">
                                  <p:stCondLst>
                                    <p:cond delay="0"/>
                                  </p:stCondLst>
                                  <p:childTnLst>
                                    <p:set>
                                      <p:cBhvr>
                                        <p:cTn id="12" dur="indefinite"/>
                                        <p:tgtEl>
                                          <p:spTgt spid="8"/>
                                        </p:tgtEl>
                                        <p:attrNameLst>
                                          <p:attrName>style.opacity</p:attrName>
                                        </p:attrNameLst>
                                      </p:cBhvr>
                                      <p:to>
                                        <p:strVal val="0.25"/>
                                      </p:to>
                                    </p:set>
                                    <p:animEffect filter="image" prLst="opacity: 0.25">
                                      <p:cBhvr rctx="IE">
                                        <p:cTn id="13" dur="indefinite"/>
                                        <p:tgtEl>
                                          <p:spTgt spid="8"/>
                                        </p:tgtEl>
                                      </p:cBhvr>
                                    </p:animEffect>
                                  </p:childTnLst>
                                </p:cTn>
                              </p:par>
                              <p:par>
                                <p:cTn id="14" presetID="9" presetClass="emph" presetSubtype="0" grpId="0" nodeType="withEffect">
                                  <p:stCondLst>
                                    <p:cond delay="0"/>
                                  </p:stCondLst>
                                  <p:childTnLst>
                                    <p:set>
                                      <p:cBhvr>
                                        <p:cTn id="15" dur="indefinite"/>
                                        <p:tgtEl>
                                          <p:spTgt spid="9"/>
                                        </p:tgtEl>
                                        <p:attrNameLst>
                                          <p:attrName>style.opacity</p:attrName>
                                        </p:attrNameLst>
                                      </p:cBhvr>
                                      <p:to>
                                        <p:strVal val="0.25"/>
                                      </p:to>
                                    </p:set>
                                    <p:animEffect filter="image" prLst="opacity: 0.25">
                                      <p:cBhvr rctx="IE">
                                        <p:cTn id="16" dur="indefinite"/>
                                        <p:tgtEl>
                                          <p:spTgt spid="9"/>
                                        </p:tgtEl>
                                      </p:cBhvr>
                                    </p:animEffect>
                                  </p:childTnLst>
                                </p:cTn>
                              </p:par>
                              <p:par>
                                <p:cTn id="17" presetID="9" presetClass="emph" presetSubtype="0" grpId="0" nodeType="withEffect">
                                  <p:stCondLst>
                                    <p:cond delay="0"/>
                                  </p:stCondLst>
                                  <p:childTnLst>
                                    <p:set>
                                      <p:cBhvr>
                                        <p:cTn id="18" dur="indefinite"/>
                                        <p:tgtEl>
                                          <p:spTgt spid="10"/>
                                        </p:tgtEl>
                                        <p:attrNameLst>
                                          <p:attrName>style.opacity</p:attrName>
                                        </p:attrNameLst>
                                      </p:cBhvr>
                                      <p:to>
                                        <p:strVal val="0.25"/>
                                      </p:to>
                                    </p:set>
                                    <p:animEffect filter="image" prLst="opacity: 0.25">
                                      <p:cBhvr rctx="IE">
                                        <p:cTn id="19" dur="indefinite"/>
                                        <p:tgtEl>
                                          <p:spTgt spid="10"/>
                                        </p:tgtEl>
                                      </p:cBhvr>
                                    </p:animEffect>
                                  </p:childTnLst>
                                </p:cTn>
                              </p:par>
                              <p:par>
                                <p:cTn id="20" presetID="9" presetClass="emph" presetSubtype="0" grpId="0" nodeType="withEffect">
                                  <p:stCondLst>
                                    <p:cond delay="0"/>
                                  </p:stCondLst>
                                  <p:childTnLst>
                                    <p:set>
                                      <p:cBhvr>
                                        <p:cTn id="21" dur="indefinite"/>
                                        <p:tgtEl>
                                          <p:spTgt spid="11"/>
                                        </p:tgtEl>
                                        <p:attrNameLst>
                                          <p:attrName>style.opacity</p:attrName>
                                        </p:attrNameLst>
                                      </p:cBhvr>
                                      <p:to>
                                        <p:strVal val="0.25"/>
                                      </p:to>
                                    </p:set>
                                    <p:animEffect filter="image" prLst="opacity: 0.25">
                                      <p:cBhvr rctx="IE">
                                        <p:cTn id="22" dur="indefinite"/>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5D511D56-195F-60D5-4597-1102FF12F118}"/>
              </a:ext>
            </a:extLst>
          </p:cNvPr>
          <p:cNvSpPr/>
          <p:nvPr/>
        </p:nvSpPr>
        <p:spPr>
          <a:xfrm>
            <a:off x="0" y="0"/>
            <a:ext cx="6796216" cy="6858000"/>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 name="Tittel 2">
            <a:extLst>
              <a:ext uri="{FF2B5EF4-FFF2-40B4-BE49-F238E27FC236}">
                <a16:creationId xmlns:a16="http://schemas.microsoft.com/office/drawing/2014/main" id="{D3A7B9C3-F12A-702D-CECC-AE1E148E7669}"/>
              </a:ext>
            </a:extLst>
          </p:cNvPr>
          <p:cNvSpPr>
            <a:spLocks noGrp="1"/>
          </p:cNvSpPr>
          <p:nvPr>
            <p:ph type="title"/>
          </p:nvPr>
        </p:nvSpPr>
        <p:spPr>
          <a:xfrm>
            <a:off x="537422" y="474602"/>
            <a:ext cx="5721372" cy="1325563"/>
          </a:xfrm>
        </p:spPr>
        <p:txBody>
          <a:bodyPr>
            <a:normAutofit/>
          </a:bodyPr>
          <a:lstStyle/>
          <a:p>
            <a:r>
              <a:rPr lang="nb-NO" sz="2800" b="1" dirty="0" err="1">
                <a:latin typeface="Roboto" panose="02000000000000000000" pitchFamily="2" charset="0"/>
                <a:ea typeface="Roboto" panose="02000000000000000000" pitchFamily="2" charset="0"/>
              </a:rPr>
              <a:t>Tilfredsstillande</a:t>
            </a:r>
            <a:r>
              <a:rPr lang="nb-NO" sz="2800" b="1" dirty="0">
                <a:latin typeface="Roboto" panose="02000000000000000000" pitchFamily="2" charset="0"/>
                <a:ea typeface="Roboto" panose="02000000000000000000" pitchFamily="2" charset="0"/>
              </a:rPr>
              <a:t> utbytte av opplæringa § 11-2</a:t>
            </a:r>
          </a:p>
        </p:txBody>
      </p:sp>
      <p:sp>
        <p:nvSpPr>
          <p:cNvPr id="18" name="TekstSylinder 17">
            <a:extLst>
              <a:ext uri="{FF2B5EF4-FFF2-40B4-BE49-F238E27FC236}">
                <a16:creationId xmlns:a16="http://schemas.microsoft.com/office/drawing/2014/main" id="{59D6B73A-944F-789D-A2DD-4E703FE0AEBE}"/>
              </a:ext>
            </a:extLst>
          </p:cNvPr>
          <p:cNvSpPr txBox="1"/>
          <p:nvPr/>
        </p:nvSpPr>
        <p:spPr>
          <a:xfrm>
            <a:off x="254000" y="2185679"/>
            <a:ext cx="6400800" cy="4126771"/>
          </a:xfrm>
          <a:prstGeom prst="rect">
            <a:avLst/>
          </a:prstGeom>
          <a:noFill/>
        </p:spPr>
        <p:txBody>
          <a:bodyPr wrap="square" lIns="91440" tIns="45720" rIns="91440" bIns="45720" anchor="t">
            <a:spAutoFit/>
          </a:bodyPr>
          <a:lstStyle/>
          <a:p>
            <a:pPr marL="342900" indent="-342900">
              <a:lnSpc>
                <a:spcPct val="150000"/>
              </a:lnSpc>
              <a:buFont typeface="Arial" panose="020B0604020202020204" pitchFamily="34" charset="0"/>
              <a:buChar char="•"/>
            </a:pPr>
            <a:r>
              <a:rPr lang="nb-NO" sz="2000" dirty="0" err="1">
                <a:latin typeface="Roboto"/>
                <a:ea typeface="Roboto"/>
                <a:cs typeface="Roboto"/>
              </a:rPr>
              <a:t>Vidarefører</a:t>
            </a:r>
            <a:r>
              <a:rPr lang="nb-NO" sz="2000" dirty="0">
                <a:latin typeface="Roboto"/>
                <a:ea typeface="Roboto"/>
                <a:cs typeface="Roboto"/>
              </a:rPr>
              <a:t> i </a:t>
            </a:r>
            <a:r>
              <a:rPr lang="nb-NO" sz="2000" dirty="0" err="1">
                <a:latin typeface="Roboto"/>
                <a:ea typeface="Roboto"/>
                <a:cs typeface="Roboto"/>
              </a:rPr>
              <a:t>hovudsak</a:t>
            </a:r>
            <a:r>
              <a:rPr lang="nb-NO" sz="2000" dirty="0">
                <a:latin typeface="Roboto"/>
                <a:ea typeface="Roboto"/>
                <a:cs typeface="Roboto"/>
              </a:rPr>
              <a:t> pliktene til skolen:</a:t>
            </a:r>
          </a:p>
          <a:p>
            <a:pPr marL="800100" lvl="1" indent="-342900">
              <a:lnSpc>
                <a:spcPct val="150000"/>
              </a:lnSpc>
              <a:buFont typeface="Wingdings" panose="05000000000000000000" pitchFamily="2" charset="2"/>
              <a:buChar char="Ø"/>
            </a:pPr>
            <a:r>
              <a:rPr lang="nb-NO" dirty="0" err="1">
                <a:latin typeface="Roboto"/>
                <a:ea typeface="Roboto"/>
                <a:cs typeface="Roboto"/>
              </a:rPr>
              <a:t>Lærarar</a:t>
            </a:r>
            <a:r>
              <a:rPr lang="nb-NO" dirty="0">
                <a:latin typeface="Roboto"/>
                <a:ea typeface="Roboto"/>
                <a:cs typeface="Roboto"/>
              </a:rPr>
              <a:t> skal følgje med på utviklinga til </a:t>
            </a:r>
            <a:r>
              <a:rPr lang="nb-NO" dirty="0" err="1">
                <a:latin typeface="Roboto"/>
                <a:ea typeface="Roboto"/>
                <a:cs typeface="Roboto"/>
              </a:rPr>
              <a:t>elevane</a:t>
            </a:r>
            <a:r>
              <a:rPr lang="nb-NO" dirty="0">
                <a:latin typeface="Roboto"/>
                <a:ea typeface="Roboto"/>
                <a:cs typeface="Roboto"/>
              </a:rPr>
              <a:t>. </a:t>
            </a:r>
            <a:endParaRPr lang="nb-NO" dirty="0">
              <a:latin typeface="Roboto" panose="02000000000000000000" pitchFamily="2" charset="0"/>
              <a:ea typeface="Roboto" panose="02000000000000000000" pitchFamily="2" charset="0"/>
              <a:cs typeface="Roboto"/>
            </a:endParaRPr>
          </a:p>
          <a:p>
            <a:pPr marL="800100" lvl="1" indent="-342900">
              <a:lnSpc>
                <a:spcPct val="150000"/>
              </a:lnSpc>
              <a:buFont typeface="Wingdings" panose="05000000000000000000" pitchFamily="2" charset="2"/>
              <a:buChar char="Ø"/>
            </a:pPr>
            <a:r>
              <a:rPr lang="nb-NO" dirty="0" err="1">
                <a:latin typeface="Roboto"/>
                <a:ea typeface="Roboto"/>
                <a:cs typeface="Roboto"/>
              </a:rPr>
              <a:t>Lærarane</a:t>
            </a:r>
            <a:r>
              <a:rPr lang="nb-NO" dirty="0">
                <a:latin typeface="Roboto"/>
                <a:ea typeface="Roboto"/>
                <a:cs typeface="Roboto"/>
              </a:rPr>
              <a:t> skal melde frå til rektor ved tvil.</a:t>
            </a:r>
          </a:p>
          <a:p>
            <a:pPr marL="800100" lvl="1" indent="-342900">
              <a:lnSpc>
                <a:spcPct val="150000"/>
              </a:lnSpc>
              <a:buFont typeface="Wingdings" panose="05000000000000000000" pitchFamily="2" charset="2"/>
              <a:buChar char="Ø"/>
            </a:pPr>
            <a:r>
              <a:rPr lang="nb-NO" dirty="0">
                <a:latin typeface="Roboto"/>
                <a:ea typeface="Roboto"/>
                <a:cs typeface="Roboto"/>
              </a:rPr>
              <a:t>Skolen må vurdere om det er behov for tiltak </a:t>
            </a:r>
            <a:r>
              <a:rPr lang="nb-NO" dirty="0" err="1">
                <a:latin typeface="Roboto"/>
                <a:ea typeface="Roboto"/>
                <a:cs typeface="Roboto"/>
              </a:rPr>
              <a:t>innanfor</a:t>
            </a:r>
            <a:r>
              <a:rPr lang="nb-NO" dirty="0">
                <a:latin typeface="Roboto"/>
                <a:ea typeface="Roboto"/>
                <a:cs typeface="Roboto"/>
              </a:rPr>
              <a:t> ordinær opplæring eller individuell tilrettelegging – PP-</a:t>
            </a:r>
            <a:r>
              <a:rPr lang="nb-NO" dirty="0" err="1">
                <a:latin typeface="Roboto"/>
                <a:ea typeface="Roboto"/>
                <a:cs typeface="Roboto"/>
              </a:rPr>
              <a:t>tenesta</a:t>
            </a:r>
            <a:r>
              <a:rPr lang="nb-NO" dirty="0">
                <a:latin typeface="Roboto"/>
                <a:ea typeface="Roboto"/>
                <a:cs typeface="Roboto"/>
              </a:rPr>
              <a:t> skal, om det </a:t>
            </a:r>
            <a:r>
              <a:rPr lang="nb-NO" dirty="0" err="1">
                <a:latin typeface="Roboto"/>
                <a:ea typeface="Roboto"/>
                <a:cs typeface="Roboto"/>
              </a:rPr>
              <a:t>trengst</a:t>
            </a:r>
            <a:r>
              <a:rPr lang="nb-NO" dirty="0">
                <a:latin typeface="Roboto"/>
                <a:ea typeface="Roboto"/>
                <a:cs typeface="Roboto"/>
              </a:rPr>
              <a:t>, støtte </a:t>
            </a:r>
            <a:r>
              <a:rPr lang="nn-NO" dirty="0">
                <a:latin typeface="Roboto"/>
                <a:ea typeface="Roboto"/>
                <a:cs typeface="Roboto"/>
              </a:rPr>
              <a:t>skolane</a:t>
            </a:r>
            <a:r>
              <a:rPr lang="nb-NO" dirty="0">
                <a:latin typeface="Roboto"/>
                <a:ea typeface="Roboto"/>
                <a:cs typeface="Roboto"/>
              </a:rPr>
              <a:t> i å setje inn tiltak så </a:t>
            </a:r>
            <a:r>
              <a:rPr lang="nn-NO" dirty="0">
                <a:latin typeface="Roboto"/>
                <a:ea typeface="Roboto"/>
                <a:cs typeface="Roboto"/>
              </a:rPr>
              <a:t>tidleg</a:t>
            </a:r>
            <a:r>
              <a:rPr lang="nb-NO" dirty="0">
                <a:latin typeface="Roboto"/>
                <a:ea typeface="Roboto"/>
                <a:cs typeface="Roboto"/>
              </a:rPr>
              <a:t> som mogleg.</a:t>
            </a:r>
          </a:p>
          <a:p>
            <a:pPr lvl="1">
              <a:lnSpc>
                <a:spcPct val="150000"/>
              </a:lnSpc>
            </a:pPr>
            <a:endParaRPr lang="nb-NO" sz="900" dirty="0">
              <a:latin typeface="Segoe UI"/>
              <a:ea typeface="Roboto" panose="02000000000000000000" pitchFamily="2" charset="0"/>
              <a:cs typeface="Segoe UI"/>
            </a:endParaRPr>
          </a:p>
          <a:p>
            <a:pPr marL="342900" indent="-342900">
              <a:lnSpc>
                <a:spcPct val="150000"/>
              </a:lnSpc>
              <a:buFont typeface="Arial" panose="020B0604020202020204" pitchFamily="34" charset="0"/>
              <a:buChar char="•"/>
            </a:pPr>
            <a:r>
              <a:rPr lang="nn-NO" sz="2000" dirty="0">
                <a:latin typeface="Roboto"/>
                <a:ea typeface="Roboto"/>
                <a:cs typeface="Roboto"/>
              </a:rPr>
              <a:t>Tydeleggjer</a:t>
            </a:r>
            <a:r>
              <a:rPr lang="nb-NO" sz="2000" dirty="0">
                <a:latin typeface="Roboto"/>
                <a:ea typeface="Roboto"/>
                <a:cs typeface="Roboto"/>
              </a:rPr>
              <a:t> kommunen/fylkeskommunen sitt ansvar.</a:t>
            </a:r>
          </a:p>
        </p:txBody>
      </p:sp>
      <p:sp>
        <p:nvSpPr>
          <p:cNvPr id="7" name="Rektangel 6">
            <a:extLst>
              <a:ext uri="{FF2B5EF4-FFF2-40B4-BE49-F238E27FC236}">
                <a16:creationId xmlns:a16="http://schemas.microsoft.com/office/drawing/2014/main" id="{94D5DB22-BC53-BE5C-32FE-B2E95C686D19}"/>
              </a:ext>
            </a:extLst>
          </p:cNvPr>
          <p:cNvSpPr/>
          <p:nvPr/>
        </p:nvSpPr>
        <p:spPr>
          <a:xfrm>
            <a:off x="7229475" y="2470371"/>
            <a:ext cx="4600575" cy="3901854"/>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nb-NO" sz="1600" b="1" dirty="0">
                <a:solidFill>
                  <a:schemeClr val="tx1"/>
                </a:solidFill>
                <a:effectLst/>
                <a:latin typeface="Roboto" panose="02000000000000000000" pitchFamily="2" charset="0"/>
                <a:ea typeface="Roboto" panose="02000000000000000000" pitchFamily="2" charset="0"/>
              </a:rPr>
              <a:t>§ 11-2 </a:t>
            </a:r>
            <a:r>
              <a:rPr lang="nb-NO" sz="1600" b="1" dirty="0" err="1">
                <a:solidFill>
                  <a:schemeClr val="tx1"/>
                </a:solidFill>
                <a:effectLst/>
                <a:latin typeface="Roboto" panose="02000000000000000000" pitchFamily="2" charset="0"/>
                <a:ea typeface="Roboto" panose="02000000000000000000" pitchFamily="2" charset="0"/>
              </a:rPr>
              <a:t>Tilfredsstillande</a:t>
            </a:r>
            <a:r>
              <a:rPr lang="nb-NO" sz="1600" b="1" dirty="0">
                <a:solidFill>
                  <a:schemeClr val="tx1"/>
                </a:solidFill>
                <a:effectLst/>
                <a:latin typeface="Roboto" panose="02000000000000000000" pitchFamily="2" charset="0"/>
                <a:ea typeface="Roboto" panose="02000000000000000000" pitchFamily="2" charset="0"/>
              </a:rPr>
              <a:t> utbytte av opplæringa</a:t>
            </a:r>
          </a:p>
          <a:p>
            <a:pPr algn="l"/>
            <a:r>
              <a:rPr lang="nb-NO" sz="1600" b="0" dirty="0">
                <a:solidFill>
                  <a:schemeClr val="tx1"/>
                </a:solidFill>
                <a:effectLst/>
                <a:latin typeface="Roboto" panose="02000000000000000000" pitchFamily="2" charset="0"/>
                <a:ea typeface="Roboto" panose="02000000000000000000" pitchFamily="2" charset="0"/>
              </a:rPr>
              <a:t>Kommunen og fylkeskommunen skal </a:t>
            </a:r>
            <a:r>
              <a:rPr lang="nb-NO" sz="1600" b="0" dirty="0" err="1">
                <a:solidFill>
                  <a:schemeClr val="tx1"/>
                </a:solidFill>
                <a:effectLst/>
                <a:latin typeface="Roboto" panose="02000000000000000000" pitchFamily="2" charset="0"/>
                <a:ea typeface="Roboto" panose="02000000000000000000" pitchFamily="2" charset="0"/>
              </a:rPr>
              <a:t>sørgje</a:t>
            </a:r>
            <a:r>
              <a:rPr lang="nb-NO" sz="1600" b="0" dirty="0">
                <a:solidFill>
                  <a:schemeClr val="tx1"/>
                </a:solidFill>
                <a:effectLst/>
                <a:latin typeface="Roboto" panose="02000000000000000000" pitchFamily="2" charset="0"/>
                <a:ea typeface="Roboto" panose="02000000000000000000" pitchFamily="2" charset="0"/>
              </a:rPr>
              <a:t> for at </a:t>
            </a:r>
            <a:r>
              <a:rPr lang="nb-NO" sz="1600" b="0" dirty="0" err="1">
                <a:solidFill>
                  <a:schemeClr val="tx1"/>
                </a:solidFill>
                <a:effectLst/>
                <a:latin typeface="Roboto" panose="02000000000000000000" pitchFamily="2" charset="0"/>
                <a:ea typeface="Roboto" panose="02000000000000000000" pitchFamily="2" charset="0"/>
              </a:rPr>
              <a:t>lærarane</a:t>
            </a:r>
            <a:r>
              <a:rPr lang="nb-NO" sz="1600" b="0" dirty="0">
                <a:solidFill>
                  <a:schemeClr val="tx1"/>
                </a:solidFill>
                <a:effectLst/>
                <a:latin typeface="Roboto" panose="02000000000000000000" pitchFamily="2" charset="0"/>
                <a:ea typeface="Roboto" panose="02000000000000000000" pitchFamily="2" charset="0"/>
              </a:rPr>
              <a:t> følgjer med på utviklinga til </a:t>
            </a:r>
            <a:r>
              <a:rPr lang="nb-NO" sz="1600" b="0" dirty="0" err="1">
                <a:solidFill>
                  <a:schemeClr val="tx1"/>
                </a:solidFill>
                <a:effectLst/>
                <a:latin typeface="Roboto" panose="02000000000000000000" pitchFamily="2" charset="0"/>
                <a:ea typeface="Roboto" panose="02000000000000000000" pitchFamily="2" charset="0"/>
              </a:rPr>
              <a:t>elevane</a:t>
            </a:r>
            <a:r>
              <a:rPr lang="nb-NO" sz="1600" b="0" dirty="0">
                <a:solidFill>
                  <a:schemeClr val="tx1"/>
                </a:solidFill>
                <a:effectLst/>
                <a:latin typeface="Roboto" panose="02000000000000000000" pitchFamily="2" charset="0"/>
                <a:ea typeface="Roboto" panose="02000000000000000000" pitchFamily="2" charset="0"/>
              </a:rPr>
              <a:t> og melder frå til rektor dersom det er tvil om at ein elev har </a:t>
            </a:r>
            <a:r>
              <a:rPr lang="nb-NO" sz="1600" b="0" dirty="0" err="1">
                <a:solidFill>
                  <a:schemeClr val="tx1"/>
                </a:solidFill>
                <a:effectLst/>
                <a:latin typeface="Roboto" panose="02000000000000000000" pitchFamily="2" charset="0"/>
                <a:ea typeface="Roboto" panose="02000000000000000000" pitchFamily="2" charset="0"/>
              </a:rPr>
              <a:t>tilfredsstillande</a:t>
            </a:r>
            <a:r>
              <a:rPr lang="nb-NO" sz="1600" b="0" dirty="0">
                <a:solidFill>
                  <a:schemeClr val="tx1"/>
                </a:solidFill>
                <a:effectLst/>
                <a:latin typeface="Roboto" panose="02000000000000000000" pitchFamily="2" charset="0"/>
                <a:ea typeface="Roboto" panose="02000000000000000000" pitchFamily="2" charset="0"/>
              </a:rPr>
              <a:t> utbytte av opplæringa. Om det må til, skal skolen </a:t>
            </a:r>
            <a:r>
              <a:rPr lang="nb-NO" sz="1600" b="0" dirty="0" err="1">
                <a:solidFill>
                  <a:schemeClr val="tx1"/>
                </a:solidFill>
                <a:effectLst/>
                <a:latin typeface="Roboto" panose="02000000000000000000" pitchFamily="2" charset="0"/>
                <a:ea typeface="Roboto" panose="02000000000000000000" pitchFamily="2" charset="0"/>
              </a:rPr>
              <a:t>setje</a:t>
            </a:r>
            <a:r>
              <a:rPr lang="nb-NO" sz="1600" b="0" dirty="0">
                <a:solidFill>
                  <a:schemeClr val="tx1"/>
                </a:solidFill>
                <a:effectLst/>
                <a:latin typeface="Roboto" panose="02000000000000000000" pitchFamily="2" charset="0"/>
                <a:ea typeface="Roboto" panose="02000000000000000000" pitchFamily="2" charset="0"/>
              </a:rPr>
              <a:t> i verk eigna tiltak, jf. §§ 11-1 og 11-3.</a:t>
            </a:r>
          </a:p>
          <a:p>
            <a:pPr algn="l"/>
            <a:endParaRPr lang="nb-NO" sz="1600" b="0" dirty="0">
              <a:solidFill>
                <a:schemeClr val="tx1"/>
              </a:solidFill>
              <a:effectLst/>
              <a:latin typeface="Roboto" panose="02000000000000000000" pitchFamily="2" charset="0"/>
              <a:ea typeface="Roboto" panose="02000000000000000000" pitchFamily="2" charset="0"/>
            </a:endParaRPr>
          </a:p>
          <a:p>
            <a:pPr algn="l"/>
            <a:r>
              <a:rPr lang="nb-NO" sz="1600" b="0" dirty="0">
                <a:solidFill>
                  <a:schemeClr val="tx1"/>
                </a:solidFill>
                <a:effectLst/>
                <a:latin typeface="Roboto" panose="02000000000000000000" pitchFamily="2" charset="0"/>
                <a:ea typeface="Roboto" panose="02000000000000000000" pitchFamily="2" charset="0"/>
              </a:rPr>
              <a:t>Skolen skal vurdere om tiltaka er nok til å gi eleven </a:t>
            </a:r>
            <a:r>
              <a:rPr lang="nb-NO" sz="1600" b="0" dirty="0" err="1">
                <a:solidFill>
                  <a:schemeClr val="tx1"/>
                </a:solidFill>
                <a:effectLst/>
                <a:latin typeface="Roboto" panose="02000000000000000000" pitchFamily="2" charset="0"/>
                <a:ea typeface="Roboto" panose="02000000000000000000" pitchFamily="2" charset="0"/>
              </a:rPr>
              <a:t>eit</a:t>
            </a:r>
            <a:r>
              <a:rPr lang="nb-NO" sz="1600" b="0" dirty="0">
                <a:solidFill>
                  <a:schemeClr val="tx1"/>
                </a:solidFill>
                <a:effectLst/>
                <a:latin typeface="Roboto" panose="02000000000000000000" pitchFamily="2" charset="0"/>
                <a:ea typeface="Roboto" panose="02000000000000000000" pitchFamily="2" charset="0"/>
              </a:rPr>
              <a:t> </a:t>
            </a:r>
            <a:r>
              <a:rPr lang="nb-NO" sz="1600" b="0" dirty="0" err="1">
                <a:solidFill>
                  <a:schemeClr val="tx1"/>
                </a:solidFill>
                <a:effectLst/>
                <a:latin typeface="Roboto" panose="02000000000000000000" pitchFamily="2" charset="0"/>
                <a:ea typeface="Roboto" panose="02000000000000000000" pitchFamily="2" charset="0"/>
              </a:rPr>
              <a:t>tilfredsstillande</a:t>
            </a:r>
            <a:r>
              <a:rPr lang="nb-NO" sz="1600" b="0" dirty="0">
                <a:solidFill>
                  <a:schemeClr val="tx1"/>
                </a:solidFill>
                <a:effectLst/>
                <a:latin typeface="Roboto" panose="02000000000000000000" pitchFamily="2" charset="0"/>
                <a:ea typeface="Roboto" panose="02000000000000000000" pitchFamily="2" charset="0"/>
              </a:rPr>
              <a:t> utbytte av opplæringa, eller om eleven kan trenge individuell tilrettelegging etter </a:t>
            </a:r>
            <a:r>
              <a:rPr lang="nb-NO" sz="1600" b="0" dirty="0" err="1">
                <a:solidFill>
                  <a:schemeClr val="tx1"/>
                </a:solidFill>
                <a:effectLst/>
                <a:latin typeface="Roboto" panose="02000000000000000000" pitchFamily="2" charset="0"/>
                <a:ea typeface="Roboto" panose="02000000000000000000" pitchFamily="2" charset="0"/>
              </a:rPr>
              <a:t>reglane</a:t>
            </a:r>
            <a:r>
              <a:rPr lang="nb-NO" sz="1600" b="0" dirty="0">
                <a:solidFill>
                  <a:schemeClr val="tx1"/>
                </a:solidFill>
                <a:effectLst/>
                <a:latin typeface="Roboto" panose="02000000000000000000" pitchFamily="2" charset="0"/>
                <a:ea typeface="Roboto" panose="02000000000000000000" pitchFamily="2" charset="0"/>
              </a:rPr>
              <a:t> i §§ 11-4, 11-5 og 11-6.</a:t>
            </a:r>
          </a:p>
        </p:txBody>
      </p:sp>
      <p:sp>
        <p:nvSpPr>
          <p:cNvPr id="2" name="Bindepunkt 1">
            <a:extLst>
              <a:ext uri="{FF2B5EF4-FFF2-40B4-BE49-F238E27FC236}">
                <a16:creationId xmlns:a16="http://schemas.microsoft.com/office/drawing/2014/main" id="{1A7CA67E-22AE-8D74-4407-2C15B61047E1}"/>
              </a:ext>
            </a:extLst>
          </p:cNvPr>
          <p:cNvSpPr/>
          <p:nvPr/>
        </p:nvSpPr>
        <p:spPr>
          <a:xfrm>
            <a:off x="9643442" y="159372"/>
            <a:ext cx="2186608" cy="2184621"/>
          </a:xfrm>
          <a:prstGeom prst="flowChartConnector">
            <a:avLst/>
          </a:prstGeom>
          <a:solidFill>
            <a:schemeClr val="accent6"/>
          </a:solidFill>
          <a:ln>
            <a:solidFill>
              <a:schemeClr val="accent6"/>
            </a:solidFill>
          </a:ln>
          <a:effectLst>
            <a:outerShdw blurRad="50800" dist="38100" dir="5400000" algn="t"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følgjer med på </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elevane</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og vurderer om dei har </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tilfredsstillande</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utbytte av opplæring</a:t>
            </a:r>
          </a:p>
        </p:txBody>
      </p:sp>
    </p:spTree>
    <p:extLst>
      <p:ext uri="{BB962C8B-B14F-4D97-AF65-F5344CB8AC3E}">
        <p14:creationId xmlns:p14="http://schemas.microsoft.com/office/powerpoint/2010/main" val="29206082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3BF35F2A-CE3A-13F7-8545-DB7CFF53ECFD}"/>
              </a:ext>
            </a:extLst>
          </p:cNvPr>
          <p:cNvSpPr/>
          <p:nvPr/>
        </p:nvSpPr>
        <p:spPr>
          <a:xfrm>
            <a:off x="0" y="0"/>
            <a:ext cx="6833286" cy="6858000"/>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2C56EBF4-3C4C-C866-8569-217464FD0442}"/>
              </a:ext>
            </a:extLst>
          </p:cNvPr>
          <p:cNvSpPr>
            <a:spLocks noGrp="1"/>
          </p:cNvSpPr>
          <p:nvPr>
            <p:ph type="title"/>
          </p:nvPr>
        </p:nvSpPr>
        <p:spPr>
          <a:xfrm>
            <a:off x="499611" y="324879"/>
            <a:ext cx="5666117" cy="1325563"/>
          </a:xfrm>
        </p:spPr>
        <p:txBody>
          <a:bodyPr>
            <a:normAutofit/>
          </a:bodyPr>
          <a:lstStyle/>
          <a:p>
            <a:r>
              <a:rPr lang="nb-NO" sz="2800" b="1" dirty="0">
                <a:latin typeface="Roboto" panose="02000000000000000000" pitchFamily="2" charset="0"/>
                <a:ea typeface="Roboto" panose="02000000000000000000" pitchFamily="2" charset="0"/>
              </a:rPr>
              <a:t>Tilpassa opplæring § 11-1</a:t>
            </a:r>
          </a:p>
        </p:txBody>
      </p:sp>
      <p:sp>
        <p:nvSpPr>
          <p:cNvPr id="3" name="Plassholder for innhold 2">
            <a:extLst>
              <a:ext uri="{FF2B5EF4-FFF2-40B4-BE49-F238E27FC236}">
                <a16:creationId xmlns:a16="http://schemas.microsoft.com/office/drawing/2014/main" id="{520FD3AB-F239-9F2C-FC42-B98E7EF1799A}"/>
              </a:ext>
            </a:extLst>
          </p:cNvPr>
          <p:cNvSpPr>
            <a:spLocks noGrp="1"/>
          </p:cNvSpPr>
          <p:nvPr>
            <p:ph idx="1"/>
          </p:nvPr>
        </p:nvSpPr>
        <p:spPr>
          <a:xfrm>
            <a:off x="365140" y="1975321"/>
            <a:ext cx="6333675" cy="3761245"/>
          </a:xfrm>
        </p:spPr>
        <p:txBody>
          <a:bodyPr vert="horz" lIns="91440" tIns="45720" rIns="91440" bIns="45720" rtlCol="0" anchor="t">
            <a:normAutofit fontScale="92500"/>
          </a:bodyPr>
          <a:lstStyle/>
          <a:p>
            <a:pPr>
              <a:lnSpc>
                <a:spcPct val="150000"/>
              </a:lnSpc>
            </a:pPr>
            <a:r>
              <a:rPr lang="nb-NO" sz="2000" dirty="0" err="1">
                <a:latin typeface="Roboto" panose="02000000000000000000" pitchFamily="2" charset="0"/>
                <a:ea typeface="Roboto" panose="02000000000000000000" pitchFamily="2" charset="0"/>
              </a:rPr>
              <a:t>vidarefører</a:t>
            </a:r>
            <a:r>
              <a:rPr lang="nb-NO" sz="2000" dirty="0">
                <a:latin typeface="Roboto" panose="02000000000000000000" pitchFamily="2" charset="0"/>
                <a:ea typeface="Roboto" panose="02000000000000000000" pitchFamily="2" charset="0"/>
              </a:rPr>
              <a:t> dagens regel § 1-3</a:t>
            </a:r>
          </a:p>
          <a:p>
            <a:pPr>
              <a:lnSpc>
                <a:spcPct val="150000"/>
              </a:lnSpc>
            </a:pPr>
            <a:r>
              <a:rPr lang="nb-NO" sz="2000" dirty="0">
                <a:latin typeface="Roboto"/>
                <a:ea typeface="Roboto"/>
                <a:cs typeface="Roboto"/>
              </a:rPr>
              <a:t>presiserer </a:t>
            </a:r>
            <a:r>
              <a:rPr lang="nb-NO" sz="2000" dirty="0" err="1">
                <a:latin typeface="Roboto"/>
                <a:ea typeface="Roboto"/>
                <a:cs typeface="Roboto"/>
              </a:rPr>
              <a:t>innhaldet</a:t>
            </a:r>
            <a:endParaRPr lang="nb-NO" sz="2000" dirty="0">
              <a:latin typeface="Roboto"/>
              <a:ea typeface="Roboto"/>
              <a:cs typeface="Roboto"/>
            </a:endParaRPr>
          </a:p>
          <a:p>
            <a:pPr lvl="1">
              <a:lnSpc>
                <a:spcPct val="150000"/>
              </a:lnSpc>
              <a:buFont typeface="Wingdings" panose="05000000000000000000" pitchFamily="2" charset="2"/>
              <a:buChar char="Ø"/>
            </a:pPr>
            <a:r>
              <a:rPr lang="nb-NO" sz="1800" dirty="0">
                <a:latin typeface="Roboto" panose="02000000000000000000" pitchFamily="2" charset="0"/>
                <a:ea typeface="Roboto" panose="02000000000000000000" pitchFamily="2" charset="0"/>
              </a:rPr>
              <a:t>kva som er </a:t>
            </a:r>
            <a:r>
              <a:rPr lang="nb-NO" sz="1800" dirty="0" err="1">
                <a:latin typeface="Roboto" panose="02000000000000000000" pitchFamily="2" charset="0"/>
                <a:ea typeface="Roboto" panose="02000000000000000000" pitchFamily="2" charset="0"/>
              </a:rPr>
              <a:t>tilfredsstillande</a:t>
            </a:r>
            <a:r>
              <a:rPr lang="nb-NO" sz="1800" dirty="0">
                <a:latin typeface="Roboto" panose="02000000000000000000" pitchFamily="2" charset="0"/>
                <a:ea typeface="Roboto" panose="02000000000000000000" pitchFamily="2" charset="0"/>
              </a:rPr>
              <a:t> utbytte av opplæringa, er ei skjønnsmessig vurdering, og skal gjerast med utgangspunkt i </a:t>
            </a:r>
            <a:r>
              <a:rPr lang="nb-NO" sz="1800" dirty="0" err="1">
                <a:latin typeface="Roboto" panose="02000000000000000000" pitchFamily="2" charset="0"/>
                <a:ea typeface="Roboto" panose="02000000000000000000" pitchFamily="2" charset="0"/>
              </a:rPr>
              <a:t>fagleg</a:t>
            </a:r>
            <a:r>
              <a:rPr lang="nb-NO" sz="1800" dirty="0">
                <a:latin typeface="Roboto" panose="02000000000000000000" pitchFamily="2" charset="0"/>
                <a:ea typeface="Roboto" panose="02000000000000000000" pitchFamily="2" charset="0"/>
              </a:rPr>
              <a:t>-pedagogisk kunnskap og erfaring</a:t>
            </a:r>
          </a:p>
          <a:p>
            <a:pPr>
              <a:lnSpc>
                <a:spcPct val="150000"/>
              </a:lnSpc>
            </a:pPr>
            <a:r>
              <a:rPr lang="nb-NO" sz="2000" dirty="0" err="1">
                <a:latin typeface="Roboto"/>
                <a:ea typeface="Roboto"/>
                <a:cs typeface="Roboto"/>
              </a:rPr>
              <a:t>tydeleggjer</a:t>
            </a:r>
            <a:r>
              <a:rPr lang="nb-NO" sz="2000" dirty="0">
                <a:latin typeface="Roboto"/>
                <a:ea typeface="Roboto"/>
                <a:cs typeface="Roboto"/>
              </a:rPr>
              <a:t> kven som har ansvaret</a:t>
            </a:r>
          </a:p>
          <a:p>
            <a:pPr>
              <a:lnSpc>
                <a:spcPct val="150000"/>
              </a:lnSpc>
            </a:pPr>
            <a:r>
              <a:rPr lang="nb-NO" sz="2000" dirty="0" err="1">
                <a:latin typeface="Roboto" panose="02000000000000000000" pitchFamily="2" charset="0"/>
                <a:ea typeface="Roboto" panose="02000000000000000000" pitchFamily="2" charset="0"/>
              </a:rPr>
              <a:t>språkleg</a:t>
            </a:r>
            <a:r>
              <a:rPr lang="nb-NO" sz="2000" dirty="0">
                <a:latin typeface="Roboto" panose="02000000000000000000" pitchFamily="2" charset="0"/>
                <a:ea typeface="Roboto" panose="02000000000000000000" pitchFamily="2" charset="0"/>
              </a:rPr>
              <a:t> justering</a:t>
            </a:r>
          </a:p>
          <a:p>
            <a:endParaRPr lang="nb-NO" dirty="0"/>
          </a:p>
          <a:p>
            <a:endParaRPr lang="nb-NO" dirty="0"/>
          </a:p>
        </p:txBody>
      </p:sp>
      <p:sp>
        <p:nvSpPr>
          <p:cNvPr id="7" name="Bindepunkt 6">
            <a:extLst>
              <a:ext uri="{FF2B5EF4-FFF2-40B4-BE49-F238E27FC236}">
                <a16:creationId xmlns:a16="http://schemas.microsoft.com/office/drawing/2014/main" id="{0FB0D8C1-DC7C-6727-1A31-B25BBAC839FF}"/>
              </a:ext>
            </a:extLst>
          </p:cNvPr>
          <p:cNvSpPr/>
          <p:nvPr/>
        </p:nvSpPr>
        <p:spPr>
          <a:xfrm>
            <a:off x="10005392" y="9525"/>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T</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ilpassa</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opplæring og intensiv opplæring</a:t>
            </a:r>
          </a:p>
        </p:txBody>
      </p:sp>
      <p:sp>
        <p:nvSpPr>
          <p:cNvPr id="5" name="Rektangel 4">
            <a:extLst>
              <a:ext uri="{FF2B5EF4-FFF2-40B4-BE49-F238E27FC236}">
                <a16:creationId xmlns:a16="http://schemas.microsoft.com/office/drawing/2014/main" id="{AED1F96C-12B2-74CC-8635-F1AF0F6AE6C0}"/>
              </a:ext>
            </a:extLst>
          </p:cNvPr>
          <p:cNvSpPr/>
          <p:nvPr/>
        </p:nvSpPr>
        <p:spPr>
          <a:xfrm>
            <a:off x="7069731" y="1792966"/>
            <a:ext cx="2916195" cy="1802850"/>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b-NO" sz="1600" b="1">
                <a:solidFill>
                  <a:schemeClr val="tx1"/>
                </a:solidFill>
                <a:latin typeface="Roboto" panose="02000000000000000000" pitchFamily="2" charset="0"/>
                <a:ea typeface="Roboto" panose="02000000000000000000" pitchFamily="2" charset="0"/>
              </a:rPr>
              <a:t>Oppll. § 1-3 Tilpassa opplæring</a:t>
            </a:r>
          </a:p>
          <a:p>
            <a:r>
              <a:rPr lang="nb-NO" sz="1600">
                <a:solidFill>
                  <a:schemeClr val="tx1"/>
                </a:solidFill>
                <a:latin typeface="Roboto" panose="02000000000000000000" pitchFamily="2" charset="0"/>
                <a:ea typeface="Roboto" panose="02000000000000000000" pitchFamily="2" charset="0"/>
              </a:rPr>
              <a:t>Opplæringa skal </a:t>
            </a:r>
            <a:r>
              <a:rPr lang="nb-NO" sz="1600" err="1">
                <a:solidFill>
                  <a:schemeClr val="tx1"/>
                </a:solidFill>
                <a:latin typeface="Roboto" panose="02000000000000000000" pitchFamily="2" charset="0"/>
                <a:ea typeface="Roboto" panose="02000000000000000000" pitchFamily="2" charset="0"/>
              </a:rPr>
              <a:t>tilpassast</a:t>
            </a:r>
            <a:r>
              <a:rPr lang="nb-NO" sz="1600">
                <a:solidFill>
                  <a:schemeClr val="tx1"/>
                </a:solidFill>
                <a:latin typeface="Roboto" panose="02000000000000000000" pitchFamily="2" charset="0"/>
                <a:ea typeface="Roboto" panose="02000000000000000000" pitchFamily="2" charset="0"/>
              </a:rPr>
              <a:t> evnene og </a:t>
            </a:r>
            <a:r>
              <a:rPr lang="nb-NO" sz="1600" err="1">
                <a:solidFill>
                  <a:schemeClr val="tx1"/>
                </a:solidFill>
                <a:latin typeface="Roboto" panose="02000000000000000000" pitchFamily="2" charset="0"/>
                <a:ea typeface="Roboto" panose="02000000000000000000" pitchFamily="2" charset="0"/>
              </a:rPr>
              <a:t>føresetnadene</a:t>
            </a:r>
            <a:r>
              <a:rPr lang="nb-NO" sz="1600">
                <a:solidFill>
                  <a:schemeClr val="tx1"/>
                </a:solidFill>
                <a:latin typeface="Roboto" panose="02000000000000000000" pitchFamily="2" charset="0"/>
                <a:ea typeface="Roboto" panose="02000000000000000000" pitchFamily="2" charset="0"/>
              </a:rPr>
              <a:t> hjå den enkelte eleven, lærlingen, praksisbrevkandidaten og lærekandidaten.</a:t>
            </a:r>
          </a:p>
        </p:txBody>
      </p:sp>
      <p:sp>
        <p:nvSpPr>
          <p:cNvPr id="6" name="Rektangel 5">
            <a:extLst>
              <a:ext uri="{FF2B5EF4-FFF2-40B4-BE49-F238E27FC236}">
                <a16:creationId xmlns:a16="http://schemas.microsoft.com/office/drawing/2014/main" id="{B2D8EA06-FAEC-C3B1-7003-3C730514B3F7}"/>
              </a:ext>
            </a:extLst>
          </p:cNvPr>
          <p:cNvSpPr/>
          <p:nvPr/>
        </p:nvSpPr>
        <p:spPr>
          <a:xfrm>
            <a:off x="7069730" y="3781168"/>
            <a:ext cx="4423519" cy="2545491"/>
          </a:xfrm>
          <a:prstGeom prst="rect">
            <a:avLst/>
          </a:prstGeom>
          <a:solidFill>
            <a:srgbClr val="7DBF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defRPr/>
            </a:pPr>
            <a:r>
              <a:rPr lang="nn-NO" sz="1600" b="1">
                <a:solidFill>
                  <a:prstClr val="black"/>
                </a:solidFill>
                <a:latin typeface="Roboto" panose="02000000000000000000" pitchFamily="2" charset="0"/>
                <a:ea typeface="Roboto" panose="02000000000000000000" pitchFamily="2" charset="0"/>
              </a:rPr>
              <a:t>Ny oppll. § 11-1 Tilpassa opplæring</a:t>
            </a:r>
          </a:p>
          <a:p>
            <a:pPr lvl="0">
              <a:defRPr/>
            </a:pPr>
            <a:r>
              <a:rPr lang="nn-NO" sz="1600">
                <a:solidFill>
                  <a:prstClr val="black"/>
                </a:solidFill>
                <a:latin typeface="Roboto" panose="02000000000000000000" pitchFamily="2" charset="0"/>
                <a:ea typeface="Roboto" panose="02000000000000000000" pitchFamily="2" charset="0"/>
              </a:rPr>
              <a:t>Kommunen og fylkeskommunen skal sørgje for at opplæringa er tilpassa, det vil seie at elevane får eit tilfredsstillande utbytte av opplæringa uavhengig av føresetnader, og at alle skal få utnytta og utvikla evnene sine. Lærebedrifta skal sørgje for tilpassa opplæring for dei som har læretid i bedrift.</a:t>
            </a:r>
            <a:endParaRPr lang="nb-NO" sz="1600">
              <a:solidFill>
                <a:prstClr val="black"/>
              </a:solidFill>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16573493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D2684EC6-31EE-E742-EC56-B496B118082D}"/>
              </a:ext>
            </a:extLst>
          </p:cNvPr>
          <p:cNvSpPr/>
          <p:nvPr/>
        </p:nvSpPr>
        <p:spPr>
          <a:xfrm>
            <a:off x="0" y="-53080"/>
            <a:ext cx="12192000" cy="3845720"/>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DE8CC5A6-7750-D5C4-2E0D-A5C7C665D2F4}"/>
              </a:ext>
            </a:extLst>
          </p:cNvPr>
          <p:cNvSpPr>
            <a:spLocks noGrp="1"/>
          </p:cNvSpPr>
          <p:nvPr>
            <p:ph type="title"/>
          </p:nvPr>
        </p:nvSpPr>
        <p:spPr>
          <a:xfrm>
            <a:off x="583096" y="169226"/>
            <a:ext cx="10515600" cy="1325563"/>
          </a:xfrm>
        </p:spPr>
        <p:txBody>
          <a:bodyPr>
            <a:normAutofit/>
          </a:bodyPr>
          <a:lstStyle/>
          <a:p>
            <a:r>
              <a:rPr lang="nb-NO" sz="2800" b="1">
                <a:latin typeface="Roboto" panose="02000000000000000000" pitchFamily="2" charset="0"/>
                <a:ea typeface="Roboto" panose="02000000000000000000" pitchFamily="2" charset="0"/>
              </a:rPr>
              <a:t>Intensiv opplæring på 1. til 4. trinn § 11-3</a:t>
            </a:r>
          </a:p>
        </p:txBody>
      </p:sp>
      <p:sp>
        <p:nvSpPr>
          <p:cNvPr id="3" name="Plassholder for innhold 2">
            <a:extLst>
              <a:ext uri="{FF2B5EF4-FFF2-40B4-BE49-F238E27FC236}">
                <a16:creationId xmlns:a16="http://schemas.microsoft.com/office/drawing/2014/main" id="{A6A2E829-A17F-9D56-06FF-0D75D789CE2F}"/>
              </a:ext>
            </a:extLst>
          </p:cNvPr>
          <p:cNvSpPr>
            <a:spLocks noGrp="1"/>
          </p:cNvSpPr>
          <p:nvPr>
            <p:ph idx="1"/>
          </p:nvPr>
        </p:nvSpPr>
        <p:spPr>
          <a:xfrm>
            <a:off x="583096" y="1208429"/>
            <a:ext cx="10665941" cy="2488758"/>
          </a:xfrm>
        </p:spPr>
        <p:txBody>
          <a:bodyPr>
            <a:normAutofit fontScale="85000" lnSpcReduction="20000"/>
          </a:bodyPr>
          <a:lstStyle/>
          <a:p>
            <a:pPr>
              <a:lnSpc>
                <a:spcPct val="150000"/>
              </a:lnSpc>
            </a:pPr>
            <a:r>
              <a:rPr lang="nb-NO" sz="2400" dirty="0" err="1">
                <a:latin typeface="Roboto" panose="02000000000000000000" pitchFamily="2" charset="0"/>
                <a:ea typeface="Roboto" panose="02000000000000000000" pitchFamily="2" charset="0"/>
              </a:rPr>
              <a:t>vidarefører</a:t>
            </a:r>
            <a:r>
              <a:rPr lang="nb-NO" sz="2400" dirty="0">
                <a:latin typeface="Roboto" panose="02000000000000000000" pitchFamily="2" charset="0"/>
                <a:ea typeface="Roboto" panose="02000000000000000000" pitchFamily="2" charset="0"/>
              </a:rPr>
              <a:t> dagens regel § 1-4</a:t>
            </a:r>
          </a:p>
          <a:p>
            <a:pPr lvl="1">
              <a:lnSpc>
                <a:spcPct val="150000"/>
              </a:lnSpc>
              <a:buFont typeface="Wingdings" panose="05000000000000000000" pitchFamily="2" charset="2"/>
              <a:buChar char="Ø"/>
            </a:pPr>
            <a:r>
              <a:rPr lang="nb-NO" sz="2000" dirty="0">
                <a:latin typeface="Roboto" panose="02000000000000000000" pitchFamily="2" charset="0"/>
                <a:ea typeface="Roboto" panose="02000000000000000000" pitchFamily="2" charset="0"/>
              </a:rPr>
              <a:t>gjeld frå 1. – 4. trinn i dei </a:t>
            </a:r>
            <a:r>
              <a:rPr lang="nb-NO" sz="2000" dirty="0" err="1">
                <a:latin typeface="Roboto" panose="02000000000000000000" pitchFamily="2" charset="0"/>
                <a:ea typeface="Roboto" panose="02000000000000000000" pitchFamily="2" charset="0"/>
              </a:rPr>
              <a:t>grunnleggande</a:t>
            </a:r>
            <a:r>
              <a:rPr lang="nb-NO" sz="2000" dirty="0">
                <a:latin typeface="Roboto" panose="02000000000000000000" pitchFamily="2" charset="0"/>
                <a:ea typeface="Roboto" panose="02000000000000000000" pitchFamily="2" charset="0"/>
              </a:rPr>
              <a:t> </a:t>
            </a:r>
            <a:r>
              <a:rPr lang="nb-NO" sz="2000" dirty="0" err="1">
                <a:latin typeface="Roboto" panose="02000000000000000000" pitchFamily="2" charset="0"/>
                <a:ea typeface="Roboto" panose="02000000000000000000" pitchFamily="2" charset="0"/>
              </a:rPr>
              <a:t>ferdigheitene</a:t>
            </a:r>
            <a:r>
              <a:rPr lang="nb-NO" sz="2000" dirty="0">
                <a:latin typeface="Roboto" panose="02000000000000000000" pitchFamily="2" charset="0"/>
                <a:ea typeface="Roboto" panose="02000000000000000000" pitchFamily="2" charset="0"/>
              </a:rPr>
              <a:t> lesing, skriving og rekning</a:t>
            </a:r>
          </a:p>
          <a:p>
            <a:pPr>
              <a:lnSpc>
                <a:spcPct val="150000"/>
              </a:lnSpc>
            </a:pPr>
            <a:r>
              <a:rPr lang="nb-NO" sz="2400" dirty="0">
                <a:latin typeface="Roboto" panose="02000000000000000000" pitchFamily="2" charset="0"/>
                <a:ea typeface="Roboto" panose="02000000000000000000" pitchFamily="2" charset="0"/>
              </a:rPr>
              <a:t>nytt omgrep - frå «</a:t>
            </a:r>
            <a:r>
              <a:rPr lang="nb-NO" sz="2400" dirty="0" err="1">
                <a:latin typeface="Roboto" panose="02000000000000000000" pitchFamily="2" charset="0"/>
                <a:ea typeface="Roboto" panose="02000000000000000000" pitchFamily="2" charset="0"/>
              </a:rPr>
              <a:t>Tidleg</a:t>
            </a:r>
            <a:r>
              <a:rPr lang="nb-NO" sz="2400" dirty="0">
                <a:latin typeface="Roboto" panose="02000000000000000000" pitchFamily="2" charset="0"/>
                <a:ea typeface="Roboto" panose="02000000000000000000" pitchFamily="2" charset="0"/>
              </a:rPr>
              <a:t> innsats» til «Intensiv opplæring»</a:t>
            </a:r>
          </a:p>
          <a:p>
            <a:pPr>
              <a:lnSpc>
                <a:spcPct val="150000"/>
              </a:lnSpc>
            </a:pPr>
            <a:r>
              <a:rPr lang="nb-NO" sz="2400" dirty="0" err="1">
                <a:latin typeface="Roboto" panose="02000000000000000000" pitchFamily="2" charset="0"/>
                <a:ea typeface="Roboto" panose="02000000000000000000" pitchFamily="2" charset="0"/>
              </a:rPr>
              <a:t>tydeleggjer</a:t>
            </a:r>
            <a:r>
              <a:rPr lang="nb-NO" sz="2400" dirty="0">
                <a:latin typeface="Roboto" panose="02000000000000000000" pitchFamily="2" charset="0"/>
                <a:ea typeface="Roboto" panose="02000000000000000000" pitchFamily="2" charset="0"/>
              </a:rPr>
              <a:t> kven som har ansvaret</a:t>
            </a:r>
          </a:p>
          <a:p>
            <a:pPr>
              <a:lnSpc>
                <a:spcPct val="150000"/>
              </a:lnSpc>
            </a:pPr>
            <a:r>
              <a:rPr lang="nb-NO" sz="2400" dirty="0" err="1">
                <a:latin typeface="Roboto" panose="02000000000000000000" pitchFamily="2" charset="0"/>
                <a:ea typeface="Roboto" panose="02000000000000000000" pitchFamily="2" charset="0"/>
              </a:rPr>
              <a:t>språkleg</a:t>
            </a:r>
            <a:r>
              <a:rPr lang="nb-NO" sz="2400" dirty="0">
                <a:latin typeface="Roboto" panose="02000000000000000000" pitchFamily="2" charset="0"/>
                <a:ea typeface="Roboto" panose="02000000000000000000" pitchFamily="2" charset="0"/>
              </a:rPr>
              <a:t> endring</a:t>
            </a:r>
          </a:p>
          <a:p>
            <a:pPr marL="0" indent="0">
              <a:buNone/>
            </a:pPr>
            <a:endParaRPr lang="nb-NO" sz="2200" dirty="0"/>
          </a:p>
          <a:p>
            <a:pPr marL="0" indent="0">
              <a:buNone/>
            </a:pPr>
            <a:endParaRPr lang="nb-NO" sz="2200" dirty="0"/>
          </a:p>
          <a:p>
            <a:endParaRPr lang="nb-NO" sz="2200" dirty="0"/>
          </a:p>
          <a:p>
            <a:pPr lvl="1"/>
            <a:endParaRPr lang="nb-NO" sz="1800" dirty="0"/>
          </a:p>
          <a:p>
            <a:endParaRPr lang="nb-NO" sz="2200" dirty="0"/>
          </a:p>
          <a:p>
            <a:pPr marL="0" indent="0">
              <a:buNone/>
            </a:pPr>
            <a:endParaRPr lang="nb-NO" sz="2200" dirty="0"/>
          </a:p>
          <a:p>
            <a:endParaRPr lang="nb-NO" sz="2200" dirty="0"/>
          </a:p>
          <a:p>
            <a:pPr marL="0" indent="0">
              <a:buNone/>
            </a:pPr>
            <a:endParaRPr lang="nb-NO" sz="2200" b="1" dirty="0">
              <a:effectLst>
                <a:outerShdw blurRad="38100" dist="38100" dir="2700000" algn="tl">
                  <a:srgbClr val="000000">
                    <a:alpha val="43137"/>
                  </a:srgbClr>
                </a:outerShdw>
              </a:effectLst>
            </a:endParaRPr>
          </a:p>
          <a:p>
            <a:pPr marL="0" indent="0">
              <a:buNone/>
            </a:pPr>
            <a:endParaRPr lang="nb-NO" b="1" dirty="0">
              <a:effectLst>
                <a:outerShdw blurRad="38100" dist="38100" dir="2700000" algn="tl">
                  <a:srgbClr val="000000">
                    <a:alpha val="43137"/>
                  </a:srgbClr>
                </a:outerShdw>
              </a:effectLst>
            </a:endParaRPr>
          </a:p>
        </p:txBody>
      </p:sp>
      <p:sp>
        <p:nvSpPr>
          <p:cNvPr id="4" name="Bindepunkt 3">
            <a:extLst>
              <a:ext uri="{FF2B5EF4-FFF2-40B4-BE49-F238E27FC236}">
                <a16:creationId xmlns:a16="http://schemas.microsoft.com/office/drawing/2014/main" id="{C205C8E8-5B25-9B60-385C-26526618D87F}"/>
              </a:ext>
            </a:extLst>
          </p:cNvPr>
          <p:cNvSpPr/>
          <p:nvPr/>
        </p:nvSpPr>
        <p:spPr>
          <a:xfrm>
            <a:off x="10005392" y="0"/>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tilpassa opplæring og intensiv opplæring</a:t>
            </a:r>
          </a:p>
        </p:txBody>
      </p:sp>
      <p:sp>
        <p:nvSpPr>
          <p:cNvPr id="8" name="Rektangel 7">
            <a:extLst>
              <a:ext uri="{FF2B5EF4-FFF2-40B4-BE49-F238E27FC236}">
                <a16:creationId xmlns:a16="http://schemas.microsoft.com/office/drawing/2014/main" id="{5A10AB4C-BD05-D764-121E-D70E93079106}"/>
              </a:ext>
            </a:extLst>
          </p:cNvPr>
          <p:cNvSpPr/>
          <p:nvPr/>
        </p:nvSpPr>
        <p:spPr>
          <a:xfrm>
            <a:off x="258578" y="4108552"/>
            <a:ext cx="5837422" cy="2488758"/>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b-NO" sz="1600" b="1">
                <a:solidFill>
                  <a:schemeClr val="tx1"/>
                </a:solidFill>
                <a:latin typeface="Roboto" panose="02000000000000000000" pitchFamily="2" charset="0"/>
                <a:ea typeface="Roboto" panose="02000000000000000000" pitchFamily="2" charset="0"/>
              </a:rPr>
              <a:t>Oppll. § 1-4 </a:t>
            </a:r>
            <a:r>
              <a:rPr lang="nb-NO" sz="1600" b="1" err="1">
                <a:solidFill>
                  <a:schemeClr val="tx1"/>
                </a:solidFill>
                <a:latin typeface="Roboto" panose="02000000000000000000" pitchFamily="2" charset="0"/>
                <a:ea typeface="Roboto" panose="02000000000000000000" pitchFamily="2" charset="0"/>
              </a:rPr>
              <a:t>Tidleg</a:t>
            </a:r>
            <a:r>
              <a:rPr lang="nb-NO" sz="1600" b="1">
                <a:solidFill>
                  <a:schemeClr val="tx1"/>
                </a:solidFill>
                <a:latin typeface="Roboto" panose="02000000000000000000" pitchFamily="2" charset="0"/>
                <a:ea typeface="Roboto" panose="02000000000000000000" pitchFamily="2" charset="0"/>
              </a:rPr>
              <a:t> innsats på 1. til 4. trinn</a:t>
            </a:r>
          </a:p>
          <a:p>
            <a:pPr>
              <a:defRPr/>
            </a:pPr>
            <a:r>
              <a:rPr lang="nb-NO" sz="1600">
                <a:solidFill>
                  <a:schemeClr val="tx1"/>
                </a:solidFill>
                <a:latin typeface="Roboto" panose="02000000000000000000" pitchFamily="2" charset="0"/>
                <a:ea typeface="Roboto" panose="02000000000000000000" pitchFamily="2" charset="0"/>
              </a:rPr>
              <a:t>På 1. til 4. </a:t>
            </a:r>
            <a:r>
              <a:rPr lang="nb-NO" sz="1600" err="1">
                <a:solidFill>
                  <a:schemeClr val="tx1"/>
                </a:solidFill>
                <a:latin typeface="Roboto" panose="02000000000000000000" pitchFamily="2" charset="0"/>
                <a:ea typeface="Roboto" panose="02000000000000000000" pitchFamily="2" charset="0"/>
              </a:rPr>
              <a:t>årstrinn</a:t>
            </a:r>
            <a:r>
              <a:rPr lang="nb-NO" sz="1600">
                <a:solidFill>
                  <a:schemeClr val="tx1"/>
                </a:solidFill>
                <a:latin typeface="Roboto" panose="02000000000000000000" pitchFamily="2" charset="0"/>
                <a:ea typeface="Roboto" panose="02000000000000000000" pitchFamily="2" charset="0"/>
              </a:rPr>
              <a:t> skal skolen </a:t>
            </a:r>
            <a:r>
              <a:rPr lang="nb-NO" sz="1600" err="1">
                <a:solidFill>
                  <a:schemeClr val="tx1"/>
                </a:solidFill>
                <a:latin typeface="Roboto" panose="02000000000000000000" pitchFamily="2" charset="0"/>
                <a:ea typeface="Roboto" panose="02000000000000000000" pitchFamily="2" charset="0"/>
              </a:rPr>
              <a:t>sørgje</a:t>
            </a:r>
            <a:r>
              <a:rPr lang="nb-NO" sz="1600">
                <a:solidFill>
                  <a:schemeClr val="tx1"/>
                </a:solidFill>
                <a:latin typeface="Roboto" panose="02000000000000000000" pitchFamily="2" charset="0"/>
                <a:ea typeface="Roboto" panose="02000000000000000000" pitchFamily="2" charset="0"/>
              </a:rPr>
              <a:t> for at </a:t>
            </a:r>
            <a:r>
              <a:rPr lang="nb-NO" sz="1600" err="1">
                <a:solidFill>
                  <a:schemeClr val="tx1"/>
                </a:solidFill>
                <a:latin typeface="Roboto" panose="02000000000000000000" pitchFamily="2" charset="0"/>
                <a:ea typeface="Roboto" panose="02000000000000000000" pitchFamily="2" charset="0"/>
              </a:rPr>
              <a:t>elevar</a:t>
            </a:r>
            <a:r>
              <a:rPr lang="nb-NO" sz="1600">
                <a:solidFill>
                  <a:schemeClr val="tx1"/>
                </a:solidFill>
                <a:latin typeface="Roboto" panose="02000000000000000000" pitchFamily="2" charset="0"/>
                <a:ea typeface="Roboto" panose="02000000000000000000" pitchFamily="2" charset="0"/>
              </a:rPr>
              <a:t> som står i fare for å bli </a:t>
            </a:r>
            <a:r>
              <a:rPr lang="nb-NO" sz="1600" err="1">
                <a:solidFill>
                  <a:schemeClr val="tx1"/>
                </a:solidFill>
                <a:latin typeface="Roboto" panose="02000000000000000000" pitchFamily="2" charset="0"/>
                <a:ea typeface="Roboto" panose="02000000000000000000" pitchFamily="2" charset="0"/>
              </a:rPr>
              <a:t>hengande</a:t>
            </a:r>
            <a:r>
              <a:rPr lang="nb-NO" sz="1600">
                <a:solidFill>
                  <a:schemeClr val="tx1"/>
                </a:solidFill>
                <a:latin typeface="Roboto" panose="02000000000000000000" pitchFamily="2" charset="0"/>
                <a:ea typeface="Roboto" panose="02000000000000000000" pitchFamily="2" charset="0"/>
              </a:rPr>
              <a:t> etter i lesing, skriving eller rekning, raskt får eigna intensiv opplæring slik at forventa progresjon blir nådd. Om omsynet til eleven sitt beste talar for det, kan den intensive opplæringa i </a:t>
            </a:r>
            <a:r>
              <a:rPr lang="nb-NO" sz="1600" err="1">
                <a:solidFill>
                  <a:schemeClr val="tx1"/>
                </a:solidFill>
                <a:latin typeface="Roboto" panose="02000000000000000000" pitchFamily="2" charset="0"/>
                <a:ea typeface="Roboto" panose="02000000000000000000" pitchFamily="2" charset="0"/>
              </a:rPr>
              <a:t>ein</a:t>
            </a:r>
            <a:r>
              <a:rPr lang="nb-NO" sz="1600">
                <a:solidFill>
                  <a:schemeClr val="tx1"/>
                </a:solidFill>
                <a:latin typeface="Roboto" panose="02000000000000000000" pitchFamily="2" charset="0"/>
                <a:ea typeface="Roboto" panose="02000000000000000000" pitchFamily="2" charset="0"/>
              </a:rPr>
              <a:t> kort periode </a:t>
            </a:r>
            <a:r>
              <a:rPr lang="nb-NO" sz="1600" err="1">
                <a:solidFill>
                  <a:schemeClr val="tx1"/>
                </a:solidFill>
                <a:latin typeface="Roboto" panose="02000000000000000000" pitchFamily="2" charset="0"/>
                <a:ea typeface="Roboto" panose="02000000000000000000" pitchFamily="2" charset="0"/>
              </a:rPr>
              <a:t>givast</a:t>
            </a:r>
            <a:r>
              <a:rPr lang="nb-NO" sz="1600">
                <a:solidFill>
                  <a:schemeClr val="tx1"/>
                </a:solidFill>
                <a:latin typeface="Roboto" panose="02000000000000000000" pitchFamily="2" charset="0"/>
                <a:ea typeface="Roboto" panose="02000000000000000000" pitchFamily="2" charset="0"/>
              </a:rPr>
              <a:t> som </a:t>
            </a:r>
            <a:r>
              <a:rPr lang="nb-NO" sz="1600" err="1">
                <a:solidFill>
                  <a:schemeClr val="tx1"/>
                </a:solidFill>
                <a:latin typeface="Roboto" panose="02000000000000000000" pitchFamily="2" charset="0"/>
                <a:ea typeface="Roboto" panose="02000000000000000000" pitchFamily="2" charset="0"/>
              </a:rPr>
              <a:t>eineundervisning</a:t>
            </a:r>
            <a:r>
              <a:rPr lang="nb-NO" sz="1600">
                <a:solidFill>
                  <a:schemeClr val="tx1"/>
                </a:solidFill>
                <a:latin typeface="Roboto" panose="02000000000000000000" pitchFamily="2" charset="0"/>
                <a:ea typeface="Roboto" panose="02000000000000000000" pitchFamily="2" charset="0"/>
              </a:rPr>
              <a:t>.</a:t>
            </a:r>
            <a:endParaRPr lang="nb-NO" sz="1600" b="0">
              <a:solidFill>
                <a:srgbClr val="333333"/>
              </a:solidFill>
              <a:effectLst/>
              <a:latin typeface="Roboto" panose="02000000000000000000" pitchFamily="2" charset="0"/>
              <a:ea typeface="Roboto" panose="02000000000000000000" pitchFamily="2" charset="0"/>
            </a:endParaRPr>
          </a:p>
        </p:txBody>
      </p:sp>
      <p:sp>
        <p:nvSpPr>
          <p:cNvPr id="9" name="Rektangel 8">
            <a:extLst>
              <a:ext uri="{FF2B5EF4-FFF2-40B4-BE49-F238E27FC236}">
                <a16:creationId xmlns:a16="http://schemas.microsoft.com/office/drawing/2014/main" id="{5B6960CA-1D58-A145-DB24-D9D592FEE0FC}"/>
              </a:ext>
            </a:extLst>
          </p:cNvPr>
          <p:cNvSpPr/>
          <p:nvPr/>
        </p:nvSpPr>
        <p:spPr>
          <a:xfrm>
            <a:off x="6585920" y="4108552"/>
            <a:ext cx="5347502" cy="2488758"/>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nb-NO" sz="1800" b="1" dirty="0">
              <a:solidFill>
                <a:srgbClr val="333333"/>
              </a:solidFill>
              <a:effectLst/>
            </a:endParaRPr>
          </a:p>
          <a:p>
            <a:r>
              <a:rPr lang="nb-NO" sz="1600" b="1" dirty="0">
                <a:solidFill>
                  <a:srgbClr val="333333"/>
                </a:solidFill>
                <a:effectLst/>
                <a:latin typeface="Roboto" panose="02000000000000000000" pitchFamily="2" charset="0"/>
                <a:ea typeface="Roboto" panose="02000000000000000000" pitchFamily="2" charset="0"/>
              </a:rPr>
              <a:t>Ny oppll. § 11-3 Intensiv opplæring på 1. til 4. trinn</a:t>
            </a:r>
          </a:p>
          <a:p>
            <a:pPr>
              <a:defRPr/>
            </a:pPr>
            <a:r>
              <a:rPr lang="nb-NO" sz="1600" b="0" dirty="0">
                <a:solidFill>
                  <a:srgbClr val="333333"/>
                </a:solidFill>
                <a:effectLst/>
                <a:latin typeface="Roboto" panose="02000000000000000000" pitchFamily="2" charset="0"/>
                <a:ea typeface="Roboto" panose="02000000000000000000" pitchFamily="2" charset="0"/>
              </a:rPr>
              <a:t>På 1. til 4. trinn skal kommunen </a:t>
            </a:r>
            <a:r>
              <a:rPr lang="nb-NO" sz="1600" b="0" dirty="0" err="1">
                <a:solidFill>
                  <a:srgbClr val="333333"/>
                </a:solidFill>
                <a:effectLst/>
                <a:latin typeface="Roboto" panose="02000000000000000000" pitchFamily="2" charset="0"/>
                <a:ea typeface="Roboto" panose="02000000000000000000" pitchFamily="2" charset="0"/>
              </a:rPr>
              <a:t>sørgje</a:t>
            </a:r>
            <a:r>
              <a:rPr lang="nb-NO" sz="1600" b="0" dirty="0">
                <a:solidFill>
                  <a:srgbClr val="333333"/>
                </a:solidFill>
                <a:effectLst/>
                <a:latin typeface="Roboto" panose="02000000000000000000" pitchFamily="2" charset="0"/>
                <a:ea typeface="Roboto" panose="02000000000000000000" pitchFamily="2" charset="0"/>
              </a:rPr>
              <a:t> for at </a:t>
            </a:r>
            <a:r>
              <a:rPr lang="nb-NO" sz="1600" b="0" dirty="0" err="1">
                <a:solidFill>
                  <a:srgbClr val="333333"/>
                </a:solidFill>
                <a:effectLst/>
                <a:latin typeface="Roboto" panose="02000000000000000000" pitchFamily="2" charset="0"/>
                <a:ea typeface="Roboto" panose="02000000000000000000" pitchFamily="2" charset="0"/>
              </a:rPr>
              <a:t>elevar</a:t>
            </a:r>
            <a:r>
              <a:rPr lang="nb-NO" sz="1600" b="0" dirty="0">
                <a:solidFill>
                  <a:srgbClr val="333333"/>
                </a:solidFill>
                <a:effectLst/>
                <a:latin typeface="Roboto" panose="02000000000000000000" pitchFamily="2" charset="0"/>
                <a:ea typeface="Roboto" panose="02000000000000000000" pitchFamily="2" charset="0"/>
              </a:rPr>
              <a:t> som står i fare for ikkje å ha forventa progresjon i lesing, skriving eller rekning, raskt får eigna intensiv opplæring. Dersom det er best for eleven, kan den intensive opplæringa i ein kort periode </a:t>
            </a:r>
            <a:r>
              <a:rPr lang="nb-NO" sz="1600" b="0" dirty="0" err="1">
                <a:solidFill>
                  <a:srgbClr val="333333"/>
                </a:solidFill>
                <a:effectLst/>
                <a:latin typeface="Roboto" panose="02000000000000000000" pitchFamily="2" charset="0"/>
                <a:ea typeface="Roboto" panose="02000000000000000000" pitchFamily="2" charset="0"/>
              </a:rPr>
              <a:t>givast</a:t>
            </a:r>
            <a:r>
              <a:rPr lang="nb-NO" sz="1600" b="0" dirty="0">
                <a:solidFill>
                  <a:srgbClr val="333333"/>
                </a:solidFill>
                <a:effectLst/>
                <a:latin typeface="Roboto" panose="02000000000000000000" pitchFamily="2" charset="0"/>
                <a:ea typeface="Roboto" panose="02000000000000000000" pitchFamily="2" charset="0"/>
              </a:rPr>
              <a:t> som </a:t>
            </a:r>
            <a:r>
              <a:rPr lang="nb-NO" sz="1600" b="0" dirty="0" err="1">
                <a:solidFill>
                  <a:srgbClr val="333333"/>
                </a:solidFill>
                <a:effectLst/>
                <a:latin typeface="Roboto" panose="02000000000000000000" pitchFamily="2" charset="0"/>
                <a:ea typeface="Roboto" panose="02000000000000000000" pitchFamily="2" charset="0"/>
              </a:rPr>
              <a:t>eineundervisning</a:t>
            </a:r>
            <a:r>
              <a:rPr lang="nb-NO" sz="1600" b="0" dirty="0">
                <a:solidFill>
                  <a:srgbClr val="333333"/>
                </a:solidFill>
                <a:effectLst/>
                <a:latin typeface="Roboto" panose="02000000000000000000" pitchFamily="2" charset="0"/>
                <a:ea typeface="Roboto" panose="02000000000000000000" pitchFamily="2" charset="0"/>
              </a:rPr>
              <a:t>.</a:t>
            </a:r>
          </a:p>
          <a:p>
            <a:endParaRPr lang="nb-NO" sz="1800" dirty="0">
              <a:solidFill>
                <a:schemeClr val="tx1"/>
              </a:solidFill>
            </a:endParaRPr>
          </a:p>
        </p:txBody>
      </p:sp>
    </p:spTree>
    <p:extLst>
      <p:ext uri="{BB962C8B-B14F-4D97-AF65-F5344CB8AC3E}">
        <p14:creationId xmlns:p14="http://schemas.microsoft.com/office/powerpoint/2010/main" val="127360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indepunkt 3">
            <a:extLst>
              <a:ext uri="{FF2B5EF4-FFF2-40B4-BE49-F238E27FC236}">
                <a16:creationId xmlns:a16="http://schemas.microsoft.com/office/drawing/2014/main" id="{E411F194-ED24-81A1-6052-6F01A3B80DE1}"/>
              </a:ext>
            </a:extLst>
          </p:cNvPr>
          <p:cNvSpPr/>
          <p:nvPr/>
        </p:nvSpPr>
        <p:spPr>
          <a:xfrm>
            <a:off x="234105" y="4495805"/>
            <a:ext cx="2186608" cy="2184621"/>
          </a:xfrm>
          <a:prstGeom prst="flowChartConnector">
            <a:avLst/>
          </a:prstGeom>
          <a:solidFill>
            <a:schemeClr val="accent6"/>
          </a:solidFill>
          <a:ln>
            <a:solidFill>
              <a:schemeClr val="accent6"/>
            </a:solid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a:t>
            </a:r>
            <a:r>
              <a:rPr kumimoji="0" lang="nb-NO" sz="1400" b="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følgjer</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med på </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elevane</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og vurderer om dei har </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tilfredsstillande</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utbytte av opplæring</a:t>
            </a:r>
          </a:p>
        </p:txBody>
      </p:sp>
      <p:sp>
        <p:nvSpPr>
          <p:cNvPr id="5" name="Bindepunkt 4">
            <a:extLst>
              <a:ext uri="{FF2B5EF4-FFF2-40B4-BE49-F238E27FC236}">
                <a16:creationId xmlns:a16="http://schemas.microsoft.com/office/drawing/2014/main" id="{535EFDB8-A4E2-6BDD-CAD0-C19C63F6F31D}"/>
              </a:ext>
            </a:extLst>
          </p:cNvPr>
          <p:cNvSpPr/>
          <p:nvPr/>
        </p:nvSpPr>
        <p:spPr>
          <a:xfrm>
            <a:off x="234105" y="1774986"/>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T</a:t>
            </a:r>
            <a:r>
              <a:rPr kumimoji="0" lang="nb-NO" sz="14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ilpassa</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opplæring og intensiv opplæring</a:t>
            </a:r>
          </a:p>
        </p:txBody>
      </p:sp>
      <p:sp>
        <p:nvSpPr>
          <p:cNvPr id="7" name="Bindepunkt 6">
            <a:extLst>
              <a:ext uri="{FF2B5EF4-FFF2-40B4-BE49-F238E27FC236}">
                <a16:creationId xmlns:a16="http://schemas.microsoft.com/office/drawing/2014/main" id="{6BAB5967-942A-EB1F-D6C5-B7562C0EFABB}"/>
              </a:ext>
            </a:extLst>
          </p:cNvPr>
          <p:cNvSpPr/>
          <p:nvPr/>
        </p:nvSpPr>
        <p:spPr>
          <a:xfrm>
            <a:off x="2168633" y="181340"/>
            <a:ext cx="2310546"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a:defRPr/>
            </a:pP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Kommunen/ fylkeskommunen skal fatte vedtak eller hente inn ei vurdering frå PPT</a:t>
            </a:r>
          </a:p>
        </p:txBody>
      </p:sp>
      <p:sp>
        <p:nvSpPr>
          <p:cNvPr id="8" name="Bindepunkt 7">
            <a:extLst>
              <a:ext uri="{FF2B5EF4-FFF2-40B4-BE49-F238E27FC236}">
                <a16:creationId xmlns:a16="http://schemas.microsoft.com/office/drawing/2014/main" id="{7803D4BB-30B1-B178-510B-A8BFED3EB9A2}"/>
              </a:ext>
            </a:extLst>
          </p:cNvPr>
          <p:cNvSpPr/>
          <p:nvPr/>
        </p:nvSpPr>
        <p:spPr>
          <a:xfrm>
            <a:off x="4901887" y="98769"/>
            <a:ext cx="2186608" cy="2184621"/>
          </a:xfrm>
          <a:prstGeom prst="flowChartConnector">
            <a:avLst/>
          </a:prstGeom>
          <a:solidFill>
            <a:schemeClr val="accent2"/>
          </a:solidFill>
          <a:ln>
            <a:solidFill>
              <a:schemeClr val="accent2"/>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PPT skriv sakkunnig vurdering</a:t>
            </a:r>
          </a:p>
        </p:txBody>
      </p:sp>
      <p:sp>
        <p:nvSpPr>
          <p:cNvPr id="9" name="Bindepunkt 8">
            <a:extLst>
              <a:ext uri="{FF2B5EF4-FFF2-40B4-BE49-F238E27FC236}">
                <a16:creationId xmlns:a16="http://schemas.microsoft.com/office/drawing/2014/main" id="{C1B63363-2A6A-0F9D-8133-8CDA35A21683}"/>
              </a:ext>
            </a:extLst>
          </p:cNvPr>
          <p:cNvSpPr/>
          <p:nvPr/>
        </p:nvSpPr>
        <p:spPr>
          <a:xfrm>
            <a:off x="7467601" y="146476"/>
            <a:ext cx="2224138" cy="2184621"/>
          </a:xfrm>
          <a:prstGeom prst="flowChartConnector">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skriv vedtak</a:t>
            </a:r>
          </a:p>
        </p:txBody>
      </p:sp>
      <p:sp>
        <p:nvSpPr>
          <p:cNvPr id="10" name="Bindepunkt 9">
            <a:extLst>
              <a:ext uri="{FF2B5EF4-FFF2-40B4-BE49-F238E27FC236}">
                <a16:creationId xmlns:a16="http://schemas.microsoft.com/office/drawing/2014/main" id="{C24AF0B5-AD28-9138-DDB7-ED101D321BE0}"/>
              </a:ext>
            </a:extLst>
          </p:cNvPr>
          <p:cNvSpPr/>
          <p:nvPr/>
        </p:nvSpPr>
        <p:spPr>
          <a:xfrm>
            <a:off x="9459673" y="1774985"/>
            <a:ext cx="2186608" cy="2184621"/>
          </a:xfrm>
          <a:prstGeom prst="flowChartConnector">
            <a:avLst/>
          </a:prstGeom>
          <a:solidFill>
            <a:schemeClr val="accent3"/>
          </a:solidFill>
          <a:ln>
            <a:solidFill>
              <a:schemeClr val="accent3"/>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skriv individuell opplæringsplan (IOP)</a:t>
            </a:r>
          </a:p>
        </p:txBody>
      </p:sp>
      <p:sp>
        <p:nvSpPr>
          <p:cNvPr id="11" name="Bindepunkt 10">
            <a:extLst>
              <a:ext uri="{FF2B5EF4-FFF2-40B4-BE49-F238E27FC236}">
                <a16:creationId xmlns:a16="http://schemas.microsoft.com/office/drawing/2014/main" id="{67EEF969-CDFE-FD1B-39FC-C80CCBA202A5}"/>
              </a:ext>
            </a:extLst>
          </p:cNvPr>
          <p:cNvSpPr/>
          <p:nvPr/>
        </p:nvSpPr>
        <p:spPr>
          <a:xfrm>
            <a:off x="9459673" y="4495804"/>
            <a:ext cx="2186608" cy="2184621"/>
          </a:xfrm>
          <a:prstGeom prst="flowChartConnector">
            <a:avLst/>
          </a:prstGeom>
          <a:solidFill>
            <a:srgbClr val="447266"/>
          </a:solidFill>
          <a:ln>
            <a:solidFill>
              <a:srgbClr val="4472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gjennomfører og evaluerer (årsrapport)</a:t>
            </a:r>
          </a:p>
        </p:txBody>
      </p:sp>
      <p:sp>
        <p:nvSpPr>
          <p:cNvPr id="22" name="Pil: høyre 21">
            <a:extLst>
              <a:ext uri="{FF2B5EF4-FFF2-40B4-BE49-F238E27FC236}">
                <a16:creationId xmlns:a16="http://schemas.microsoft.com/office/drawing/2014/main" id="{3A140563-9D97-2CF0-0F9A-EC4E750D5CF6}"/>
              </a:ext>
            </a:extLst>
          </p:cNvPr>
          <p:cNvSpPr/>
          <p:nvPr/>
        </p:nvSpPr>
        <p:spPr>
          <a:xfrm rot="16200000">
            <a:off x="1119091" y="4104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3" name="Pil: høyre 22">
            <a:extLst>
              <a:ext uri="{FF2B5EF4-FFF2-40B4-BE49-F238E27FC236}">
                <a16:creationId xmlns:a16="http://schemas.microsoft.com/office/drawing/2014/main" id="{86EC244F-B9E5-0462-1168-AEB4B395ED65}"/>
              </a:ext>
            </a:extLst>
          </p:cNvPr>
          <p:cNvSpPr/>
          <p:nvPr/>
        </p:nvSpPr>
        <p:spPr>
          <a:xfrm rot="19097865">
            <a:off x="1769896" y="1572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highlight>
                <a:srgbClr val="C0C0C0"/>
              </a:highlight>
              <a:uLnTx/>
              <a:uFillTx/>
              <a:latin typeface="Roboto" panose="02000000000000000000" pitchFamily="2" charset="0"/>
              <a:ea typeface="Roboto" panose="02000000000000000000" pitchFamily="2" charset="0"/>
            </a:endParaRPr>
          </a:p>
        </p:txBody>
      </p:sp>
      <p:sp>
        <p:nvSpPr>
          <p:cNvPr id="24" name="Pil: høyre 23">
            <a:extLst>
              <a:ext uri="{FF2B5EF4-FFF2-40B4-BE49-F238E27FC236}">
                <a16:creationId xmlns:a16="http://schemas.microsoft.com/office/drawing/2014/main" id="{3982EC87-ED07-335E-1C26-5E72D4FD26F5}"/>
              </a:ext>
            </a:extLst>
          </p:cNvPr>
          <p:cNvSpPr/>
          <p:nvPr/>
        </p:nvSpPr>
        <p:spPr>
          <a:xfrm>
            <a:off x="4400730"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5" name="Pil: høyre 24">
            <a:extLst>
              <a:ext uri="{FF2B5EF4-FFF2-40B4-BE49-F238E27FC236}">
                <a16:creationId xmlns:a16="http://schemas.microsoft.com/office/drawing/2014/main" id="{1FC321A3-0FC6-DD56-AD9A-06E0EDD11658}"/>
              </a:ext>
            </a:extLst>
          </p:cNvPr>
          <p:cNvSpPr/>
          <p:nvPr/>
        </p:nvSpPr>
        <p:spPr>
          <a:xfrm>
            <a:off x="7088495"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6" name="Pil: høyre 25">
            <a:extLst>
              <a:ext uri="{FF2B5EF4-FFF2-40B4-BE49-F238E27FC236}">
                <a16:creationId xmlns:a16="http://schemas.microsoft.com/office/drawing/2014/main" id="{AF58854C-F28C-3574-137B-60D22FCC7B10}"/>
              </a:ext>
            </a:extLst>
          </p:cNvPr>
          <p:cNvSpPr/>
          <p:nvPr/>
        </p:nvSpPr>
        <p:spPr>
          <a:xfrm rot="2728416">
            <a:off x="9706861" y="1567400"/>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7" name="Pil: høyre 26">
            <a:extLst>
              <a:ext uri="{FF2B5EF4-FFF2-40B4-BE49-F238E27FC236}">
                <a16:creationId xmlns:a16="http://schemas.microsoft.com/office/drawing/2014/main" id="{D40099B9-5CD8-CCF4-10B5-0C08A6E88B6B}"/>
              </a:ext>
            </a:extLst>
          </p:cNvPr>
          <p:cNvSpPr/>
          <p:nvPr/>
        </p:nvSpPr>
        <p:spPr>
          <a:xfrm rot="5400000">
            <a:off x="10344658" y="4119196"/>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6" name="TekstSylinder 5">
            <a:extLst>
              <a:ext uri="{FF2B5EF4-FFF2-40B4-BE49-F238E27FC236}">
                <a16:creationId xmlns:a16="http://schemas.microsoft.com/office/drawing/2014/main" id="{A70326ED-71CB-5928-E1FE-B04DD3923FF5}"/>
              </a:ext>
            </a:extLst>
          </p:cNvPr>
          <p:cNvSpPr txBox="1"/>
          <p:nvPr/>
        </p:nvSpPr>
        <p:spPr>
          <a:xfrm>
            <a:off x="3261937" y="3104320"/>
            <a:ext cx="5466508" cy="2462213"/>
          </a:xfrm>
          <a:prstGeom prst="rect">
            <a:avLst/>
          </a:prstGeom>
          <a:solidFill>
            <a:srgbClr val="F2E8DA"/>
          </a:solidFill>
          <a:ln>
            <a:solidFill>
              <a:schemeClr val="tx1"/>
            </a:solidFill>
          </a:ln>
        </p:spPr>
        <p:txBody>
          <a:bodyPr wrap="square" rtlCol="0">
            <a:spAutoFit/>
          </a:bodyPr>
          <a:lstStyle/>
          <a:p>
            <a:r>
              <a:rPr lang="nb-NO" sz="1400" b="1" dirty="0">
                <a:latin typeface="Roboto" panose="02000000000000000000" pitchFamily="2" charset="0"/>
                <a:ea typeface="Roboto" panose="02000000000000000000" pitchFamily="2" charset="0"/>
              </a:rPr>
              <a:t>Vurdering av individuell tilrettelegging</a:t>
            </a:r>
          </a:p>
          <a:p>
            <a:r>
              <a:rPr lang="nb-NO" sz="1400" dirty="0">
                <a:latin typeface="Roboto" panose="02000000000000000000" pitchFamily="2" charset="0"/>
                <a:ea typeface="Roboto" panose="02000000000000000000" pitchFamily="2" charset="0"/>
              </a:rPr>
              <a:t>Dersom tilpassing </a:t>
            </a:r>
            <a:r>
              <a:rPr lang="nb-NO" sz="1400" dirty="0" err="1">
                <a:latin typeface="Roboto" panose="02000000000000000000" pitchFamily="2" charset="0"/>
                <a:ea typeface="Roboto" panose="02000000000000000000" pitchFamily="2" charset="0"/>
              </a:rPr>
              <a:t>innanfor</a:t>
            </a:r>
            <a:r>
              <a:rPr lang="nb-NO" sz="1400" dirty="0">
                <a:latin typeface="Roboto" panose="02000000000000000000" pitchFamily="2" charset="0"/>
                <a:ea typeface="Roboto" panose="02000000000000000000" pitchFamily="2" charset="0"/>
              </a:rPr>
              <a:t> ordinær opplæring ikkje er nok, må kommunen/fylkeskommunen vurdere om eleven har rett på individuell tilrettelegging – tilrettelegging utover </a:t>
            </a:r>
            <a:r>
              <a:rPr lang="nb-NO" sz="1400" dirty="0" err="1">
                <a:latin typeface="Roboto" panose="02000000000000000000" pitchFamily="2" charset="0"/>
                <a:ea typeface="Roboto" panose="02000000000000000000" pitchFamily="2" charset="0"/>
              </a:rPr>
              <a:t>tilpassingar</a:t>
            </a:r>
            <a:r>
              <a:rPr lang="nb-NO" sz="1400" dirty="0">
                <a:latin typeface="Roboto" panose="02000000000000000000" pitchFamily="2" charset="0"/>
                <a:ea typeface="Roboto" panose="02000000000000000000" pitchFamily="2" charset="0"/>
              </a:rPr>
              <a:t> i den ordinære opplæringa.</a:t>
            </a:r>
          </a:p>
          <a:p>
            <a:endParaRPr lang="nb-NO" sz="1400" dirty="0">
              <a:latin typeface="Roboto" panose="02000000000000000000" pitchFamily="2" charset="0"/>
              <a:ea typeface="Roboto" panose="02000000000000000000" pitchFamily="2" charset="0"/>
            </a:endParaRPr>
          </a:p>
          <a:p>
            <a:r>
              <a:rPr lang="nb-NO" sz="1400" b="1" dirty="0">
                <a:latin typeface="Roboto" panose="02000000000000000000" pitchFamily="2" charset="0"/>
                <a:ea typeface="Roboto" panose="02000000000000000000" pitchFamily="2" charset="0"/>
              </a:rPr>
              <a:t>Må kommunen/fylkeskommunen hente inn sakkunnig vurdering?</a:t>
            </a:r>
          </a:p>
          <a:p>
            <a:r>
              <a:rPr lang="nb-NO" sz="1400" dirty="0">
                <a:latin typeface="Roboto" panose="02000000000000000000" pitchFamily="2" charset="0"/>
                <a:ea typeface="Roboto" panose="02000000000000000000" pitchFamily="2" charset="0"/>
              </a:rPr>
              <a:t>I </a:t>
            </a:r>
            <a:r>
              <a:rPr lang="nb-NO" sz="1400" dirty="0" err="1">
                <a:latin typeface="Roboto" panose="02000000000000000000" pitchFamily="2" charset="0"/>
                <a:ea typeface="Roboto" panose="02000000000000000000" pitchFamily="2" charset="0"/>
              </a:rPr>
              <a:t>nokre</a:t>
            </a:r>
            <a:r>
              <a:rPr lang="nb-NO" sz="1400" dirty="0">
                <a:latin typeface="Roboto" panose="02000000000000000000" pitchFamily="2" charset="0"/>
                <a:ea typeface="Roboto" panose="02000000000000000000" pitchFamily="2" charset="0"/>
              </a:rPr>
              <a:t> saker er det </a:t>
            </a:r>
            <a:r>
              <a:rPr lang="nb-NO" sz="1400" dirty="0" err="1">
                <a:latin typeface="Roboto" panose="02000000000000000000" pitchFamily="2" charset="0"/>
                <a:ea typeface="Roboto" panose="02000000000000000000" pitchFamily="2" charset="0"/>
              </a:rPr>
              <a:t>påkravd</a:t>
            </a:r>
            <a:r>
              <a:rPr lang="nb-NO" sz="1400" dirty="0">
                <a:latin typeface="Roboto" panose="02000000000000000000" pitchFamily="2" charset="0"/>
                <a:ea typeface="Roboto" panose="02000000000000000000" pitchFamily="2" charset="0"/>
              </a:rPr>
              <a:t> at kommunen skal hente inn sakkunnig vurdering før dei fatter vedtak, i andre saker må kommunen vurdere om det er behov for sakkunnig vurdering før vedtaket. </a:t>
            </a:r>
          </a:p>
        </p:txBody>
      </p:sp>
    </p:spTree>
    <p:extLst>
      <p:ext uri="{BB962C8B-B14F-4D97-AF65-F5344CB8AC3E}">
        <p14:creationId xmlns:p14="http://schemas.microsoft.com/office/powerpoint/2010/main" val="305503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p:cTn id="6" dur="indefinite"/>
                                        <p:tgtEl>
                                          <p:spTgt spid="4"/>
                                        </p:tgtEl>
                                        <p:attrNameLst>
                                          <p:attrName>style.opacity</p:attrName>
                                        </p:attrNameLst>
                                      </p:cBhvr>
                                      <p:to>
                                        <p:strVal val="0.25"/>
                                      </p:to>
                                    </p:set>
                                    <p:animEffect filter="image" prLst="opacity: 0.25">
                                      <p:cBhvr rctx="IE">
                                        <p:cTn id="7" dur="indefinite"/>
                                        <p:tgtEl>
                                          <p:spTgt spid="4"/>
                                        </p:tgtEl>
                                      </p:cBhvr>
                                    </p:animEffect>
                                  </p:childTnLst>
                                </p:cTn>
                              </p:par>
                              <p:par>
                                <p:cTn id="8" presetID="9" presetClass="emph" presetSubtype="0" grpId="0" nodeType="withEffect">
                                  <p:stCondLst>
                                    <p:cond delay="0"/>
                                  </p:stCondLst>
                                  <p:childTnLst>
                                    <p:set>
                                      <p:cBhvr>
                                        <p:cTn id="9" dur="indefinite"/>
                                        <p:tgtEl>
                                          <p:spTgt spid="8"/>
                                        </p:tgtEl>
                                        <p:attrNameLst>
                                          <p:attrName>style.opacity</p:attrName>
                                        </p:attrNameLst>
                                      </p:cBhvr>
                                      <p:to>
                                        <p:strVal val="0.25"/>
                                      </p:to>
                                    </p:set>
                                    <p:animEffect filter="image" prLst="opacity: 0.25">
                                      <p:cBhvr rctx="IE">
                                        <p:cTn id="10" dur="indefinite"/>
                                        <p:tgtEl>
                                          <p:spTgt spid="8"/>
                                        </p:tgtEl>
                                      </p:cBhvr>
                                    </p:animEffect>
                                  </p:childTnLst>
                                </p:cTn>
                              </p:par>
                              <p:par>
                                <p:cTn id="11" presetID="9" presetClass="emph" presetSubtype="0" grpId="0" nodeType="withEffect">
                                  <p:stCondLst>
                                    <p:cond delay="0"/>
                                  </p:stCondLst>
                                  <p:childTnLst>
                                    <p:set>
                                      <p:cBhvr>
                                        <p:cTn id="12" dur="indefinite"/>
                                        <p:tgtEl>
                                          <p:spTgt spid="9"/>
                                        </p:tgtEl>
                                        <p:attrNameLst>
                                          <p:attrName>style.opacity</p:attrName>
                                        </p:attrNameLst>
                                      </p:cBhvr>
                                      <p:to>
                                        <p:strVal val="0.25"/>
                                      </p:to>
                                    </p:set>
                                    <p:animEffect filter="image" prLst="opacity: 0.25">
                                      <p:cBhvr rctx="IE">
                                        <p:cTn id="13" dur="indefinite"/>
                                        <p:tgtEl>
                                          <p:spTgt spid="9"/>
                                        </p:tgtEl>
                                      </p:cBhvr>
                                    </p:animEffect>
                                  </p:childTnLst>
                                </p:cTn>
                              </p:par>
                              <p:par>
                                <p:cTn id="14" presetID="9" presetClass="emph" presetSubtype="0" grpId="0" nodeType="withEffect">
                                  <p:stCondLst>
                                    <p:cond delay="0"/>
                                  </p:stCondLst>
                                  <p:childTnLst>
                                    <p:set>
                                      <p:cBhvr>
                                        <p:cTn id="15" dur="indefinite"/>
                                        <p:tgtEl>
                                          <p:spTgt spid="10"/>
                                        </p:tgtEl>
                                        <p:attrNameLst>
                                          <p:attrName>style.opacity</p:attrName>
                                        </p:attrNameLst>
                                      </p:cBhvr>
                                      <p:to>
                                        <p:strVal val="0.25"/>
                                      </p:to>
                                    </p:set>
                                    <p:animEffect filter="image" prLst="opacity: 0.25">
                                      <p:cBhvr rctx="IE">
                                        <p:cTn id="16" dur="indefinite"/>
                                        <p:tgtEl>
                                          <p:spTgt spid="10"/>
                                        </p:tgtEl>
                                      </p:cBhvr>
                                    </p:animEffect>
                                  </p:childTnLst>
                                </p:cTn>
                              </p:par>
                              <p:par>
                                <p:cTn id="17" presetID="9" presetClass="emph" presetSubtype="0" grpId="0" nodeType="withEffect">
                                  <p:stCondLst>
                                    <p:cond delay="0"/>
                                  </p:stCondLst>
                                  <p:childTnLst>
                                    <p:set>
                                      <p:cBhvr>
                                        <p:cTn id="18" dur="indefinite"/>
                                        <p:tgtEl>
                                          <p:spTgt spid="11"/>
                                        </p:tgtEl>
                                        <p:attrNameLst>
                                          <p:attrName>style.opacity</p:attrName>
                                        </p:attrNameLst>
                                      </p:cBhvr>
                                      <p:to>
                                        <p:strVal val="0.25"/>
                                      </p:to>
                                    </p:set>
                                    <p:animEffect filter="image" prLst="opacity: 0.25">
                                      <p:cBhvr rctx="IE">
                                        <p:cTn id="19" dur="indefinite"/>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3">
            <a:extLst>
              <a:ext uri="{FF2B5EF4-FFF2-40B4-BE49-F238E27FC236}">
                <a16:creationId xmlns:a16="http://schemas.microsoft.com/office/drawing/2014/main" id="{734F80BE-A426-F16A-0E02-00B4FDBC0FC7}"/>
              </a:ext>
            </a:extLst>
          </p:cNvPr>
          <p:cNvSpPr txBox="1">
            <a:spLocks/>
          </p:cNvSpPr>
          <p:nvPr/>
        </p:nvSpPr>
        <p:spPr>
          <a:xfrm>
            <a:off x="630238" y="630238"/>
            <a:ext cx="8526288" cy="1046162"/>
          </a:xfrm>
          <a:prstGeom prst="rect">
            <a:avLst/>
          </a:prstGeom>
        </p:spPr>
        <p:txBody>
          <a:bodyPr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2800" dirty="0">
                <a:latin typeface="Roboto" panose="02000000000000000000" pitchFamily="2" charset="0"/>
                <a:ea typeface="Roboto" panose="02000000000000000000" pitchFamily="2" charset="0"/>
              </a:rPr>
              <a:t>Retten til spesialundervisning blir tre ulike </a:t>
            </a:r>
            <a:r>
              <a:rPr lang="nb-NO" sz="2800" dirty="0" err="1">
                <a:latin typeface="Roboto" panose="02000000000000000000" pitchFamily="2" charset="0"/>
                <a:ea typeface="Roboto" panose="02000000000000000000" pitchFamily="2" charset="0"/>
              </a:rPr>
              <a:t>rettar</a:t>
            </a:r>
            <a:endParaRPr lang="nb-NO" sz="2800" dirty="0">
              <a:latin typeface="Roboto" panose="02000000000000000000" pitchFamily="2" charset="0"/>
              <a:ea typeface="Roboto" panose="02000000000000000000" pitchFamily="2" charset="0"/>
            </a:endParaRPr>
          </a:p>
        </p:txBody>
      </p:sp>
      <p:graphicFrame>
        <p:nvGraphicFramePr>
          <p:cNvPr id="12" name="Plassholder for innhold 1">
            <a:extLst>
              <a:ext uri="{FF2B5EF4-FFF2-40B4-BE49-F238E27FC236}">
                <a16:creationId xmlns:a16="http://schemas.microsoft.com/office/drawing/2014/main" id="{8C9B7346-8A3A-F68A-64DC-8607E2E7FAE7}"/>
              </a:ext>
            </a:extLst>
          </p:cNvPr>
          <p:cNvGraphicFramePr>
            <a:graphicFrameLocks/>
          </p:cNvGraphicFramePr>
          <p:nvPr>
            <p:extLst>
              <p:ext uri="{D42A27DB-BD31-4B8C-83A1-F6EECF244321}">
                <p14:modId xmlns:p14="http://schemas.microsoft.com/office/powerpoint/2010/main" val="3942352301"/>
              </p:ext>
            </p:extLst>
          </p:nvPr>
        </p:nvGraphicFramePr>
        <p:xfrm>
          <a:off x="630238" y="1676400"/>
          <a:ext cx="10931995" cy="42817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279510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dc78d8b4-9c3c-4957-a6f0-d74c18156240">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9067782CD32942B79F45D4B849A0C6" ma:contentTypeVersion="6" ma:contentTypeDescription="Create a new document." ma:contentTypeScope="" ma:versionID="22a317b3f6c4f9823601a905c760d57c">
  <xsd:schema xmlns:xsd="http://www.w3.org/2001/XMLSchema" xmlns:xs="http://www.w3.org/2001/XMLSchema" xmlns:p="http://schemas.microsoft.com/office/2006/metadata/properties" xmlns:ns2="d8dfbfb2-58a5-4ef2-bbdb-508ea896db20" xmlns:ns3="dc78d8b4-9c3c-4957-a6f0-d74c18156240" targetNamespace="http://schemas.microsoft.com/office/2006/metadata/properties" ma:root="true" ma:fieldsID="3d815092f903d2ab640405e2d336807e" ns2:_="" ns3:_="">
    <xsd:import namespace="d8dfbfb2-58a5-4ef2-bbdb-508ea896db20"/>
    <xsd:import namespace="dc78d8b4-9c3c-4957-a6f0-d74c1815624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dfbfb2-58a5-4ef2-bbdb-508ea896db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c78d8b4-9c3c-4957-a6f0-d74c1815624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B28C11-7B05-4FE7-8CC0-7238BC2986E8}">
  <ds:schemaRefs>
    <ds:schemaRef ds:uri="http://schemas.microsoft.com/sharepoint/v3/contenttype/forms"/>
  </ds:schemaRefs>
</ds:datastoreItem>
</file>

<file path=customXml/itemProps2.xml><?xml version="1.0" encoding="utf-8"?>
<ds:datastoreItem xmlns:ds="http://schemas.openxmlformats.org/officeDocument/2006/customXml" ds:itemID="{C990702D-FF8C-4655-A2FA-31ACB8A3CDEA}">
  <ds:schemaRefs>
    <ds:schemaRef ds:uri="http://purl.org/dc/terms/"/>
    <ds:schemaRef ds:uri="http://schemas.openxmlformats.org/package/2006/metadata/core-properties"/>
    <ds:schemaRef ds:uri="http://purl.org/dc/dcmitype/"/>
    <ds:schemaRef ds:uri="http://schemas.microsoft.com/office/infopath/2007/PartnerControls"/>
    <ds:schemaRef ds:uri="dc78d8b4-9c3c-4957-a6f0-d74c18156240"/>
    <ds:schemaRef ds:uri="http://purl.org/dc/elements/1.1/"/>
    <ds:schemaRef ds:uri="http://schemas.microsoft.com/office/2006/documentManagement/types"/>
    <ds:schemaRef ds:uri="d8dfbfb2-58a5-4ef2-bbdb-508ea896db20"/>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2244E6AD-3B0B-4B73-B6D3-BFCA4438C7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dfbfb2-58a5-4ef2-bbdb-508ea896db20"/>
    <ds:schemaRef ds:uri="dc78d8b4-9c3c-4957-a6f0-d74c181562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1405</TotalTime>
  <Words>5973</Words>
  <Application>Microsoft Office PowerPoint</Application>
  <PresentationFormat>Widescreen</PresentationFormat>
  <Paragraphs>403</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Office-tema</vt:lpstr>
      <vt:lpstr>Kapittel 11  Om tilpassa opplæring og individuell tilrettelegging </vt:lpstr>
      <vt:lpstr>Kapittel 11  i ny opplæringslov</vt:lpstr>
      <vt:lpstr>PowerPoint Presentation</vt:lpstr>
      <vt:lpstr>PowerPoint Presentation</vt:lpstr>
      <vt:lpstr>Tilfredsstillande utbytte av opplæringa § 11-2</vt:lpstr>
      <vt:lpstr>Tilpassa opplæring § 11-1</vt:lpstr>
      <vt:lpstr>Intensiv opplæring på 1. til 4. trinn § 11-3</vt:lpstr>
      <vt:lpstr>PowerPoint Presentation</vt:lpstr>
      <vt:lpstr>PowerPoint Presentation</vt:lpstr>
      <vt:lpstr>PowerPoint Presentation</vt:lpstr>
      <vt:lpstr>PowerPoint Presentation</vt:lpstr>
      <vt:lpstr>Individuell tilrettelegging </vt:lpstr>
      <vt:lpstr>PowerPoint Presentation</vt:lpstr>
      <vt:lpstr>PowerPoint Presentation</vt:lpstr>
      <vt:lpstr>Hente inn sakkunnig vurdering og samtykke § 11-7 </vt:lpstr>
      <vt:lpstr>Krav til innholdet i sakkunnig vurdering § 11-8</vt:lpstr>
      <vt:lpstr>Kompetansekrav for dei som skal gi individuelt tilrettelagd opplæring § 11-9</vt:lpstr>
      <vt:lpstr>PowerPoint Presentation</vt:lpstr>
      <vt:lpstr>Vedtak om individuelt tilrettelagt opplæring og krav om sakkunnig vurdering § 11-7</vt:lpstr>
      <vt:lpstr>PowerPoint Presentation</vt:lpstr>
      <vt:lpstr>Individuell opplæringsplan § 11-10</vt:lpstr>
      <vt:lpstr>Årleg evaluering av utbytte av den individuelt tilrettelagde opplæringa § 11-11</vt:lpstr>
      <vt:lpstr>PowerPoint Presentation</vt:lpstr>
      <vt:lpstr>PowerPoint Presentation</vt:lpstr>
      <vt:lpstr>Pedagogisk-psykologisk teneste § 11-13</vt:lpstr>
      <vt:lpstr>Alternativ og supplerande kommunikasjon § 11-12</vt:lpstr>
      <vt:lpstr>Læremiddel for individuelt tilrettelagd opplæring § 11-14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Kapittel 11 om tilpasset opplæring og individuell tilrettelegging</dc:title>
  <dc:creator>Trine Tysnes Krokstrand</dc:creator>
  <cp:lastModifiedBy>Sissel Skåden</cp:lastModifiedBy>
  <cp:revision>20</cp:revision>
  <dcterms:created xsi:type="dcterms:W3CDTF">2023-11-16T11:38:10Z</dcterms:created>
  <dcterms:modified xsi:type="dcterms:W3CDTF">2024-02-09T08:56:50Z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0x010100799067782CD32942B79F45D4B849A0C6</vt:lpwstr>
  </property>
</Properties>
</file>