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9" r:id="rId5"/>
    <p:sldId id="314" r:id="rId6"/>
    <p:sldId id="328" r:id="rId7"/>
    <p:sldId id="329" r:id="rId8"/>
    <p:sldId id="292" r:id="rId9"/>
  </p:sldIdLst>
  <p:sldSz cx="12192000" cy="6858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582B1-AEAC-4FA6-6E2F-AB1D37769F5B}" v="14" dt="2021-06-11T11:39:50.087"/>
    <p1510:client id="{DB8B869B-B8D8-4424-A9A8-9BD36FBC04EF}" v="125" dt="2021-06-11T11:06:18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title</a:t>
            </a:r>
            <a:r>
              <a:rPr lang="nb-NO" noProof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11.06.2021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61EE15-0BEB-49AD-A76C-DCC10405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418018" y="2133249"/>
            <a:ext cx="6445820" cy="314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Rett til et trygt og godt skolemiljø</a:t>
            </a:r>
            <a:br>
              <a:rPr lang="nb-NO" sz="3600">
                <a:solidFill>
                  <a:schemeClr val="accent1"/>
                </a:solidFill>
              </a:rPr>
            </a:b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2133249"/>
            <a:ext cx="4572314" cy="428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/>
              <a:t>Alle elever har rett til å ha et </a:t>
            </a:r>
            <a:r>
              <a:rPr lang="nb-NO" sz="1800">
                <a:solidFill>
                  <a:schemeClr val="accent1"/>
                </a:solidFill>
              </a:rPr>
              <a:t>trygt og godt skolemiljø </a:t>
            </a:r>
            <a:r>
              <a:rPr lang="nb-NO" sz="1800"/>
              <a:t>som fremmer helse, trivsel og læring. </a:t>
            </a:r>
            <a:br>
              <a:rPr lang="nb-NO" sz="1800"/>
            </a:br>
            <a:br>
              <a:rPr lang="nb-NO" sz="1800"/>
            </a:br>
            <a:r>
              <a:rPr lang="nb-NO" sz="1800"/>
              <a:t>Det er elevenes </a:t>
            </a:r>
            <a:r>
              <a:rPr lang="nb-NO" sz="1800">
                <a:solidFill>
                  <a:schemeClr val="accent1"/>
                </a:solidFill>
              </a:rPr>
              <a:t>egen opplevelse </a:t>
            </a:r>
            <a:r>
              <a:rPr lang="nb-NO" sz="1800"/>
              <a:t>av hvordan de har det på skolen, som er avgjørende.</a:t>
            </a:r>
          </a:p>
        </p:txBody>
      </p:sp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84DE6C-E831-49A5-8403-4FE5B644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200826" y="3732132"/>
            <a:ext cx="7981025" cy="30282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44" y="1482633"/>
            <a:ext cx="6499195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Alle som jobber på skolen skal: </a:t>
            </a:r>
            <a:endParaRPr lang="nb-NO" sz="1800"/>
          </a:p>
          <a:p>
            <a:pPr marL="457200" indent="-457200"/>
            <a:r>
              <a:rPr lang="nb-NO" sz="1800" dirty="0">
                <a:ea typeface="Roboto"/>
              </a:rPr>
              <a:t>følge med på at elevene har et trygt og godt skolemiljø</a:t>
            </a:r>
          </a:p>
          <a:p>
            <a:pPr marL="457200" indent="-457200"/>
            <a:r>
              <a:rPr lang="nb-NO" sz="1800" dirty="0">
                <a:ea typeface="Roboto"/>
              </a:rPr>
              <a:t>gripe inn mot krenkelser (som mobbing, vold, diskriminering og trakassering) og stoppe det med en gang, hvis det er mulig</a:t>
            </a:r>
          </a:p>
          <a:p>
            <a:pPr marL="457200" indent="-457200"/>
            <a:r>
              <a:rPr lang="nb-NO" sz="1800" dirty="0">
                <a:ea typeface="Roboto"/>
              </a:rPr>
              <a:t>si ifra til rektor ved mistanke eller kjennskap om at en elev ikke har det trygt og godt</a:t>
            </a:r>
          </a:p>
          <a:p>
            <a:pPr marL="457200" indent="-457200"/>
            <a:r>
              <a:rPr lang="nb-NO" sz="1800" dirty="0">
                <a:ea typeface="Roboto"/>
              </a:rPr>
              <a:t>undersøke det som har skjedd</a:t>
            </a:r>
          </a:p>
          <a:p>
            <a:pPr marL="457200" indent="-457200"/>
            <a:r>
              <a:rPr lang="nb-NO" sz="1800" dirty="0">
                <a:ea typeface="Roboto"/>
              </a:rPr>
              <a:t>lage en plan og sette inn egnede tiltak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solidFill>
                  <a:schemeClr val="accent1"/>
                </a:solidFill>
              </a:rPr>
              <a:t>Skolens aktivitetsplikt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53483" y="1904048"/>
            <a:ext cx="4030036" cy="144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 </a:t>
            </a:r>
            <a:r>
              <a:rPr lang="nb-NO" sz="1600"/>
              <a:t>Hvis en elev opplever å bli krenket av en lærer eller andre som jobber på skolen, har skolen en skjerpet aktivitetsplikt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8137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27" y="3722206"/>
            <a:ext cx="5628757" cy="2296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000" y="1599988"/>
            <a:ext cx="5628757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Hvis du mener at skolen ikke har gjort nok, kan du melde saken til statsforvalteren.</a:t>
            </a:r>
            <a:br>
              <a:rPr lang="nb-NO" dirty="0"/>
            </a:br>
            <a:endParaRPr lang="nb-NO"/>
          </a:p>
          <a:p>
            <a:r>
              <a:rPr lang="nb-NO" sz="1800" dirty="0">
                <a:ea typeface="Roboto"/>
              </a:rPr>
              <a:t>Først må du ta opp saken med rektor på skolen.</a:t>
            </a:r>
          </a:p>
          <a:p>
            <a:r>
              <a:rPr lang="nb-NO" sz="1800" dirty="0">
                <a:ea typeface="Roboto"/>
              </a:rPr>
              <a:t>Det må ha gått minst en uke fra du tok opp saken med rektor.</a:t>
            </a:r>
          </a:p>
          <a:p>
            <a:r>
              <a:rPr lang="nb-NO" sz="1800" dirty="0">
                <a:ea typeface="Roboto"/>
              </a:rPr>
              <a:t>Saken må gjelde skolemiljøet på den skolen eleven går på nå.</a:t>
            </a:r>
          </a:p>
          <a:p>
            <a:r>
              <a:rPr lang="nb-NO" sz="1800" dirty="0">
                <a:ea typeface="Roboto"/>
              </a:rPr>
              <a:t>Er det helt spesielle tilfeller, kan du uansett ta kontakt med statsforvalteren.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  <a:ea typeface="Roboto"/>
              </a:rPr>
              <a:t>Melde saken til statsforvalteren</a:t>
            </a:r>
            <a:endParaRPr lang="nb-NO" dirty="0">
              <a:solidFill>
                <a:schemeClr val="accent1"/>
              </a:solidFill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54460" y="1619752"/>
            <a:ext cx="3682324" cy="1453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ea typeface="Roboto"/>
                <a:cs typeface="Calibri"/>
              </a:rPr>
              <a:t>Statsforvalteren skal finne ut om skolen har oppfylt aktivitetsplikten sin, og bestemme hva skolen skal gjøre for at eleven får det trygt og godt på skolen</a:t>
            </a:r>
            <a:r>
              <a:rPr lang="nb-NO" sz="16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0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175BAF4-B850-4054-9679-632D73B2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9" y="2046396"/>
            <a:ext cx="5507071" cy="3614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Nullmobbing.no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60" y="1830808"/>
            <a:ext cx="6285704" cy="24393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800"/>
              <a:t>På </a:t>
            </a:r>
            <a:r>
              <a:rPr lang="nb-NO" sz="1800">
                <a:solidFill>
                  <a:schemeClr val="accent1"/>
                </a:solidFill>
              </a:rPr>
              <a:t>nullmobbing.no</a:t>
            </a:r>
            <a:r>
              <a:rPr lang="nb-NO" sz="1800"/>
              <a:t> finner du informasjon om:</a:t>
            </a:r>
            <a:br>
              <a:rPr lang="nb-NO" sz="1800"/>
            </a:br>
            <a:endParaRPr lang="nb-NO" sz="1800"/>
          </a:p>
          <a:p>
            <a:pPr marL="742950" lvl="1" indent="-285750"/>
            <a:r>
              <a:rPr lang="nb-NO" sz="1800"/>
              <a:t>hvilke rettigheter elever og foreldre har</a:t>
            </a:r>
          </a:p>
          <a:p>
            <a:pPr marL="742950" lvl="1" indent="-285750"/>
            <a:r>
              <a:rPr lang="nb-NO" sz="1800"/>
              <a:t>hva du kan gjøre hvis barnet ditt  ikke har det trygt og godt på skolen</a:t>
            </a:r>
          </a:p>
          <a:p>
            <a:pPr marL="742950" lvl="1" indent="-285750"/>
            <a:r>
              <a:rPr lang="nb-NO" sz="1800"/>
              <a:t>hvem du kan ta kontakt med</a:t>
            </a:r>
          </a:p>
          <a:p>
            <a:pPr marL="742950" lvl="1" indent="-285750"/>
            <a:r>
              <a:rPr lang="nb-NO" sz="1800"/>
              <a:t>hvordan du kan melde fra   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4C0F27-31E1-4CC6-8707-C8759C4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" y="4712593"/>
            <a:ext cx="491989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39570B4222A478BCC8244A9ACA478" ma:contentTypeVersion="8" ma:contentTypeDescription="Create a new document." ma:contentTypeScope="" ma:versionID="973e0aac190a3172130359a1fa507910">
  <xsd:schema xmlns:xsd="http://www.w3.org/2001/XMLSchema" xmlns:xs="http://www.w3.org/2001/XMLSchema" xmlns:p="http://schemas.microsoft.com/office/2006/metadata/properties" xmlns:ns3="542b78e9-6c11-4650-9ebd-92d3693bec1b" xmlns:ns4="75619dfa-f669-4526-94b4-ef69ef89007d" targetNamespace="http://schemas.microsoft.com/office/2006/metadata/properties" ma:root="true" ma:fieldsID="e519f624e56d7905b0409c1dd8fbc168" ns3:_="" ns4:_="">
    <xsd:import namespace="542b78e9-6c11-4650-9ebd-92d3693bec1b"/>
    <xsd:import namespace="75619dfa-f669-4526-94b4-ef69ef8900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78e9-6c11-4650-9ebd-92d3693b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9dfa-f669-4526-94b4-ef69ef8900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16D0FF-24A3-4958-A42B-408C376A5B3B}">
  <ds:schemaRefs>
    <ds:schemaRef ds:uri="542b78e9-6c11-4650-9ebd-92d3693bec1b"/>
    <ds:schemaRef ds:uri="75619dfa-f669-4526-94b4-ef69ef8900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99055A-293E-43FF-B659-FEED0E78E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3E738-A816-4E21-AB31-FE8FB05D6FB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5619dfa-f669-4526-94b4-ef69ef89007d"/>
    <ds:schemaRef ds:uri="http://purl.org/dc/elements/1.1/"/>
    <ds:schemaRef ds:uri="http://schemas.microsoft.com/office/2006/metadata/properties"/>
    <ds:schemaRef ds:uri="542b78e9-6c11-4650-9ebd-92d3693bec1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0</TotalTime>
  <Words>294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Roboto</vt:lpstr>
      <vt:lpstr>UDIR</vt:lpstr>
      <vt:lpstr>Rett til et trygt og godt skolemiljø  </vt:lpstr>
      <vt:lpstr>Skolens aktivitetsplikt</vt:lpstr>
      <vt:lpstr>Melde saken til statsforvalteren</vt:lpstr>
      <vt:lpstr>Nullmobbing.no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Tufte</dc:creator>
  <cp:lastModifiedBy>Tone Tufte</cp:lastModifiedBy>
  <cp:revision>6</cp:revision>
  <dcterms:created xsi:type="dcterms:W3CDTF">2020-09-25T10:57:56Z</dcterms:created>
  <dcterms:modified xsi:type="dcterms:W3CDTF">2021-06-11T11:47:55Z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0x010100CFF39570B4222A478BCC8244A9ACA478</vt:lpwstr>
  </property>
</Properties>
</file>