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9" r:id="rId5"/>
    <p:sldId id="314" r:id="rId6"/>
    <p:sldId id="328" r:id="rId7"/>
    <p:sldId id="329" r:id="rId8"/>
    <p:sldId id="292" r:id="rId9"/>
  </p:sldIdLst>
  <p:sldSz cx="12192000" cy="6858000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ørfjord" initials="LS" lastIdx="2" clrIdx="0">
    <p:extLst>
      <p:ext uri="{19B8F6BF-5375-455C-9EA6-DF929625EA0E}">
        <p15:presenceInfo xmlns:p15="http://schemas.microsoft.com/office/powerpoint/2012/main" userId="S-1-5-21-1060284298-1532298954-725345543-22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5D8"/>
    <a:srgbClr val="E8C3B4"/>
    <a:srgbClr val="D0D0D0"/>
    <a:srgbClr val="CFCFCF"/>
    <a:srgbClr val="D2D2D2"/>
    <a:srgbClr val="CDCDCD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FB9BC-F592-847A-E903-1B9A272FCB92}" v="148" dt="2021-06-11T11:40:08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58628-0882-3F44-BEDB-4E7130502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A5D4E-647C-8F45-BA5A-26098DD5AB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4000" y="2708793"/>
            <a:ext cx="5004000" cy="1440413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965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199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lassholder for tekst 1">
            <a:extLst>
              <a:ext uri="{FF2B5EF4-FFF2-40B4-BE49-F238E27FC236}">
                <a16:creationId xmlns:a16="http://schemas.microsoft.com/office/drawing/2014/main" id="{70672EDB-C162-4B43-B797-10E3F412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7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2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082" y="1946217"/>
            <a:ext cx="6418914" cy="4279276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4385345" cy="4279276"/>
          </a:xfrm>
        </p:spPr>
        <p:txBody>
          <a:bodyPr anchor="t" anchorCtr="0">
            <a:normAutofit/>
          </a:bodyPr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1B9B06-8585-9B43-9859-7F476C9DD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title</a:t>
            </a:r>
            <a:r>
              <a:rPr lang="nb-NO" noProof="0"/>
              <a:t> style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CE1907D-1C8D-4110-843E-E67995CAA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3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9B151D52-A748-4376-BD9B-DEE3FB4FC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0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92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D5FE0F3-F666-F440-B5F3-1584D3F2CF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4517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D40FD1-4B3B-0143-93AA-0FC487990D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9033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BFC50B-75B7-294D-A278-D87DE11049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3548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4082514F-DB60-403E-953B-7186219461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004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D85D3D33-EA15-47B8-84C9-B75633F350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34520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038549F8-6638-4B3B-96C7-D8FE7A01C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9036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0E636FDF-F5DA-4D54-B231-999AC266BF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3551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338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10FF6-F814-604F-867A-47F9A274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A1332-28B3-9543-B042-F8358906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CE51F-E6C1-2046-8D9D-ACF4CB9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AD6B5E3-EB0A-254A-BC3E-A18A8555E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CA0EC93-26C8-4762-8A65-5FA834FE3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5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A0DBC-1750-704C-A399-FACEA38F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134F-D530-6243-8F3D-A8E739E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9459A-B5CB-8449-9CC3-BB28CC75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AFFB41-3C3B-0D47-B4DD-FC1BC7919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109319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951D8-835D-6F41-A781-E79936DAC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6499195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53029AD-0F82-4676-981B-4DEB7A420D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81597" y="1946217"/>
            <a:ext cx="4280400" cy="4279276"/>
          </a:xfrm>
          <a:solidFill>
            <a:srgbClr val="CBE5D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477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24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1920x1080_25fps_4sek_Utdanningsdirektoratet">
            <a:hlinkClick r:id="" action="ppaction://media"/>
            <a:extLst>
              <a:ext uri="{FF2B5EF4-FFF2-40B4-BE49-F238E27FC236}">
                <a16:creationId xmlns:a16="http://schemas.microsoft.com/office/drawing/2014/main" id="{C12BDF3C-959E-954F-9E58-E7E9FA0CA5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81422D-69BC-C94F-AB47-1B09F177C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C32082-D2E8-EB43-94B8-79A3EF052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CA0587-901A-5B46-A77B-830694D86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4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60D117-1FF4-0043-9BD9-FB39041D3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6889938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6889938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ED6BB8-5C8C-9246-ADDD-52CDA88EE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9173" y="2530867"/>
            <a:ext cx="3096000" cy="3096000"/>
          </a:xfrm>
          <a:prstGeom prst="ellipse">
            <a:avLst/>
          </a:prstGeom>
          <a:noFill/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10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13F18-C17F-ED48-B727-798189096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3BF2B6-BC18-334C-924F-A9BB78530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29CE-5F75-1E47-AC81-42A00154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29999"/>
            <a:ext cx="10931994" cy="1046217"/>
          </a:xfrm>
        </p:spPr>
        <p:txBody>
          <a:bodyPr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035A-CB84-384E-AA43-0E201F5E4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001" y="1946217"/>
            <a:ext cx="10931995" cy="4281783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AF71-16CB-A04C-9EA7-A34A9723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56C-02DA-0E46-B676-AC704A26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3A4A-DB9C-A04B-B809-7EFA76B6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38962-A8FD-CE4D-A583-FB297224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71EEC12-BA23-1B4D-A74B-C9935E186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819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11.06.2021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FBB6153-F0C6-E14E-8FB3-D91973D53F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578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bl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BE8979-9DD6-264C-9B15-10752EB4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90"/>
          <a:stretch/>
        </p:blipFill>
        <p:spPr>
          <a:xfrm>
            <a:off x="-5" y="1465967"/>
            <a:ext cx="7096265" cy="511144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D3F6E0-E639-C142-B3ED-9B7CED7BE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199" y="1949955"/>
            <a:ext cx="5389796" cy="42804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9955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11.06.2021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6C8EE-A640-DD4A-A015-599520C7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30000"/>
            <a:ext cx="10931995" cy="1044453"/>
          </a:xfrm>
          <a:prstGeom prst="rect">
            <a:avLst/>
          </a:prstGeom>
        </p:spPr>
        <p:txBody>
          <a:bodyPr vert="horz" lIns="91440" tIns="0" rIns="91440" bIns="46800" rtlCol="0" anchor="t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AD033-DB01-4D4F-ABB7-C99547BA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03" y="1944453"/>
            <a:ext cx="10931996" cy="428354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2E3C-E54A-9844-BA46-574F97641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2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C33FAB1E-9CDD-B047-95EF-1C28D50BDB6A}" type="datetimeFigureOut">
              <a:rPr lang="nb-NO" smtClean="0"/>
              <a:pPr/>
              <a:t>11.06.2021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74A6-AE94-AE43-925B-780EC497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0527" y="6460435"/>
            <a:ext cx="7910946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610B-B494-E247-B0C2-BA80D53F3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7388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14EA98E1-6AE9-0C49-ACBE-BBA3DE9B3ED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1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66" r:id="rId3"/>
    <p:sldLayoutId id="2147483669" r:id="rId4"/>
    <p:sldLayoutId id="2147483650" r:id="rId5"/>
    <p:sldLayoutId id="2147483652" r:id="rId6"/>
    <p:sldLayoutId id="2147483679" r:id="rId7"/>
    <p:sldLayoutId id="2147483680" r:id="rId8"/>
    <p:sldLayoutId id="2147483678" r:id="rId9"/>
    <p:sldLayoutId id="2147483671" r:id="rId10"/>
    <p:sldLayoutId id="2147483672" r:id="rId11"/>
    <p:sldLayoutId id="2147483662" r:id="rId12"/>
    <p:sldLayoutId id="2147483661" r:id="rId13"/>
    <p:sldLayoutId id="2147483673" r:id="rId14"/>
    <p:sldLayoutId id="2147483663" r:id="rId15"/>
    <p:sldLayoutId id="2147483654" r:id="rId16"/>
    <p:sldLayoutId id="2147483674" r:id="rId17"/>
    <p:sldLayoutId id="2147483655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F61EE15-0BEB-49AD-A76C-DCC104052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/>
        </p:blipFill>
        <p:spPr>
          <a:xfrm>
            <a:off x="5418018" y="2133249"/>
            <a:ext cx="6445820" cy="314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>
                <a:solidFill>
                  <a:schemeClr val="accent1"/>
                </a:solidFill>
              </a:rPr>
              <a:t>Rett til </a:t>
            </a:r>
            <a:r>
              <a:rPr lang="nb-NO" sz="3600" dirty="0" err="1">
                <a:solidFill>
                  <a:schemeClr val="accent1"/>
                </a:solidFill>
              </a:rPr>
              <a:t>eit</a:t>
            </a:r>
            <a:r>
              <a:rPr lang="nb-NO" sz="3600" dirty="0">
                <a:solidFill>
                  <a:schemeClr val="accent1"/>
                </a:solidFill>
              </a:rPr>
              <a:t> trygt og godt skolemiljø</a:t>
            </a:r>
            <a:br>
              <a:rPr lang="nb-NO" sz="3600" dirty="0">
                <a:solidFill>
                  <a:schemeClr val="accent1"/>
                </a:solidFill>
              </a:rPr>
            </a:br>
            <a:br>
              <a:rPr lang="nb-NO" dirty="0"/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2" y="2133249"/>
            <a:ext cx="4572314" cy="4281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Alle </a:t>
            </a:r>
            <a:r>
              <a:rPr lang="nb-NO" sz="1800" dirty="0" err="1"/>
              <a:t>elevar</a:t>
            </a:r>
            <a:r>
              <a:rPr lang="nb-NO" sz="1800" dirty="0"/>
              <a:t> har rett til å ha </a:t>
            </a:r>
            <a:r>
              <a:rPr lang="nb-NO" sz="1800" dirty="0" err="1"/>
              <a:t>eit</a:t>
            </a:r>
            <a:r>
              <a:rPr lang="nb-NO" sz="1800" dirty="0"/>
              <a:t> </a:t>
            </a:r>
            <a:r>
              <a:rPr lang="nb-NO" sz="1800" dirty="0">
                <a:solidFill>
                  <a:schemeClr val="accent1"/>
                </a:solidFill>
              </a:rPr>
              <a:t>trygt og godt skolemiljø </a:t>
            </a:r>
            <a:r>
              <a:rPr lang="nb-NO" sz="1800" dirty="0"/>
              <a:t>som </a:t>
            </a:r>
            <a:r>
              <a:rPr lang="nb-NO" sz="1800" dirty="0" err="1"/>
              <a:t>fremjar</a:t>
            </a:r>
            <a:r>
              <a:rPr lang="nb-NO" sz="1800" dirty="0"/>
              <a:t> helse, trivsel og læring. </a:t>
            </a:r>
            <a:br>
              <a:rPr lang="nb-NO" sz="1800" dirty="0"/>
            </a:br>
            <a:br>
              <a:rPr lang="nb-NO" sz="1800" dirty="0"/>
            </a:br>
            <a:r>
              <a:rPr lang="nb-NO" sz="1800" dirty="0"/>
              <a:t>Det er </a:t>
            </a:r>
            <a:r>
              <a:rPr lang="nb-NO" sz="1800" dirty="0" err="1"/>
              <a:t>elevane</a:t>
            </a:r>
            <a:r>
              <a:rPr lang="nb-NO" sz="1800" dirty="0"/>
              <a:t> si </a:t>
            </a:r>
            <a:r>
              <a:rPr lang="nb-NO" sz="1800" dirty="0">
                <a:solidFill>
                  <a:schemeClr val="accent1"/>
                </a:solidFill>
              </a:rPr>
              <a:t>eiga oppleving </a:t>
            </a:r>
            <a:r>
              <a:rPr lang="nb-NO" sz="1800" dirty="0"/>
              <a:t>av korleis </a:t>
            </a:r>
            <a:r>
              <a:rPr lang="nb-NO" sz="1800" dirty="0" err="1"/>
              <a:t>dei</a:t>
            </a:r>
            <a:r>
              <a:rPr lang="nb-NO" sz="1800" dirty="0"/>
              <a:t> har det på skolen, som er </a:t>
            </a:r>
            <a:r>
              <a:rPr lang="nb-NO" sz="1800" dirty="0" err="1"/>
              <a:t>avgjerande</a:t>
            </a:r>
            <a:r>
              <a:rPr lang="nb-NO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37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84DE6C-E831-49A5-8403-4FE5B6447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/>
        </p:blipFill>
        <p:spPr>
          <a:xfrm>
            <a:off x="3200826" y="3732132"/>
            <a:ext cx="7981025" cy="302821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44" y="1482633"/>
            <a:ext cx="6499195" cy="4279276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/>
              <a:t>Alle som jobbar på skolen skal: </a:t>
            </a:r>
          </a:p>
          <a:p>
            <a:pPr marL="457200" indent="-457200"/>
            <a:r>
              <a:rPr lang="nb-NO" sz="1800" dirty="0"/>
              <a:t>følgje med på at </a:t>
            </a:r>
            <a:r>
              <a:rPr lang="nb-NO" sz="1800" dirty="0" err="1"/>
              <a:t>elevane</a:t>
            </a:r>
            <a:r>
              <a:rPr lang="nb-NO" sz="1800" dirty="0"/>
              <a:t> har </a:t>
            </a:r>
            <a:r>
              <a:rPr lang="nb-NO" sz="1800" dirty="0" err="1"/>
              <a:t>eit</a:t>
            </a:r>
            <a:r>
              <a:rPr lang="nb-NO" sz="1800" dirty="0"/>
              <a:t> trygt og godt skolemiljø</a:t>
            </a:r>
          </a:p>
          <a:p>
            <a:pPr marL="457200" indent="-457200"/>
            <a:r>
              <a:rPr lang="nb-NO" sz="1800" dirty="0"/>
              <a:t>gripe inn mot </a:t>
            </a:r>
            <a:r>
              <a:rPr lang="nb-NO" sz="1800" dirty="0" err="1"/>
              <a:t>krenkingar</a:t>
            </a:r>
            <a:r>
              <a:rPr lang="nb-NO" sz="1800" dirty="0"/>
              <a:t> (som mobbing, vold, diskriminering og trakassering) og stoppe det med </a:t>
            </a:r>
            <a:r>
              <a:rPr lang="nb-NO" sz="1800" dirty="0" err="1"/>
              <a:t>ein</a:t>
            </a:r>
            <a:r>
              <a:rPr lang="nb-NO" sz="1800" dirty="0"/>
              <a:t> gong, dersom det er </a:t>
            </a:r>
            <a:r>
              <a:rPr lang="nb-NO" sz="1800" dirty="0" err="1"/>
              <a:t>mogleg</a:t>
            </a:r>
            <a:endParaRPr lang="nb-NO" sz="1800" dirty="0"/>
          </a:p>
          <a:p>
            <a:pPr marL="457200" indent="-457200"/>
            <a:r>
              <a:rPr lang="nb-NO" sz="1800" dirty="0" err="1">
                <a:ea typeface="Roboto"/>
              </a:rPr>
              <a:t>seie</a:t>
            </a:r>
            <a:r>
              <a:rPr lang="nb-NO" sz="1800" dirty="0">
                <a:ea typeface="Roboto"/>
              </a:rPr>
              <a:t> </a:t>
            </a:r>
            <a:r>
              <a:rPr lang="nb-NO" sz="1800" dirty="0" err="1">
                <a:ea typeface="Roboto"/>
              </a:rPr>
              <a:t>frå</a:t>
            </a:r>
            <a:r>
              <a:rPr lang="nb-NO" sz="1800" dirty="0">
                <a:ea typeface="Roboto"/>
              </a:rPr>
              <a:t> til rektor ved mistanke om eller kjennskap til at </a:t>
            </a:r>
            <a:r>
              <a:rPr lang="nb-NO" sz="1800" dirty="0" err="1">
                <a:ea typeface="Roboto"/>
              </a:rPr>
              <a:t>ein</a:t>
            </a:r>
            <a:r>
              <a:rPr lang="nb-NO" sz="1800" dirty="0">
                <a:ea typeface="Roboto"/>
              </a:rPr>
              <a:t> elev </a:t>
            </a:r>
            <a:r>
              <a:rPr lang="nb-NO" sz="1800" dirty="0" err="1">
                <a:ea typeface="Roboto"/>
              </a:rPr>
              <a:t>ikkje</a:t>
            </a:r>
            <a:r>
              <a:rPr lang="nb-NO" sz="1800" dirty="0">
                <a:ea typeface="Roboto"/>
              </a:rPr>
              <a:t> har det trygt og godt</a:t>
            </a:r>
          </a:p>
          <a:p>
            <a:pPr marL="457200" indent="-457200"/>
            <a:r>
              <a:rPr lang="nb-NO" sz="1800" dirty="0" err="1"/>
              <a:t>undersøkje</a:t>
            </a:r>
            <a:r>
              <a:rPr lang="nb-NO" sz="1800" dirty="0"/>
              <a:t> det som har skjedd</a:t>
            </a:r>
          </a:p>
          <a:p>
            <a:pPr marL="457200" indent="-457200"/>
            <a:r>
              <a:rPr lang="nb-NO" sz="1800" dirty="0"/>
              <a:t>lage </a:t>
            </a:r>
            <a:r>
              <a:rPr lang="nb-NO" sz="1800" dirty="0" err="1"/>
              <a:t>ein</a:t>
            </a:r>
            <a:r>
              <a:rPr lang="nb-NO" sz="1800" dirty="0"/>
              <a:t> plan og </a:t>
            </a:r>
            <a:r>
              <a:rPr lang="nb-NO" sz="1800" dirty="0" err="1"/>
              <a:t>setje</a:t>
            </a:r>
            <a:r>
              <a:rPr lang="nb-NO" sz="1800" dirty="0"/>
              <a:t> inn eigna tiltak</a:t>
            </a:r>
          </a:p>
          <a:p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chemeClr val="accent1"/>
                </a:solidFill>
              </a:rPr>
              <a:t>Skolen si aktivitetsplikt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9D62-952E-8F40-B38E-B19FF6E856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53483" y="1904048"/>
            <a:ext cx="4030036" cy="1442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 </a:t>
            </a:r>
            <a:r>
              <a:rPr lang="nb-NO" sz="1600" dirty="0"/>
              <a:t>Dersom </a:t>
            </a:r>
            <a:r>
              <a:rPr lang="nb-NO" sz="1600" dirty="0" err="1"/>
              <a:t>ein</a:t>
            </a:r>
            <a:r>
              <a:rPr lang="nb-NO" sz="1600" dirty="0"/>
              <a:t> elev opplever å bli krenkt av </a:t>
            </a:r>
            <a:r>
              <a:rPr lang="nb-NO" sz="1600" dirty="0" err="1"/>
              <a:t>ein</a:t>
            </a:r>
            <a:r>
              <a:rPr lang="nb-NO" sz="1600" dirty="0"/>
              <a:t> </a:t>
            </a:r>
            <a:r>
              <a:rPr lang="nb-NO" sz="1600" dirty="0" err="1"/>
              <a:t>lærar</a:t>
            </a:r>
            <a:r>
              <a:rPr lang="nb-NO" sz="1600" dirty="0"/>
              <a:t> eller andre som jobbar på skolen, har skolen ei skjerpa aktivitetsplikt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8137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D26FB8C-6739-4D84-A06C-0B807766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27" y="3722206"/>
            <a:ext cx="5628757" cy="229672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000" y="1599988"/>
            <a:ext cx="5628757" cy="4279276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ea typeface="Roboto"/>
              </a:rPr>
              <a:t>Dersom du meiner at skolen </a:t>
            </a:r>
            <a:r>
              <a:rPr lang="nb-NO" sz="1800" dirty="0" err="1">
                <a:ea typeface="Roboto"/>
              </a:rPr>
              <a:t>ikkje</a:t>
            </a:r>
            <a:r>
              <a:rPr lang="nb-NO" sz="1800" dirty="0">
                <a:ea typeface="Roboto"/>
              </a:rPr>
              <a:t> har gjort nok, kan du melde saka til </a:t>
            </a:r>
            <a:r>
              <a:rPr lang="nb-NO" sz="1800" dirty="0" err="1">
                <a:ea typeface="Roboto"/>
              </a:rPr>
              <a:t>statsforvaltaren</a:t>
            </a:r>
            <a:r>
              <a:rPr lang="nb-NO" sz="1800" dirty="0">
                <a:ea typeface="Roboto"/>
              </a:rPr>
              <a:t>.</a:t>
            </a:r>
            <a:br>
              <a:rPr lang="nb-NO" dirty="0"/>
            </a:br>
            <a:endParaRPr lang="nb-NO" dirty="0"/>
          </a:p>
          <a:p>
            <a:r>
              <a:rPr lang="nb-NO" sz="1800" dirty="0"/>
              <a:t>Først må du ta opp saka med rektor på skolen.</a:t>
            </a:r>
          </a:p>
          <a:p>
            <a:r>
              <a:rPr lang="nb-NO" sz="1800" dirty="0"/>
              <a:t>Det må ha gått minst ei veke </a:t>
            </a:r>
            <a:r>
              <a:rPr lang="nb-NO" sz="1800" dirty="0" err="1"/>
              <a:t>frå</a:t>
            </a:r>
            <a:r>
              <a:rPr lang="nb-NO" sz="1800" dirty="0"/>
              <a:t> du tok opp saka med rektor.</a:t>
            </a:r>
          </a:p>
          <a:p>
            <a:r>
              <a:rPr lang="nb-NO" sz="1800" dirty="0"/>
              <a:t>Saka må gjelde skolemiljøet på den skolen eleven går på no.</a:t>
            </a:r>
          </a:p>
          <a:p>
            <a:r>
              <a:rPr lang="nb-NO" sz="1800" dirty="0">
                <a:ea typeface="Roboto"/>
              </a:rPr>
              <a:t>Er det heilt spesielle tilfelle, kan du uansett ta kontakt med </a:t>
            </a:r>
            <a:r>
              <a:rPr lang="nb-NO" sz="1800" dirty="0" err="1">
                <a:ea typeface="Roboto"/>
              </a:rPr>
              <a:t>statsforvaltaren</a:t>
            </a:r>
            <a:r>
              <a:rPr lang="nb-NO" sz="1800" dirty="0">
                <a:ea typeface="Roboto"/>
              </a:rPr>
              <a:t>.</a:t>
            </a:r>
          </a:p>
          <a:p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chemeClr val="accent1"/>
                </a:solidFill>
                <a:ea typeface="Roboto"/>
              </a:rPr>
              <a:t>Melde saka til </a:t>
            </a:r>
            <a:r>
              <a:rPr lang="nb-NO" dirty="0" err="1">
                <a:solidFill>
                  <a:schemeClr val="accent1"/>
                </a:solidFill>
                <a:ea typeface="Roboto"/>
              </a:rPr>
              <a:t>statsforvaltaren</a:t>
            </a:r>
            <a:endParaRPr lang="nb-NO" dirty="0" err="1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9D62-952E-8F40-B38E-B19FF6E856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54460" y="1619752"/>
            <a:ext cx="3682324" cy="1453930"/>
          </a:xfrm>
        </p:spPr>
        <p:txBody>
          <a:bodyPr>
            <a:normAutofit/>
          </a:bodyPr>
          <a:lstStyle/>
          <a:p>
            <a:r>
              <a:rPr lang="nb-NO" sz="1600" dirty="0" err="1">
                <a:ea typeface="Roboto"/>
                <a:cs typeface="Calibri"/>
              </a:rPr>
              <a:t>Statsforvaltaren</a:t>
            </a:r>
            <a:r>
              <a:rPr lang="nb-NO" sz="1600" dirty="0">
                <a:ea typeface="Roboto"/>
                <a:cs typeface="Calibri"/>
              </a:rPr>
              <a:t> skal finne ut om skolen har oppfylt aktivitetsplikta si, og bestemme kva skolen skal </a:t>
            </a:r>
            <a:r>
              <a:rPr lang="nb-NO" sz="1600" dirty="0" err="1">
                <a:ea typeface="Roboto"/>
                <a:cs typeface="Calibri"/>
              </a:rPr>
              <a:t>gjere</a:t>
            </a:r>
            <a:r>
              <a:rPr lang="nb-NO" sz="1600" dirty="0">
                <a:ea typeface="Roboto"/>
                <a:cs typeface="Calibri"/>
              </a:rPr>
              <a:t> for at eleven får det trygt og godt på skolen</a:t>
            </a:r>
            <a:r>
              <a:rPr lang="nb-NO" sz="1600" dirty="0">
                <a:ea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04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175BAF4-B850-4054-9679-632D73B25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899" y="2046396"/>
            <a:ext cx="5507071" cy="3614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>
                <a:solidFill>
                  <a:schemeClr val="accent1"/>
                </a:solidFill>
              </a:rPr>
              <a:t>Nullmobbing.no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60" y="1830808"/>
            <a:ext cx="6285704" cy="243935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b-NO" sz="1800" dirty="0"/>
              <a:t>På </a:t>
            </a:r>
            <a:r>
              <a:rPr lang="nb-NO" sz="1800" dirty="0">
                <a:solidFill>
                  <a:schemeClr val="accent1"/>
                </a:solidFill>
              </a:rPr>
              <a:t>nullmobbing.no</a:t>
            </a:r>
            <a:r>
              <a:rPr lang="nb-NO" sz="1800" dirty="0"/>
              <a:t> finn du informasjon om:</a:t>
            </a:r>
            <a:br>
              <a:rPr lang="nb-NO" sz="1800" dirty="0"/>
            </a:br>
            <a:endParaRPr lang="nb-NO" sz="1800" dirty="0"/>
          </a:p>
          <a:p>
            <a:pPr marL="742950" lvl="1" indent="-285750"/>
            <a:r>
              <a:rPr lang="nb-NO" sz="1800" dirty="0"/>
              <a:t>kva for </a:t>
            </a:r>
            <a:r>
              <a:rPr lang="nb-NO" sz="1800" dirty="0" err="1"/>
              <a:t>rettar</a:t>
            </a:r>
            <a:r>
              <a:rPr lang="nb-NO" sz="1800" dirty="0"/>
              <a:t> </a:t>
            </a:r>
            <a:r>
              <a:rPr lang="nb-NO" sz="1800" dirty="0" err="1"/>
              <a:t>elevar</a:t>
            </a:r>
            <a:r>
              <a:rPr lang="nb-NO" sz="1800" dirty="0"/>
              <a:t> og foreldre har</a:t>
            </a:r>
          </a:p>
          <a:p>
            <a:pPr marL="742950" lvl="1" indent="-285750"/>
            <a:r>
              <a:rPr lang="nb-NO" sz="1800" dirty="0"/>
              <a:t>kva du kan </a:t>
            </a:r>
            <a:r>
              <a:rPr lang="nb-NO" sz="1800" dirty="0" err="1"/>
              <a:t>gjere</a:t>
            </a:r>
            <a:r>
              <a:rPr lang="nb-NO" sz="1800" dirty="0"/>
              <a:t> dersom barnet ditt </a:t>
            </a:r>
            <a:r>
              <a:rPr lang="nb-NO" sz="1800" dirty="0" err="1"/>
              <a:t>ikkje</a:t>
            </a:r>
            <a:r>
              <a:rPr lang="nb-NO" sz="1800" dirty="0"/>
              <a:t> har det trygt og godt på skolen</a:t>
            </a:r>
          </a:p>
          <a:p>
            <a:pPr marL="742950" lvl="1" indent="-285750"/>
            <a:r>
              <a:rPr lang="nb-NO" sz="1800" dirty="0"/>
              <a:t>kven du kan ta kontakt med</a:t>
            </a:r>
          </a:p>
          <a:p>
            <a:pPr marL="742950" lvl="1" indent="-285750"/>
            <a:r>
              <a:rPr lang="nb-NO" sz="1800" dirty="0"/>
              <a:t>Korleis du kan melde </a:t>
            </a:r>
            <a:r>
              <a:rPr lang="nb-NO" sz="1800" dirty="0" err="1"/>
              <a:t>frå</a:t>
            </a:r>
            <a:r>
              <a:rPr lang="nb-NO" sz="1800" dirty="0"/>
              <a:t>    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B4C0F27-31E1-4CC6-8707-C8759C41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2" y="4712593"/>
            <a:ext cx="491989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326718"/>
      </p:ext>
    </p:extLst>
  </p:cSld>
  <p:clrMapOvr>
    <a:masterClrMapping/>
  </p:clrMapOvr>
</p:sld>
</file>

<file path=ppt/theme/theme1.xml><?xml version="1.0" encoding="utf-8"?>
<a:theme xmlns:a="http://schemas.openxmlformats.org/drawingml/2006/main" name="UDIR">
  <a:themeElements>
    <a:clrScheme name="Udir 1">
      <a:dk1>
        <a:srgbClr val="000000"/>
      </a:dk1>
      <a:lt1>
        <a:srgbClr val="FFFFFF"/>
      </a:lt1>
      <a:dk2>
        <a:srgbClr val="282828"/>
      </a:dk2>
      <a:lt2>
        <a:srgbClr val="E7E6E6"/>
      </a:lt2>
      <a:accent1>
        <a:srgbClr val="7DBF9D"/>
      </a:accent1>
      <a:accent2>
        <a:srgbClr val="325065"/>
      </a:accent2>
      <a:accent3>
        <a:srgbClr val="CC7C66"/>
      </a:accent3>
      <a:accent4>
        <a:srgbClr val="61809F"/>
      </a:accent4>
      <a:accent5>
        <a:srgbClr val="D1B189"/>
      </a:accent5>
      <a:accent6>
        <a:srgbClr val="9DA3CD"/>
      </a:accent6>
      <a:hlink>
        <a:srgbClr val="0563C1"/>
      </a:hlink>
      <a:folHlink>
        <a:srgbClr val="954F72"/>
      </a:folHlink>
    </a:clrScheme>
    <a:fontScheme name="Egendefinert 28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ir-Presentasjonsmal-v8 (002).pptx" id="{E1421940-17BB-4D7B-827D-8D6B73290216}" vid="{F50B6948-122C-47D1-99AF-E8863BC105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39570B4222A478BCC8244A9ACA478" ma:contentTypeVersion="8" ma:contentTypeDescription="Create a new document." ma:contentTypeScope="" ma:versionID="973e0aac190a3172130359a1fa507910">
  <xsd:schema xmlns:xsd="http://www.w3.org/2001/XMLSchema" xmlns:xs="http://www.w3.org/2001/XMLSchema" xmlns:p="http://schemas.microsoft.com/office/2006/metadata/properties" xmlns:ns3="542b78e9-6c11-4650-9ebd-92d3693bec1b" xmlns:ns4="75619dfa-f669-4526-94b4-ef69ef89007d" targetNamespace="http://schemas.microsoft.com/office/2006/metadata/properties" ma:root="true" ma:fieldsID="e519f624e56d7905b0409c1dd8fbc168" ns3:_="" ns4:_="">
    <xsd:import namespace="542b78e9-6c11-4650-9ebd-92d3693bec1b"/>
    <xsd:import namespace="75619dfa-f669-4526-94b4-ef69ef8900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b78e9-6c11-4650-9ebd-92d3693be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19dfa-f669-4526-94b4-ef69ef8900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16D0FF-24A3-4958-A42B-408C376A5B3B}">
  <ds:schemaRefs>
    <ds:schemaRef ds:uri="542b78e9-6c11-4650-9ebd-92d3693bec1b"/>
    <ds:schemaRef ds:uri="75619dfa-f669-4526-94b4-ef69ef8900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83E738-A816-4E21-AB31-FE8FB05D6FB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5619dfa-f669-4526-94b4-ef69ef89007d"/>
    <ds:schemaRef ds:uri="http://purl.org/dc/elements/1.1/"/>
    <ds:schemaRef ds:uri="http://schemas.microsoft.com/office/2006/metadata/properties"/>
    <ds:schemaRef ds:uri="http://purl.org/dc/terms/"/>
    <ds:schemaRef ds:uri="542b78e9-6c11-4650-9ebd-92d3693bec1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99055A-293E-43FF-B659-FEED0E78E7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Udir-Presentasjonsmal</Template>
  <TotalTime>17</TotalTime>
  <Words>298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Roboto</vt:lpstr>
      <vt:lpstr>UDIR</vt:lpstr>
      <vt:lpstr>Rett til eit trygt og godt skolemiljø  </vt:lpstr>
      <vt:lpstr>Skolen si aktivitetsplikt</vt:lpstr>
      <vt:lpstr>Melde saka til statsforvaltaren</vt:lpstr>
      <vt:lpstr>Nullmobbing.no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Tufte</dc:creator>
  <cp:lastModifiedBy>Tone Tufte</cp:lastModifiedBy>
  <cp:revision>13</cp:revision>
  <dcterms:created xsi:type="dcterms:W3CDTF">2020-09-25T10:57:56Z</dcterms:created>
  <dcterms:modified xsi:type="dcterms:W3CDTF">2021-06-11T11:49:40Z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0x010100CFF39570B4222A478BCC8244A9ACA478</vt:lpwstr>
  </property>
</Properties>
</file>