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3" r:id="rId5"/>
    <p:sldId id="279" r:id="rId6"/>
    <p:sldId id="266" r:id="rId7"/>
    <p:sldId id="267" r:id="rId8"/>
    <p:sldId id="269" r:id="rId9"/>
    <p:sldId id="276" r:id="rId10"/>
    <p:sldId id="272" r:id="rId11"/>
    <p:sldId id="270" r:id="rId12"/>
    <p:sldId id="282" r:id="rId13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40FF06-F2A1-C67E-A959-7DFC45ECE0B7}" name="Pia Andreassen" initials="PA" userId="S::pia.andreassen@udir.no::2d5477b1-6530-4b29-bd02-10013988075b" providerId="AD"/>
  <p188:author id="{7623C62D-6656-7C0D-5E4F-3BB0EE9EA16C}" name="Ingeborg Nandrup Rylander" initials="IR" userId="S::Ingeborg.Rylander@udir.no::ff6e4b37-a469-48b2-ad8b-c55fe9fb42d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72E"/>
    <a:srgbClr val="00B0F0"/>
    <a:srgbClr val="A02B93"/>
    <a:srgbClr val="8B257F"/>
    <a:srgbClr val="E10392"/>
    <a:srgbClr val="E97132"/>
    <a:srgbClr val="EEF8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3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5348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r">
              <a:defRPr sz="1200"/>
            </a:lvl1pPr>
          </a:lstStyle>
          <a:p>
            <a:fld id="{F56C6BFB-692A-4E3A-A71F-1306827D844F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9" tIns="45350" rIns="90699" bIns="453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0699" tIns="45350" rIns="90699" bIns="4535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21582" cy="495347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r">
              <a:defRPr sz="1200"/>
            </a:lvl1pPr>
          </a:lstStyle>
          <a:p>
            <a:fld id="{19801999-B4D5-4C92-BE35-9F276414C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39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01999-B4D5-4C92-BE35-9F276414C3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15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B7C4C-B647-3C05-FF6E-B3FC6F900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EB7797D-1D96-C8C9-4CDD-4744D9DEF1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DFCA7641-1D89-F994-0D3D-C8739DD9AB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A4E96C3-A3A2-12E3-6764-4E6B087BD9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01999-B4D5-4C92-BE35-9F276414C3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14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Vi drøftet hva et godt ord for «å klare seg i verden/livet» kan være. Vi endte med «selvstendighet». </a:t>
            </a:r>
          </a:p>
          <a:p>
            <a:r>
              <a:rPr lang="nb-NO"/>
              <a:t>I Fullføringsreformen bruker de begrepet «livskompetanse»: Dette omfatter sosial og kulturell bevissthet, evne til å leve i verden, etisk og emosjonell bevissthet, kulturell bevissthet og kompetanse og kompetanse og lokalt og globalt borgerskap.</a:t>
            </a:r>
          </a:p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01999-B4D5-4C92-BE35-9F276414C33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35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Strøk kortet med fraværsgrense.</a:t>
            </a:r>
          </a:p>
          <a:p>
            <a:endParaRPr lang="nb-NO"/>
          </a:p>
          <a:p>
            <a:r>
              <a:rPr lang="nb-NO"/>
              <a:t>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01999-B4D5-4C92-BE35-9F276414C33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98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87379-07C8-5FC7-7038-489AD240E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1478092-AFA4-593F-7EA5-79A1ACD67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36A546D-A37A-7285-06F7-CD4490EBBB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Strøk kortet med fraværsgrense.</a:t>
            </a:r>
          </a:p>
          <a:p>
            <a:endParaRPr lang="nb-NO"/>
          </a:p>
          <a:p>
            <a:r>
              <a:rPr lang="nb-NO"/>
              <a:t> 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BCB3891-E7F3-D90B-6707-FEA6864442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01999-B4D5-4C92-BE35-9F276414C3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08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94D7-4CBD-A891-0EE0-9B4B990FB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C9F9F4-6922-BDBA-8631-5A191BC39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5B757-3E98-4653-BB40-E983D0E7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FF5B-F603-A511-6727-1A8E1CB64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2D4EE-8DEA-27C4-5F8C-BB52E624E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A0518-4FA7-BF58-6E39-E2FDF4198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D133F-E871-F025-350E-DB09CCCE3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99DEC-D3BB-62AF-EFDA-2EFD4E22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601E3-99C2-A921-FCCD-7B906209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3EA00-EA7A-5CB3-942C-B013787DD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0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A9A123-60B1-6AFB-D036-1BD0F042A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D6D45-74F9-68EA-A7D5-41A15C43D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9E3E6-19FA-CBFF-61FA-06848123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1DAFF-2C9B-26D9-1DBA-A1B964B4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35E25-6677-8BCB-626C-63111A08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77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9873A-3176-848E-0906-7FFA13BB3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BCE0F-0469-B297-47E5-F9FA0371D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C4CA1-4877-9144-062D-11B7834DB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D55C1-34BF-47BF-F4D0-C270996F8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091B7-D6BC-1E10-55DA-E369BFC7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7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6EFEC-AA84-BB10-0F2D-900C08683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24821-DB1F-144F-F5E8-A3D2B526C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B06E1-934C-88A2-4067-B1669CDFC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07D96-5A80-3B1A-36F6-96CFB2FF9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45778-0A22-BECA-20AD-7F816097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3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81F91-4D8C-4553-162D-E76E0A15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78019-E6FD-2E77-7827-F2C57723A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5132AE-00D6-0BCE-31A5-AC98A2DCE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98BA0-82AF-AE9C-95BA-15E79C29A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07C88-7A4C-7B45-3CA7-737FA26F5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6D6A1-2627-5CC5-2E63-3D532DA0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2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F5508-510C-D4EB-0D0F-2019C9F98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367FB-B88E-9E08-3161-F0D7A3489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47BA8-6E05-99E9-6DEC-4B2DFFBCF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171F47-6E4C-B910-F7C0-C7BF61A153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3664D5-DF60-50F2-7D2C-670DC55BE8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E97AA-D0FA-F5F9-77B5-5AFA1D1E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C803CA-3AAD-80EC-FD41-17600DAF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7FA12-44E2-1FC3-A63E-75FE3CC3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4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0760B-345A-74A4-BB60-EECBF2CA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E80DBD-B6EA-C6DD-5403-138A083D0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B0207-69E2-EB5F-263B-645E48D7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77165-7B86-0476-2613-9AD50C952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876E2B-2DE5-08A5-A3EF-04A023979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85B3B0-1B1A-4514-394F-29DEB9517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7BA1D-C16E-9265-E471-B8D00F56B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32A8-8E45-BB63-5FB4-8F09623B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3A54-C1BF-4612-7520-EFD0F3659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03F6C-7EED-20C0-ACC1-7E80F7836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D105B-D3B4-5732-303A-66879BF08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2B272-31DA-4E50-504C-C6563A429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46C0D-80D6-B47F-8A3E-02B0D853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7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10A1C-1EC8-43EF-A9BA-EDC26CB3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09893B-08A9-B6AD-A77F-0EA5DC7AF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FE000-5FCB-7335-CE25-83FC660F3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9EEFE-5D19-5F97-8014-56956D4EF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0D5EF-B2E6-5F2E-54D9-9C0056FD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AB6D4-D26C-0120-7E79-42EB78D2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0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CE557E-8CE9-806E-8DA0-31632C0F7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3BF7E-5500-868F-0B9E-E2B79D403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CEB13-6344-9DBA-C76C-745C08159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149652-45C6-44FF-9085-F87C704880D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75467-B5A4-E26D-75B4-F8CF464BB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D6260-6C84-B03F-E54F-D09AFF205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8AE21E-D015-431E-BA30-8B64B7C4B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6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C91F9FDD-4758-3893-377F-BAA75C6346BE}"/>
              </a:ext>
            </a:extLst>
          </p:cNvPr>
          <p:cNvSpPr/>
          <p:nvPr/>
        </p:nvSpPr>
        <p:spPr>
          <a:xfrm>
            <a:off x="7413521" y="2566219"/>
            <a:ext cx="4473679" cy="250722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noFill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B00B73-3FFB-E3FF-518F-4CD1479F0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555"/>
            <a:ext cx="10515600" cy="765098"/>
          </a:xfrm>
        </p:spPr>
        <p:txBody>
          <a:bodyPr>
            <a:normAutofit/>
          </a:bodyPr>
          <a:lstStyle/>
          <a:p>
            <a:pPr algn="ctr"/>
            <a:r>
              <a:rPr lang="nb-NO" sz="3600" noProof="0" dirty="0"/>
              <a:t>Slik spiller du </a:t>
            </a:r>
            <a:r>
              <a:rPr lang="nb-NO" sz="3600" i="1" noProof="0" dirty="0">
                <a:latin typeface="+mn-lt"/>
              </a:rPr>
              <a:t>Drømmevideregående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08E30-6B02-F5C0-60DB-60B9CDA81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2234"/>
            <a:ext cx="6938082" cy="588576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nb-NO" dirty="0"/>
          </a:p>
          <a:p>
            <a:pPr marL="514350" indent="-514350">
              <a:buAutoNum type="arabicPeriod"/>
            </a:pPr>
            <a:r>
              <a:rPr lang="nb-NO" noProof="0" dirty="0"/>
              <a:t>Sett dere i grupper på 2-3 personer.</a:t>
            </a:r>
            <a:endParaRPr lang="nb-NO" dirty="0"/>
          </a:p>
          <a:p>
            <a:pPr marL="514350" indent="-514350">
              <a:buAutoNum type="arabicPeriod"/>
            </a:pPr>
            <a:r>
              <a:rPr lang="nb-NO" dirty="0"/>
              <a:t>Bruk</a:t>
            </a:r>
            <a:r>
              <a:rPr lang="nb-NO" noProof="0" dirty="0"/>
              <a:t> kortene til å bygge opplæringsløp som gir elevene det de trenger for å være best mulig forberedt på videre studier</a:t>
            </a:r>
            <a:r>
              <a:rPr lang="nb-NO" dirty="0"/>
              <a:t>. </a:t>
            </a:r>
          </a:p>
          <a:p>
            <a:pPr marL="514350" indent="-514350">
              <a:buAutoNum type="arabicPeriod"/>
            </a:pPr>
            <a:r>
              <a:rPr lang="nb-NO" dirty="0"/>
              <a:t>Bruke</a:t>
            </a:r>
            <a:r>
              <a:rPr lang="nb-NO" noProof="0" dirty="0"/>
              <a:t> maks 11 kort totalt. </a:t>
            </a:r>
          </a:p>
          <a:p>
            <a:pPr marL="514350" indent="-514350">
              <a:buAutoNum type="arabicPeriod"/>
            </a:pPr>
            <a:r>
              <a:rPr lang="nb-NO" noProof="0" dirty="0"/>
              <a:t>Start med de </a:t>
            </a:r>
            <a:r>
              <a:rPr lang="nb-NO" noProof="0" dirty="0">
                <a:solidFill>
                  <a:srgbClr val="A02B93"/>
                </a:solidFill>
              </a:rPr>
              <a:t>lilla</a:t>
            </a:r>
            <a:r>
              <a:rPr lang="nb-NO" dirty="0">
                <a:solidFill>
                  <a:srgbClr val="A02B93"/>
                </a:solidFill>
              </a:rPr>
              <a:t> </a:t>
            </a:r>
            <a:r>
              <a:rPr lang="nb-NO" noProof="0" dirty="0"/>
              <a:t>kortene, gå videre til de </a:t>
            </a:r>
            <a:r>
              <a:rPr lang="nb-NO" noProof="0" dirty="0" err="1">
                <a:solidFill>
                  <a:srgbClr val="E97132"/>
                </a:solidFill>
              </a:rPr>
              <a:t>oransj</a:t>
            </a:r>
            <a:r>
              <a:rPr lang="nb-NO" dirty="0">
                <a:solidFill>
                  <a:srgbClr val="E97132"/>
                </a:solidFill>
              </a:rPr>
              <a:t>e</a:t>
            </a:r>
            <a:r>
              <a:rPr lang="nb-NO" noProof="0" dirty="0">
                <a:solidFill>
                  <a:srgbClr val="E97132"/>
                </a:solidFill>
              </a:rPr>
              <a:t> </a:t>
            </a:r>
            <a:r>
              <a:rPr lang="nb-NO" noProof="0" dirty="0"/>
              <a:t>-kortene, de </a:t>
            </a:r>
            <a:r>
              <a:rPr lang="nb-NO" noProof="0" dirty="0">
                <a:solidFill>
                  <a:srgbClr val="00B0F0"/>
                </a:solidFill>
              </a:rPr>
              <a:t>blå </a:t>
            </a:r>
            <a:r>
              <a:rPr lang="nb-NO" dirty="0"/>
              <a:t>k</a:t>
            </a:r>
            <a:r>
              <a:rPr lang="nb-NO" noProof="0" dirty="0"/>
              <a:t>ortene og så de </a:t>
            </a:r>
            <a:r>
              <a:rPr lang="nb-NO" noProof="0" dirty="0">
                <a:solidFill>
                  <a:srgbClr val="FF0000"/>
                </a:solidFill>
              </a:rPr>
              <a:t>rød</a:t>
            </a:r>
            <a:r>
              <a:rPr lang="nb-NO" noProof="0" dirty="0"/>
              <a:t> kortene. Avslutt med å velge de </a:t>
            </a:r>
            <a:r>
              <a:rPr lang="nb-NO" noProof="0" dirty="0">
                <a:solidFill>
                  <a:schemeClr val="accent6"/>
                </a:solidFill>
              </a:rPr>
              <a:t>grønne</a:t>
            </a:r>
            <a:r>
              <a:rPr lang="nb-NO" noProof="0" dirty="0"/>
              <a:t> "joker"-kortene. 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Presenter løsningen for gruppen og forklar hvordan dere forbereder elevene til videre studier. </a:t>
            </a:r>
          </a:p>
          <a:p>
            <a:pPr marL="514350" indent="-514350">
              <a:buAutoNum type="arabicPeriod"/>
            </a:pPr>
            <a:endParaRPr lang="nb-NO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C78399-DE94-944B-027E-8C6D27225EB3}"/>
              </a:ext>
            </a:extLst>
          </p:cNvPr>
          <p:cNvSpPr txBox="1">
            <a:spLocks/>
          </p:cNvSpPr>
          <p:nvPr/>
        </p:nvSpPr>
        <p:spPr>
          <a:xfrm>
            <a:off x="7413521" y="2647473"/>
            <a:ext cx="4473679" cy="22883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2400" dirty="0">
                <a:solidFill>
                  <a:srgbClr val="8B257F"/>
                </a:solidFill>
              </a:rPr>
              <a:t>Lilla = </a:t>
            </a:r>
            <a:r>
              <a:rPr lang="nb-NO" sz="2400" dirty="0"/>
              <a:t>«struktur»-kort.</a:t>
            </a:r>
          </a:p>
          <a:p>
            <a:pPr marL="0" indent="0">
              <a:buNone/>
            </a:pPr>
            <a:r>
              <a:rPr lang="nb-NO" sz="2400" dirty="0">
                <a:solidFill>
                  <a:srgbClr val="E97132"/>
                </a:solidFill>
              </a:rPr>
              <a:t>Oransje =</a:t>
            </a:r>
            <a:r>
              <a:rPr lang="nb-NO" sz="2400" dirty="0"/>
              <a:t> «valg»-kort.</a:t>
            </a:r>
          </a:p>
          <a:p>
            <a:pPr marL="0" indent="0">
              <a:buNone/>
            </a:pPr>
            <a:r>
              <a:rPr lang="nb-NO" sz="2400" dirty="0">
                <a:solidFill>
                  <a:srgbClr val="00B0F0"/>
                </a:solidFill>
              </a:rPr>
              <a:t>Blå</a:t>
            </a:r>
            <a:r>
              <a:rPr lang="nb-NO" sz="2400" dirty="0"/>
              <a:t> =«studiekompetanse»-kort.</a:t>
            </a:r>
          </a:p>
          <a:p>
            <a:pPr marL="0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Rød</a:t>
            </a:r>
            <a:r>
              <a:rPr lang="nb-NO" sz="2400" dirty="0"/>
              <a:t> = «overgang»-kort.</a:t>
            </a:r>
          </a:p>
          <a:p>
            <a:pPr marL="0" indent="0">
              <a:buNone/>
            </a:pPr>
            <a:r>
              <a:rPr lang="nb-NO" sz="2400" dirty="0">
                <a:solidFill>
                  <a:schemeClr val="accent6"/>
                </a:solidFill>
              </a:rPr>
              <a:t>Grønne = </a:t>
            </a:r>
            <a:r>
              <a:rPr lang="nb-NO" sz="2400" dirty="0"/>
              <a:t>"joker"-kort. </a:t>
            </a:r>
          </a:p>
        </p:txBody>
      </p:sp>
    </p:spTree>
    <p:extLst>
      <p:ext uri="{BB962C8B-B14F-4D97-AF65-F5344CB8AC3E}">
        <p14:creationId xmlns:p14="http://schemas.microsoft.com/office/powerpoint/2010/main" val="275996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F2802-403C-4A8A-F496-B8392CE07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A6899BA-16E6-BFC7-B8E6-4442BA1FBB75}"/>
              </a:ext>
            </a:extLst>
          </p:cNvPr>
          <p:cNvSpPr/>
          <p:nvPr/>
        </p:nvSpPr>
        <p:spPr>
          <a:xfrm>
            <a:off x="233918" y="2604978"/>
            <a:ext cx="2200938" cy="1743738"/>
          </a:xfrm>
          <a:prstGeom prst="rect">
            <a:avLst/>
          </a:prstGeom>
          <a:solidFill>
            <a:srgbClr val="A02B9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b-NO" sz="1600" dirty="0"/>
              <a:t>Kun ett studieforberedende opplæringsløp</a:t>
            </a:r>
          </a:p>
        </p:txBody>
      </p:sp>
      <p:sp>
        <p:nvSpPr>
          <p:cNvPr id="3" name="Cloud 3">
            <a:extLst>
              <a:ext uri="{FF2B5EF4-FFF2-40B4-BE49-F238E27FC236}">
                <a16:creationId xmlns:a16="http://schemas.microsoft.com/office/drawing/2014/main" id="{477628CA-5613-7F20-C929-EBF6C2C55BA1}"/>
              </a:ext>
            </a:extLst>
          </p:cNvPr>
          <p:cNvSpPr/>
          <p:nvPr/>
        </p:nvSpPr>
        <p:spPr>
          <a:xfrm>
            <a:off x="2630186" y="2530549"/>
            <a:ext cx="1782325" cy="155235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Elevene kan velge fag selv</a:t>
            </a:r>
          </a:p>
        </p:txBody>
      </p:sp>
      <p:sp>
        <p:nvSpPr>
          <p:cNvPr id="4" name="Cloud 5">
            <a:extLst>
              <a:ext uri="{FF2B5EF4-FFF2-40B4-BE49-F238E27FC236}">
                <a16:creationId xmlns:a16="http://schemas.microsoft.com/office/drawing/2014/main" id="{489E02D2-D8D9-2A1A-E035-014301EF6CBC}"/>
              </a:ext>
            </a:extLst>
          </p:cNvPr>
          <p:cNvSpPr/>
          <p:nvPr/>
        </p:nvSpPr>
        <p:spPr>
          <a:xfrm>
            <a:off x="2535468" y="4529470"/>
            <a:ext cx="1845146" cy="172247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Noen fag er felles for alle </a:t>
            </a: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(gi eksempler)</a:t>
            </a:r>
          </a:p>
        </p:txBody>
      </p:sp>
      <p:sp>
        <p:nvSpPr>
          <p:cNvPr id="5" name="Cloud 7">
            <a:extLst>
              <a:ext uri="{FF2B5EF4-FFF2-40B4-BE49-F238E27FC236}">
                <a16:creationId xmlns:a16="http://schemas.microsoft.com/office/drawing/2014/main" id="{C88855B7-DFDA-30B1-D1A5-43CF2760C412}"/>
              </a:ext>
            </a:extLst>
          </p:cNvPr>
          <p:cNvSpPr/>
          <p:nvPr/>
        </p:nvSpPr>
        <p:spPr>
          <a:xfrm>
            <a:off x="2481330" y="861236"/>
            <a:ext cx="1952448" cy="145666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 dirty="0">
                <a:ea typeface="Aptos" panose="020B0004020202020204" pitchFamily="34" charset="0"/>
                <a:cs typeface="Times New Roman"/>
              </a:rPr>
              <a:t>Elevene kan velge ulikt nivå i noen fag</a:t>
            </a:r>
            <a:endParaRPr lang="nb-NO" sz="1600" kern="100" noProof="0" dirty="0">
              <a:effectLst/>
              <a:ea typeface="Aptos" panose="020B0004020202020204" pitchFamily="34" charset="0"/>
              <a:cs typeface="Times New Roman"/>
            </a:endParaRPr>
          </a:p>
        </p:txBody>
      </p:sp>
      <p:sp>
        <p:nvSpPr>
          <p:cNvPr id="6" name="Cloud 14">
            <a:extLst>
              <a:ext uri="{FF2B5EF4-FFF2-40B4-BE49-F238E27FC236}">
                <a16:creationId xmlns:a16="http://schemas.microsoft.com/office/drawing/2014/main" id="{FF509DD0-D3B4-E282-BF4E-A0EBD538C048}"/>
              </a:ext>
            </a:extLst>
          </p:cNvPr>
          <p:cNvSpPr/>
          <p:nvPr/>
        </p:nvSpPr>
        <p:spPr>
          <a:xfrm>
            <a:off x="4584599" y="1424762"/>
            <a:ext cx="2315932" cy="181816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4999"/>
              </a:lnSpc>
              <a:spcAft>
                <a:spcPts val="800"/>
              </a:spcAft>
            </a:pPr>
            <a:r>
              <a:rPr lang="nb-NO" sz="1600" kern="100">
                <a:latin typeface="Inter 28pt "/>
                <a:cs typeface="Times New Roman"/>
              </a:rPr>
              <a:t>Alle elever som skal bli studieforberedt må ha realfag</a:t>
            </a:r>
            <a:endParaRPr lang="en-US" sz="1600">
              <a:latin typeface="Inter 28pt "/>
            </a:endParaRPr>
          </a:p>
        </p:txBody>
      </p:sp>
      <p:sp>
        <p:nvSpPr>
          <p:cNvPr id="7" name="Cloud 14">
            <a:extLst>
              <a:ext uri="{FF2B5EF4-FFF2-40B4-BE49-F238E27FC236}">
                <a16:creationId xmlns:a16="http://schemas.microsoft.com/office/drawing/2014/main" id="{BCA7048B-B1AB-CBE2-88F5-83332CA5C904}"/>
              </a:ext>
            </a:extLst>
          </p:cNvPr>
          <p:cNvSpPr/>
          <p:nvPr/>
        </p:nvSpPr>
        <p:spPr>
          <a:xfrm>
            <a:off x="4613380" y="3785191"/>
            <a:ext cx="2457271" cy="1807534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4999"/>
              </a:lnSpc>
              <a:spcAft>
                <a:spcPts val="800"/>
              </a:spcAft>
            </a:pPr>
            <a:r>
              <a:rPr lang="nb-NO" sz="1600" kern="100" dirty="0">
                <a:latin typeface="Inter 28pt "/>
                <a:ea typeface="Aptos" panose="020B0004020202020204" pitchFamily="34" charset="0"/>
                <a:cs typeface="Times New Roman"/>
              </a:rPr>
              <a:t>Studiekompetanse inkluderer en obligatorisk, selvvalgt sluttoppgave («mini-bachelor»)</a:t>
            </a:r>
          </a:p>
        </p:txBody>
      </p:sp>
      <p:sp>
        <p:nvSpPr>
          <p:cNvPr id="9" name="Cloud 6">
            <a:extLst>
              <a:ext uri="{FF2B5EF4-FFF2-40B4-BE49-F238E27FC236}">
                <a16:creationId xmlns:a16="http://schemas.microsoft.com/office/drawing/2014/main" id="{88707946-67D3-F9FF-1248-04144951C86F}"/>
              </a:ext>
            </a:extLst>
          </p:cNvPr>
          <p:cNvSpPr/>
          <p:nvPr/>
        </p:nvSpPr>
        <p:spPr>
          <a:xfrm>
            <a:off x="7072690" y="244549"/>
            <a:ext cx="2287620" cy="20267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4999"/>
              </a:lnSpc>
              <a:spcAft>
                <a:spcPts val="800"/>
              </a:spcAft>
            </a:pPr>
            <a:r>
              <a:rPr lang="nb-NO" sz="1600" kern="100" noProof="0" dirty="0">
                <a:ea typeface="Aptos" panose="020B0004020202020204" pitchFamily="34" charset="0"/>
                <a:cs typeface="Times New Roman" panose="02020603050405020304" pitchFamily="18" charset="0"/>
              </a:rPr>
              <a:t>Minst middels måloppnåelse </a:t>
            </a:r>
            <a:r>
              <a:rPr lang="nb-NO" sz="16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for </a:t>
            </a:r>
            <a:r>
              <a:rPr lang="nb-NO" sz="1600" kern="100" noProof="0" dirty="0">
                <a:ea typeface="Aptos" panose="020B0004020202020204" pitchFamily="34" charset="0"/>
                <a:cs typeface="Times New Roman" panose="02020603050405020304" pitchFamily="18" charset="0"/>
              </a:rPr>
              <a:t>å få gyldig vitnemål</a:t>
            </a:r>
            <a:endParaRPr lang="nb-NO" sz="1600" kern="100" noProof="0" dirty="0">
              <a:solidFill>
                <a:srgbClr val="00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4999"/>
              </a:lnSpc>
              <a:spcAft>
                <a:spcPts val="800"/>
              </a:spcAft>
            </a:pPr>
            <a:r>
              <a:rPr lang="nb-NO" sz="1600" kern="100" noProof="0" dirty="0">
                <a:ea typeface="Aptos" panose="020B0004020202020204" pitchFamily="34" charset="0"/>
                <a:cs typeface="Times New Roman" panose="02020603050405020304" pitchFamily="18" charset="0"/>
              </a:rPr>
              <a:t>(tilsvarer karakterene 3 og 4)</a:t>
            </a:r>
            <a:endParaRPr lang="nb-NO" sz="1600" kern="100" noProof="0" dirty="0">
              <a:solidFill>
                <a:srgbClr val="00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loud 7">
            <a:extLst>
              <a:ext uri="{FF2B5EF4-FFF2-40B4-BE49-F238E27FC236}">
                <a16:creationId xmlns:a16="http://schemas.microsoft.com/office/drawing/2014/main" id="{38560C17-3B68-C59E-A3F8-336D6AAFE7EE}"/>
              </a:ext>
            </a:extLst>
          </p:cNvPr>
          <p:cNvSpPr/>
          <p:nvPr/>
        </p:nvSpPr>
        <p:spPr>
          <a:xfrm>
            <a:off x="7376738" y="4720855"/>
            <a:ext cx="2500910" cy="19563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>
                <a:ea typeface="Aptos" panose="020B0004020202020204" pitchFamily="34" charset="0"/>
                <a:cs typeface="Times New Roman"/>
              </a:rPr>
              <a:t>Fullført og bestått studieforberedende gir adgang til høyere utdanning</a:t>
            </a:r>
            <a:endParaRPr lang="nb-NO" sz="1600" kern="100" noProof="0">
              <a:effectLst/>
              <a:ea typeface="Aptos" panose="020B0004020202020204" pitchFamily="34" charset="0"/>
              <a:cs typeface="Times New Roman"/>
            </a:endParaRPr>
          </a:p>
        </p:txBody>
      </p:sp>
      <p:sp>
        <p:nvSpPr>
          <p:cNvPr id="12" name="Cloud 6">
            <a:extLst>
              <a:ext uri="{FF2B5EF4-FFF2-40B4-BE49-F238E27FC236}">
                <a16:creationId xmlns:a16="http://schemas.microsoft.com/office/drawing/2014/main" id="{4267432C-53C5-0348-A975-561036288DF6}"/>
              </a:ext>
            </a:extLst>
          </p:cNvPr>
          <p:cNvSpPr/>
          <p:nvPr/>
        </p:nvSpPr>
        <p:spPr>
          <a:xfrm>
            <a:off x="9650818" y="2523998"/>
            <a:ext cx="2424224" cy="181408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6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Skoler kan opprette egne valgfrie fag med lokale læreplaner</a:t>
            </a:r>
            <a:endParaRPr lang="nb-NO" sz="1600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E328BB9E-EEBB-7E71-9AD6-00AF5A3228DD}"/>
              </a:ext>
            </a:extLst>
          </p:cNvPr>
          <p:cNvSpPr txBox="1"/>
          <p:nvPr/>
        </p:nvSpPr>
        <p:spPr>
          <a:xfrm>
            <a:off x="361507" y="297711"/>
            <a:ext cx="35406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/>
              <a:t>Eksempel på 10 kort</a:t>
            </a:r>
          </a:p>
        </p:txBody>
      </p:sp>
      <p:sp>
        <p:nvSpPr>
          <p:cNvPr id="8" name="Cloud 14">
            <a:extLst>
              <a:ext uri="{FF2B5EF4-FFF2-40B4-BE49-F238E27FC236}">
                <a16:creationId xmlns:a16="http://schemas.microsoft.com/office/drawing/2014/main" id="{2F77B7F0-E1EA-4036-A166-605DAB800AE1}"/>
              </a:ext>
            </a:extLst>
          </p:cNvPr>
          <p:cNvSpPr/>
          <p:nvPr/>
        </p:nvSpPr>
        <p:spPr>
          <a:xfrm>
            <a:off x="7101400" y="2530549"/>
            <a:ext cx="2470424" cy="1687204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228600" algn="ctr">
              <a:lnSpc>
                <a:spcPct val="114999"/>
              </a:lnSpc>
              <a:spcAft>
                <a:spcPts val="800"/>
              </a:spcAft>
            </a:pPr>
            <a:r>
              <a:rPr lang="nb-NO" kern="100">
                <a:latin typeface="Inter 28pt "/>
                <a:cs typeface="Times New Roman"/>
              </a:rPr>
              <a:t>Studiekompetanse omfatter akademisk lesing og skriving i norsk og engelsk</a:t>
            </a:r>
          </a:p>
        </p:txBody>
      </p:sp>
    </p:spTree>
    <p:extLst>
      <p:ext uri="{BB962C8B-B14F-4D97-AF65-F5344CB8AC3E}">
        <p14:creationId xmlns:p14="http://schemas.microsoft.com/office/powerpoint/2010/main" val="92348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0047DE-03F4-20E4-DE30-C75219CF09AF}"/>
              </a:ext>
            </a:extLst>
          </p:cNvPr>
          <p:cNvSpPr/>
          <p:nvPr/>
        </p:nvSpPr>
        <p:spPr>
          <a:xfrm>
            <a:off x="79704" y="6248397"/>
            <a:ext cx="1645002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nb-NO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Struktur</a:t>
            </a:r>
            <a:endParaRPr lang="nb-NO" sz="3200" b="0" cap="none" spc="0" noProof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48791723-486B-FD2D-AF21-9BF2C9502165}"/>
              </a:ext>
            </a:extLst>
          </p:cNvPr>
          <p:cNvSpPr txBox="1"/>
          <p:nvPr/>
        </p:nvSpPr>
        <p:spPr>
          <a:xfrm>
            <a:off x="11290940" y="282224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S4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E75F2C63-BA5D-FAB8-EDAB-12FCE6823F4D}"/>
              </a:ext>
            </a:extLst>
          </p:cNvPr>
          <p:cNvGrpSpPr/>
          <p:nvPr/>
        </p:nvGrpSpPr>
        <p:grpSpPr>
          <a:xfrm>
            <a:off x="743077" y="426198"/>
            <a:ext cx="3584171" cy="2396050"/>
            <a:chOff x="743077" y="426198"/>
            <a:chExt cx="3584171" cy="2396050"/>
          </a:xfrm>
        </p:grpSpPr>
        <p:sp>
          <p:nvSpPr>
            <p:cNvPr id="10" name="Cloud 7">
              <a:extLst>
                <a:ext uri="{FF2B5EF4-FFF2-40B4-BE49-F238E27FC236}">
                  <a16:creationId xmlns:a16="http://schemas.microsoft.com/office/drawing/2014/main" id="{3EC291FA-52BF-F1FC-006E-3023453EC318}"/>
                </a:ext>
              </a:extLst>
            </p:cNvPr>
            <p:cNvSpPr/>
            <p:nvPr/>
          </p:nvSpPr>
          <p:spPr>
            <a:xfrm>
              <a:off x="743077" y="426198"/>
              <a:ext cx="3436511" cy="2396050"/>
            </a:xfrm>
            <a:prstGeom prst="rect">
              <a:avLst/>
            </a:prstGeom>
            <a:solidFill>
              <a:srgbClr val="A02B9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600" kern="100" noProof="0">
                  <a:ea typeface="Aptos" panose="020B0004020202020204" pitchFamily="34" charset="0"/>
                  <a:cs typeface="Times New Roman"/>
                </a:rPr>
                <a:t>Mange forskjellige utdanningsprogram</a:t>
              </a:r>
              <a:endParaRPr lang="nb-NO" sz="1600" kern="100" noProof="0">
                <a:effectLst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EFF21ADC-E0C8-9C3F-20D8-7743C619F4F1}"/>
                </a:ext>
              </a:extLst>
            </p:cNvPr>
            <p:cNvSpPr txBox="1"/>
            <p:nvPr/>
          </p:nvSpPr>
          <p:spPr>
            <a:xfrm>
              <a:off x="3800805" y="2545249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S1</a:t>
              </a:r>
            </a:p>
          </p:txBody>
        </p:sp>
      </p:grpSp>
      <p:grpSp>
        <p:nvGrpSpPr>
          <p:cNvPr id="8" name="Gruppe 7">
            <a:extLst>
              <a:ext uri="{FF2B5EF4-FFF2-40B4-BE49-F238E27FC236}">
                <a16:creationId xmlns:a16="http://schemas.microsoft.com/office/drawing/2014/main" id="{06C53B50-8599-9A4E-9153-BFF9F7E4C31B}"/>
              </a:ext>
            </a:extLst>
          </p:cNvPr>
          <p:cNvGrpSpPr/>
          <p:nvPr/>
        </p:nvGrpSpPr>
        <p:grpSpPr>
          <a:xfrm>
            <a:off x="4187990" y="426198"/>
            <a:ext cx="3574751" cy="2396050"/>
            <a:chOff x="4187990" y="426198"/>
            <a:chExt cx="3574751" cy="2396050"/>
          </a:xfrm>
        </p:grpSpPr>
        <p:sp>
          <p:nvSpPr>
            <p:cNvPr id="11" name="Cloud 7">
              <a:extLst>
                <a:ext uri="{FF2B5EF4-FFF2-40B4-BE49-F238E27FC236}">
                  <a16:creationId xmlns:a16="http://schemas.microsoft.com/office/drawing/2014/main" id="{5E1E6235-D789-FB77-88BA-5D3EE4A43923}"/>
                </a:ext>
              </a:extLst>
            </p:cNvPr>
            <p:cNvSpPr/>
            <p:nvPr/>
          </p:nvSpPr>
          <p:spPr>
            <a:xfrm>
              <a:off x="4187990" y="426198"/>
              <a:ext cx="3436511" cy="2396050"/>
            </a:xfrm>
            <a:prstGeom prst="rect">
              <a:avLst/>
            </a:prstGeom>
            <a:solidFill>
              <a:srgbClr val="A02B9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600" kern="100" noProof="0">
                  <a:ea typeface="Aptos" panose="020B0004020202020204" pitchFamily="34" charset="0"/>
                  <a:cs typeface="Times New Roman"/>
                </a:rPr>
                <a:t>Utdanningsprogrammene speiler tilbudet i høyere utdanning</a:t>
              </a:r>
              <a:endParaRPr lang="nb-NO" sz="1600" kern="100" noProof="0">
                <a:effectLst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4" name="TekstSylinder 3">
              <a:extLst>
                <a:ext uri="{FF2B5EF4-FFF2-40B4-BE49-F238E27FC236}">
                  <a16:creationId xmlns:a16="http://schemas.microsoft.com/office/drawing/2014/main" id="{68BD0416-D750-530B-E989-6ECEB8E2698E}"/>
                </a:ext>
              </a:extLst>
            </p:cNvPr>
            <p:cNvSpPr txBox="1"/>
            <p:nvPr/>
          </p:nvSpPr>
          <p:spPr>
            <a:xfrm>
              <a:off x="7236298" y="2525583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S2</a:t>
              </a:r>
            </a:p>
          </p:txBody>
        </p:sp>
      </p:grp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12ADD53-083E-DB5D-2ABD-AA984C809FEC}"/>
              </a:ext>
            </a:extLst>
          </p:cNvPr>
          <p:cNvSpPr txBox="1"/>
          <p:nvPr/>
        </p:nvSpPr>
        <p:spPr>
          <a:xfrm>
            <a:off x="11399725" y="254524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S3</a:t>
            </a:r>
          </a:p>
        </p:txBody>
      </p: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1993512E-3DC9-8DCE-8500-7DAA0D5CCCE2}"/>
              </a:ext>
            </a:extLst>
          </p:cNvPr>
          <p:cNvGrpSpPr/>
          <p:nvPr/>
        </p:nvGrpSpPr>
        <p:grpSpPr>
          <a:xfrm>
            <a:off x="743078" y="2826019"/>
            <a:ext cx="3436511" cy="2396050"/>
            <a:chOff x="733245" y="2835851"/>
            <a:chExt cx="3436511" cy="2396050"/>
          </a:xfrm>
        </p:grpSpPr>
        <p:sp>
          <p:nvSpPr>
            <p:cNvPr id="13" name="Cloud 7">
              <a:extLst>
                <a:ext uri="{FF2B5EF4-FFF2-40B4-BE49-F238E27FC236}">
                  <a16:creationId xmlns:a16="http://schemas.microsoft.com/office/drawing/2014/main" id="{3AAFF2D6-5034-1495-EF4C-36BBA204E973}"/>
                </a:ext>
              </a:extLst>
            </p:cNvPr>
            <p:cNvSpPr/>
            <p:nvPr/>
          </p:nvSpPr>
          <p:spPr>
            <a:xfrm>
              <a:off x="733245" y="2835851"/>
              <a:ext cx="3436511" cy="2396050"/>
            </a:xfrm>
            <a:prstGeom prst="rect">
              <a:avLst/>
            </a:prstGeom>
            <a:solidFill>
              <a:srgbClr val="A02B9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nb-NO" sz="1600"/>
                <a:t>Mulighet for spesialisering i et utdanningsprogram</a:t>
              </a:r>
            </a:p>
            <a:p>
              <a:pPr algn="ctr"/>
              <a:r>
                <a:rPr lang="nb-NO" sz="1300"/>
                <a:t>(eks. businesslinja, idrett med skiskyting)</a:t>
              </a: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0FF48C88-D037-2CD4-07D1-A255191CF15D}"/>
                </a:ext>
              </a:extLst>
            </p:cNvPr>
            <p:cNvSpPr txBox="1"/>
            <p:nvPr/>
          </p:nvSpPr>
          <p:spPr>
            <a:xfrm>
              <a:off x="3524610" y="4870577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S3</a:t>
              </a:r>
            </a:p>
          </p:txBody>
        </p:sp>
      </p:grp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CE142F17-9439-C25F-6960-553A0B9F2DA6}"/>
              </a:ext>
            </a:extLst>
          </p:cNvPr>
          <p:cNvGrpSpPr/>
          <p:nvPr/>
        </p:nvGrpSpPr>
        <p:grpSpPr>
          <a:xfrm>
            <a:off x="4187989" y="2835851"/>
            <a:ext cx="3505925" cy="2396050"/>
            <a:chOff x="4187989" y="2835851"/>
            <a:chExt cx="3505925" cy="2396050"/>
          </a:xfrm>
        </p:grpSpPr>
        <p:sp>
          <p:nvSpPr>
            <p:cNvPr id="14" name="Cloud 7">
              <a:extLst>
                <a:ext uri="{FF2B5EF4-FFF2-40B4-BE49-F238E27FC236}">
                  <a16:creationId xmlns:a16="http://schemas.microsoft.com/office/drawing/2014/main" id="{719540E9-A6C3-BBFE-CBC6-F283A9A1D577}"/>
                </a:ext>
              </a:extLst>
            </p:cNvPr>
            <p:cNvSpPr/>
            <p:nvPr/>
          </p:nvSpPr>
          <p:spPr>
            <a:xfrm>
              <a:off x="4187989" y="2835851"/>
              <a:ext cx="3436511" cy="2396050"/>
            </a:xfrm>
            <a:prstGeom prst="rect">
              <a:avLst/>
            </a:prstGeom>
            <a:solidFill>
              <a:srgbClr val="A02B9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nb-NO" sz="1600"/>
                <a:t>Kun ett studieforberedende utdanningsprogram</a:t>
              </a: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BFDFD662-72C7-EFD6-CB4D-08D1C91EEE68}"/>
                </a:ext>
              </a:extLst>
            </p:cNvPr>
            <p:cNvSpPr txBox="1"/>
            <p:nvPr/>
          </p:nvSpPr>
          <p:spPr>
            <a:xfrm>
              <a:off x="7167471" y="492494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S4</a:t>
              </a:r>
            </a:p>
          </p:txBody>
        </p:sp>
      </p:grp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CFF364F4-20E3-0EEA-C206-2312CCE3F947}"/>
              </a:ext>
            </a:extLst>
          </p:cNvPr>
          <p:cNvGrpSpPr/>
          <p:nvPr/>
        </p:nvGrpSpPr>
        <p:grpSpPr>
          <a:xfrm>
            <a:off x="7623860" y="426198"/>
            <a:ext cx="3485013" cy="2396050"/>
            <a:chOff x="7643524" y="426198"/>
            <a:chExt cx="3485013" cy="2396050"/>
          </a:xfrm>
        </p:grpSpPr>
        <p:sp>
          <p:nvSpPr>
            <p:cNvPr id="2" name="Cloud 7">
              <a:extLst>
                <a:ext uri="{FF2B5EF4-FFF2-40B4-BE49-F238E27FC236}">
                  <a16:creationId xmlns:a16="http://schemas.microsoft.com/office/drawing/2014/main" id="{3AB3A06F-FDC9-FF16-AE30-6594D30DC5EA}"/>
                </a:ext>
              </a:extLst>
            </p:cNvPr>
            <p:cNvSpPr/>
            <p:nvPr/>
          </p:nvSpPr>
          <p:spPr>
            <a:xfrm>
              <a:off x="7643524" y="426198"/>
              <a:ext cx="3436511" cy="2396050"/>
            </a:xfrm>
            <a:prstGeom prst="rect">
              <a:avLst/>
            </a:prstGeom>
            <a:solidFill>
              <a:srgbClr val="A02B9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nb-NO" sz="1600"/>
                <a:t>Opplæring avsluttes etter en termin i noen fag</a:t>
              </a:r>
            </a:p>
            <a:p>
              <a:pPr algn="ctr"/>
              <a:r>
                <a:rPr lang="nb-NO" sz="1300"/>
                <a:t>(eks. august – desember)</a:t>
              </a: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200CAB35-C809-EB70-9DC7-9D77292A0F35}"/>
                </a:ext>
              </a:extLst>
            </p:cNvPr>
            <p:cNvSpPr txBox="1"/>
            <p:nvPr/>
          </p:nvSpPr>
          <p:spPr>
            <a:xfrm>
              <a:off x="10602094" y="251575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S5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2965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CCE6FB-0BD6-FD73-8108-381CDB7608ED}"/>
              </a:ext>
            </a:extLst>
          </p:cNvPr>
          <p:cNvSpPr/>
          <p:nvPr/>
        </p:nvSpPr>
        <p:spPr>
          <a:xfrm>
            <a:off x="438070" y="6248397"/>
            <a:ext cx="9282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Valg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D993694C-7AA8-4A64-249A-EE51A626CB60}"/>
              </a:ext>
            </a:extLst>
          </p:cNvPr>
          <p:cNvGrpSpPr/>
          <p:nvPr/>
        </p:nvGrpSpPr>
        <p:grpSpPr>
          <a:xfrm>
            <a:off x="418612" y="724616"/>
            <a:ext cx="3596816" cy="2396050"/>
            <a:chOff x="418612" y="724616"/>
            <a:chExt cx="3596816" cy="2396050"/>
          </a:xfrm>
        </p:grpSpPr>
        <p:sp>
          <p:nvSpPr>
            <p:cNvPr id="4" name="Cloud 3">
              <a:extLst>
                <a:ext uri="{FF2B5EF4-FFF2-40B4-BE49-F238E27FC236}">
                  <a16:creationId xmlns:a16="http://schemas.microsoft.com/office/drawing/2014/main" id="{C4D661EE-F632-E397-0C6C-70510473C5BD}"/>
                </a:ext>
              </a:extLst>
            </p:cNvPr>
            <p:cNvSpPr/>
            <p:nvPr/>
          </p:nvSpPr>
          <p:spPr>
            <a:xfrm>
              <a:off x="418612" y="724616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Elevene kan velge fag selv</a:t>
              </a:r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44D838B4-D9E9-9A1C-ADF6-4F92A3B34C7E}"/>
                </a:ext>
              </a:extLst>
            </p:cNvPr>
            <p:cNvSpPr txBox="1"/>
            <p:nvPr/>
          </p:nvSpPr>
          <p:spPr>
            <a:xfrm>
              <a:off x="3488985" y="284366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V1</a:t>
              </a:r>
            </a:p>
          </p:txBody>
        </p:sp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4D24D2E6-A2AE-99F0-4AFC-7AEA5DB1D928}"/>
              </a:ext>
            </a:extLst>
          </p:cNvPr>
          <p:cNvGrpSpPr/>
          <p:nvPr/>
        </p:nvGrpSpPr>
        <p:grpSpPr>
          <a:xfrm>
            <a:off x="3851269" y="724616"/>
            <a:ext cx="3596817" cy="2396050"/>
            <a:chOff x="4175734" y="724616"/>
            <a:chExt cx="3596817" cy="2396050"/>
          </a:xfrm>
        </p:grpSpPr>
        <p:sp>
          <p:nvSpPr>
            <p:cNvPr id="5" name="Cloud 4">
              <a:extLst>
                <a:ext uri="{FF2B5EF4-FFF2-40B4-BE49-F238E27FC236}">
                  <a16:creationId xmlns:a16="http://schemas.microsoft.com/office/drawing/2014/main" id="{471A1F67-488D-E121-8184-9A06BD35AB2F}"/>
                </a:ext>
              </a:extLst>
            </p:cNvPr>
            <p:cNvSpPr/>
            <p:nvPr/>
          </p:nvSpPr>
          <p:spPr>
            <a:xfrm>
              <a:off x="4175734" y="724616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Ingen fag er obligatoriske</a:t>
              </a: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12253F27-02AD-B9FE-9FAF-27C4B819C8AB}"/>
                </a:ext>
              </a:extLst>
            </p:cNvPr>
            <p:cNvSpPr txBox="1"/>
            <p:nvPr/>
          </p:nvSpPr>
          <p:spPr>
            <a:xfrm>
              <a:off x="7246108" y="2832485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V2</a:t>
              </a:r>
            </a:p>
          </p:txBody>
        </p:sp>
      </p:grpSp>
      <p:grpSp>
        <p:nvGrpSpPr>
          <p:cNvPr id="17" name="Gruppe 16">
            <a:extLst>
              <a:ext uri="{FF2B5EF4-FFF2-40B4-BE49-F238E27FC236}">
                <a16:creationId xmlns:a16="http://schemas.microsoft.com/office/drawing/2014/main" id="{17556BCB-DEFC-59EA-2632-262F072E605C}"/>
              </a:ext>
            </a:extLst>
          </p:cNvPr>
          <p:cNvGrpSpPr/>
          <p:nvPr/>
        </p:nvGrpSpPr>
        <p:grpSpPr>
          <a:xfrm>
            <a:off x="7283925" y="724616"/>
            <a:ext cx="3645484" cy="2411718"/>
            <a:chOff x="7932857" y="724615"/>
            <a:chExt cx="3645484" cy="2411718"/>
          </a:xfrm>
        </p:grpSpPr>
        <p:sp>
          <p:nvSpPr>
            <p:cNvPr id="6" name="Cloud 5">
              <a:extLst>
                <a:ext uri="{FF2B5EF4-FFF2-40B4-BE49-F238E27FC236}">
                  <a16:creationId xmlns:a16="http://schemas.microsoft.com/office/drawing/2014/main" id="{B9DA3EB4-77D9-3B88-EA09-4B2A1CE883F9}"/>
                </a:ext>
              </a:extLst>
            </p:cNvPr>
            <p:cNvSpPr/>
            <p:nvPr/>
          </p:nvSpPr>
          <p:spPr>
            <a:xfrm>
              <a:off x="7932857" y="724615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Noen fag er felles for alle </a:t>
              </a: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4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(gi eksempler, lag gjerne nye)</a:t>
              </a:r>
            </a:p>
          </p:txBody>
        </p:sp>
        <p:sp>
          <p:nvSpPr>
            <p:cNvPr id="10" name="TekstSylinder 9">
              <a:extLst>
                <a:ext uri="{FF2B5EF4-FFF2-40B4-BE49-F238E27FC236}">
                  <a16:creationId xmlns:a16="http://schemas.microsoft.com/office/drawing/2014/main" id="{9AD4FAA5-D616-B6F3-3112-F1517565F094}"/>
                </a:ext>
              </a:extLst>
            </p:cNvPr>
            <p:cNvSpPr txBox="1"/>
            <p:nvPr/>
          </p:nvSpPr>
          <p:spPr>
            <a:xfrm>
              <a:off x="11051898" y="2859334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V3</a:t>
              </a:r>
            </a:p>
          </p:txBody>
        </p:sp>
      </p:grpSp>
      <p:grpSp>
        <p:nvGrpSpPr>
          <p:cNvPr id="20" name="Gruppe 19">
            <a:extLst>
              <a:ext uri="{FF2B5EF4-FFF2-40B4-BE49-F238E27FC236}">
                <a16:creationId xmlns:a16="http://schemas.microsoft.com/office/drawing/2014/main" id="{6687A057-B570-B449-EFA8-6699C6F4BDFF}"/>
              </a:ext>
            </a:extLst>
          </p:cNvPr>
          <p:cNvGrpSpPr/>
          <p:nvPr/>
        </p:nvGrpSpPr>
        <p:grpSpPr>
          <a:xfrm>
            <a:off x="418612" y="3104536"/>
            <a:ext cx="3582504" cy="2396050"/>
            <a:chOff x="418612" y="3429000"/>
            <a:chExt cx="3582504" cy="2396050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32FD582C-0C0C-E28F-AFA0-1D330682C971}"/>
                </a:ext>
              </a:extLst>
            </p:cNvPr>
            <p:cNvSpPr/>
            <p:nvPr/>
          </p:nvSpPr>
          <p:spPr>
            <a:xfrm>
              <a:off x="418612" y="3429000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kern="100" noProof="0">
                  <a:ea typeface="Aptos" panose="020B0004020202020204" pitchFamily="34" charset="0"/>
                  <a:cs typeface="Times New Roman"/>
                </a:rPr>
                <a:t>Elevene kan velge ulikt nivå i noen fag</a:t>
              </a:r>
              <a:endParaRPr lang="nb-NO" kern="100" noProof="0">
                <a:effectLst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11" name="TekstSylinder 10">
              <a:extLst>
                <a:ext uri="{FF2B5EF4-FFF2-40B4-BE49-F238E27FC236}">
                  <a16:creationId xmlns:a16="http://schemas.microsoft.com/office/drawing/2014/main" id="{3837D38B-9667-C850-3E92-082C6E4F70CC}"/>
                </a:ext>
              </a:extLst>
            </p:cNvPr>
            <p:cNvSpPr txBox="1"/>
            <p:nvPr/>
          </p:nvSpPr>
          <p:spPr>
            <a:xfrm>
              <a:off x="3474673" y="5548051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V4</a:t>
              </a:r>
            </a:p>
          </p:txBody>
        </p:sp>
      </p:grp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507FF1D7-A0B1-4F04-2F5E-C50694690A96}"/>
              </a:ext>
            </a:extLst>
          </p:cNvPr>
          <p:cNvGrpSpPr/>
          <p:nvPr/>
        </p:nvGrpSpPr>
        <p:grpSpPr>
          <a:xfrm>
            <a:off x="3851268" y="3104536"/>
            <a:ext cx="3596816" cy="2411183"/>
            <a:chOff x="4175733" y="3429000"/>
            <a:chExt cx="3596816" cy="2411183"/>
          </a:xfrm>
        </p:grpSpPr>
        <p:sp>
          <p:nvSpPr>
            <p:cNvPr id="9" name="Cloud 8">
              <a:extLst>
                <a:ext uri="{FF2B5EF4-FFF2-40B4-BE49-F238E27FC236}">
                  <a16:creationId xmlns:a16="http://schemas.microsoft.com/office/drawing/2014/main" id="{8C814A34-9B4F-B5CA-BC7F-EA3F19E61FDF}"/>
                </a:ext>
              </a:extLst>
            </p:cNvPr>
            <p:cNvSpPr/>
            <p:nvPr/>
          </p:nvSpPr>
          <p:spPr>
            <a:xfrm>
              <a:off x="4175733" y="3429000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kern="100" noProof="0" dirty="0">
                  <a:cs typeface="Times New Roman" panose="02020603050405020304" pitchFamily="18" charset="0"/>
                </a:rPr>
                <a:t>Elever må bestå en prøve i grunnleggende ferdigheter </a:t>
              </a: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200" kern="100" noProof="0" dirty="0">
                  <a:cs typeface="Times New Roman" panose="02020603050405020304" pitchFamily="18" charset="0"/>
                </a:rPr>
                <a:t>(velg om det er før eller etter inntak til vgo)</a:t>
              </a:r>
            </a:p>
          </p:txBody>
        </p:sp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9348CF0A-98E7-D3C7-6A81-4C2D75A09530}"/>
                </a:ext>
              </a:extLst>
            </p:cNvPr>
            <p:cNvSpPr txBox="1"/>
            <p:nvPr/>
          </p:nvSpPr>
          <p:spPr>
            <a:xfrm>
              <a:off x="7246106" y="5563184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V5</a:t>
              </a:r>
            </a:p>
          </p:txBody>
        </p:sp>
      </p:grp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2E8202DE-07D9-4A52-E353-82D657D15B97}"/>
              </a:ext>
            </a:extLst>
          </p:cNvPr>
          <p:cNvGrpSpPr/>
          <p:nvPr/>
        </p:nvGrpSpPr>
        <p:grpSpPr>
          <a:xfrm>
            <a:off x="7283925" y="3104536"/>
            <a:ext cx="3596816" cy="2396050"/>
            <a:chOff x="7932854" y="3429000"/>
            <a:chExt cx="3596816" cy="2396050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471A1F67-488D-E121-8184-9A06BD35AB2F}"/>
                </a:ext>
              </a:extLst>
            </p:cNvPr>
            <p:cNvSpPr/>
            <p:nvPr/>
          </p:nvSpPr>
          <p:spPr>
            <a:xfrm>
              <a:off x="7932854" y="3429000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Elevene har mange forskjellige fag per trinn, f. eks 9-11+</a:t>
              </a:r>
            </a:p>
          </p:txBody>
        </p: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70B5B25B-2954-9E71-1555-CFC42D11AF80}"/>
                </a:ext>
              </a:extLst>
            </p:cNvPr>
            <p:cNvSpPr txBox="1"/>
            <p:nvPr/>
          </p:nvSpPr>
          <p:spPr>
            <a:xfrm>
              <a:off x="11003227" y="554805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6329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EE93A75-5F37-DE6A-86AE-93FCFE733765}"/>
              </a:ext>
            </a:extLst>
          </p:cNvPr>
          <p:cNvSpPr/>
          <p:nvPr/>
        </p:nvSpPr>
        <p:spPr>
          <a:xfrm>
            <a:off x="1158562" y="6248397"/>
            <a:ext cx="10116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b-NO" sz="3200" b="0" cap="none" spc="0" noProof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Valg</a:t>
            </a:r>
            <a:r>
              <a:rPr lang="nb-NO" sz="3200" noProof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D73CCD83-96DC-DFCD-89A5-E28FE6E539D6}"/>
              </a:ext>
            </a:extLst>
          </p:cNvPr>
          <p:cNvGrpSpPr/>
          <p:nvPr/>
        </p:nvGrpSpPr>
        <p:grpSpPr>
          <a:xfrm>
            <a:off x="4122106" y="740953"/>
            <a:ext cx="3593501" cy="2396050"/>
            <a:chOff x="4377744" y="760617"/>
            <a:chExt cx="3593501" cy="2396050"/>
          </a:xfrm>
        </p:grpSpPr>
        <p:sp>
          <p:nvSpPr>
            <p:cNvPr id="15" name="Cloud 14">
              <a:extLst>
                <a:ext uri="{FF2B5EF4-FFF2-40B4-BE49-F238E27FC236}">
                  <a16:creationId xmlns:a16="http://schemas.microsoft.com/office/drawing/2014/main" id="{B9DA3EB4-77D9-3B88-EA09-4B2A1CE883F9}"/>
                </a:ext>
              </a:extLst>
            </p:cNvPr>
            <p:cNvSpPr/>
            <p:nvPr/>
          </p:nvSpPr>
          <p:spPr>
            <a:xfrm>
              <a:off x="4377744" y="760617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>
                  <a:effectLst/>
                  <a:ea typeface="Aptos" panose="020B0004020202020204" pitchFamily="34" charset="0"/>
                  <a:cs typeface="Times New Roman"/>
                </a:rPr>
                <a:t>Elevene har få fag per trinn, f. eks 4-6</a:t>
              </a:r>
            </a:p>
          </p:txBody>
        </p:sp>
        <p:sp>
          <p:nvSpPr>
            <p:cNvPr id="2" name="TekstSylinder 1">
              <a:extLst>
                <a:ext uri="{FF2B5EF4-FFF2-40B4-BE49-F238E27FC236}">
                  <a16:creationId xmlns:a16="http://schemas.microsoft.com/office/drawing/2014/main" id="{B8587ED5-DF67-945F-D0E3-AC87B6F80A64}"/>
                </a:ext>
              </a:extLst>
            </p:cNvPr>
            <p:cNvSpPr txBox="1"/>
            <p:nvPr/>
          </p:nvSpPr>
          <p:spPr>
            <a:xfrm>
              <a:off x="7444802" y="2879668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V8</a:t>
              </a:r>
            </a:p>
          </p:txBody>
        </p:sp>
      </p:grpSp>
      <p:grpSp>
        <p:nvGrpSpPr>
          <p:cNvPr id="9" name="Gruppe 8">
            <a:extLst>
              <a:ext uri="{FF2B5EF4-FFF2-40B4-BE49-F238E27FC236}">
                <a16:creationId xmlns:a16="http://schemas.microsoft.com/office/drawing/2014/main" id="{2F6F92BC-DA15-4C48-4FA2-50DB06987ED0}"/>
              </a:ext>
            </a:extLst>
          </p:cNvPr>
          <p:cNvGrpSpPr/>
          <p:nvPr/>
        </p:nvGrpSpPr>
        <p:grpSpPr>
          <a:xfrm>
            <a:off x="682844" y="745213"/>
            <a:ext cx="3569263" cy="2396050"/>
            <a:chOff x="682844" y="745213"/>
            <a:chExt cx="3569263" cy="2396050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B618DBCB-968E-53A5-8520-4BC83E7BFCE7}"/>
                </a:ext>
              </a:extLst>
            </p:cNvPr>
            <p:cNvSpPr/>
            <p:nvPr/>
          </p:nvSpPr>
          <p:spPr>
            <a:xfrm>
              <a:off x="682844" y="745213"/>
              <a:ext cx="3436511" cy="2396050"/>
            </a:xfrm>
            <a:prstGeom prst="rect">
              <a:avLst/>
            </a:prstGeom>
            <a:solidFill>
              <a:srgbClr val="E9713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kern="100" noProof="0" dirty="0">
                  <a:ea typeface="Aptos" panose="020B0004020202020204" pitchFamily="34" charset="0"/>
                  <a:cs typeface="Times New Roman" panose="02020603050405020304" pitchFamily="18" charset="0"/>
                </a:rPr>
                <a:t>Elever i studieforberedende kan velge fag fra yrkesfagene</a:t>
              </a:r>
              <a:endParaRPr lang="nb-NO" sz="18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F9D4D768-43C8-08E8-B0DC-8C2F84D1EA4C}"/>
                </a:ext>
              </a:extLst>
            </p:cNvPr>
            <p:cNvSpPr txBox="1"/>
            <p:nvPr/>
          </p:nvSpPr>
          <p:spPr>
            <a:xfrm>
              <a:off x="3725664" y="286426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V7</a:t>
              </a:r>
            </a:p>
          </p:txBody>
        </p:sp>
      </p:grpSp>
      <p:sp>
        <p:nvSpPr>
          <p:cNvPr id="4" name="TekstSylinder 3">
            <a:extLst>
              <a:ext uri="{FF2B5EF4-FFF2-40B4-BE49-F238E27FC236}">
                <a16:creationId xmlns:a16="http://schemas.microsoft.com/office/drawing/2014/main" id="{0F48602B-60A6-AC30-E80B-9493184BDC8C}"/>
              </a:ext>
            </a:extLst>
          </p:cNvPr>
          <p:cNvSpPr txBox="1"/>
          <p:nvPr/>
        </p:nvSpPr>
        <p:spPr>
          <a:xfrm>
            <a:off x="11264148" y="287966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V8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ED62F09B-61E5-1259-3328-E4C26DD0085D}"/>
              </a:ext>
            </a:extLst>
          </p:cNvPr>
          <p:cNvGrpSpPr/>
          <p:nvPr/>
        </p:nvGrpSpPr>
        <p:grpSpPr>
          <a:xfrm>
            <a:off x="7565425" y="745133"/>
            <a:ext cx="3593501" cy="2396050"/>
            <a:chOff x="682844" y="3331017"/>
            <a:chExt cx="3593501" cy="2396050"/>
          </a:xfrm>
        </p:grpSpPr>
        <p:sp>
          <p:nvSpPr>
            <p:cNvPr id="5" name="Cloud 14">
              <a:extLst>
                <a:ext uri="{FF2B5EF4-FFF2-40B4-BE49-F238E27FC236}">
                  <a16:creationId xmlns:a16="http://schemas.microsoft.com/office/drawing/2014/main" id="{636F8A16-E513-BDFC-95B5-DD3F97408E10}"/>
                </a:ext>
              </a:extLst>
            </p:cNvPr>
            <p:cNvSpPr/>
            <p:nvPr/>
          </p:nvSpPr>
          <p:spPr>
            <a:xfrm>
              <a:off x="682844" y="3331017"/>
              <a:ext cx="3436511" cy="239605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ea typeface="Aptos" panose="020B0004020202020204" pitchFamily="34" charset="0"/>
                  <a:cs typeface="Times New Roman"/>
                </a:rPr>
                <a:t>Elever på studiespesialisering skal kun ha fellesfag i vg1</a:t>
              </a:r>
              <a:endParaRPr lang="nb-NO" sz="1800" kern="100" noProof="0">
                <a:effectLst/>
                <a:latin typeface="Inter 28pt "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6" name="TekstSylinder 5">
              <a:extLst>
                <a:ext uri="{FF2B5EF4-FFF2-40B4-BE49-F238E27FC236}">
                  <a16:creationId xmlns:a16="http://schemas.microsoft.com/office/drawing/2014/main" id="{C54DF5FA-DF1F-0694-B22D-CEA7A16C57E4}"/>
                </a:ext>
              </a:extLst>
            </p:cNvPr>
            <p:cNvSpPr txBox="1"/>
            <p:nvPr/>
          </p:nvSpPr>
          <p:spPr>
            <a:xfrm>
              <a:off x="3749902" y="5450068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V9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362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C4FCC-471B-2347-E960-ED6440084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541A0D2-78FC-D673-782B-F477E6CACABF}"/>
              </a:ext>
            </a:extLst>
          </p:cNvPr>
          <p:cNvSpPr/>
          <p:nvPr/>
        </p:nvSpPr>
        <p:spPr>
          <a:xfrm>
            <a:off x="0" y="6248397"/>
            <a:ext cx="3528338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320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Studiekompetanse</a:t>
            </a:r>
            <a:endParaRPr lang="en-US" sz="320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DAA8D7A8-C6FB-4373-237D-5CDD9F0FF180}"/>
              </a:ext>
            </a:extLst>
          </p:cNvPr>
          <p:cNvSpPr txBox="1"/>
          <p:nvPr/>
        </p:nvSpPr>
        <p:spPr>
          <a:xfrm>
            <a:off x="3735139" y="597139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SK2</a:t>
            </a:r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2A2876C0-657D-0A6C-8EF0-C76E27C78BC1}"/>
              </a:ext>
            </a:extLst>
          </p:cNvPr>
          <p:cNvGrpSpPr/>
          <p:nvPr/>
        </p:nvGrpSpPr>
        <p:grpSpPr>
          <a:xfrm>
            <a:off x="698053" y="455771"/>
            <a:ext cx="3474914" cy="2396050"/>
            <a:chOff x="694841" y="455771"/>
            <a:chExt cx="3474914" cy="2396050"/>
          </a:xfrm>
        </p:grpSpPr>
        <p:sp>
          <p:nvSpPr>
            <p:cNvPr id="15" name="Cloud 14">
              <a:extLst>
                <a:ext uri="{FF2B5EF4-FFF2-40B4-BE49-F238E27FC236}">
                  <a16:creationId xmlns:a16="http://schemas.microsoft.com/office/drawing/2014/main" id="{DB6F1E2E-AA5B-1951-A150-44A4A7534682}"/>
                </a:ext>
              </a:extLst>
            </p:cNvPr>
            <p:cNvSpPr/>
            <p:nvPr/>
          </p:nvSpPr>
          <p:spPr>
            <a:xfrm>
              <a:off x="694841" y="455771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cs typeface="Times New Roman"/>
                </a:rPr>
                <a:t>Studiekompetanse omfatter akademisk lesing og skriving i norsk og engelsk</a:t>
              </a:r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D9972E25-24B2-C57C-DD70-668E794AA9FA}"/>
                </a:ext>
              </a:extLst>
            </p:cNvPr>
            <p:cNvSpPr txBox="1"/>
            <p:nvPr/>
          </p:nvSpPr>
          <p:spPr>
            <a:xfrm>
              <a:off x="3643312" y="2515829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  <a:latin typeface="Inter 28pt "/>
                </a:rPr>
                <a:t>SK1</a:t>
              </a:r>
            </a:p>
          </p:txBody>
        </p:sp>
      </p:grpSp>
      <p:sp>
        <p:nvSpPr>
          <p:cNvPr id="4" name="TekstSylinder 3">
            <a:extLst>
              <a:ext uri="{FF2B5EF4-FFF2-40B4-BE49-F238E27FC236}">
                <a16:creationId xmlns:a16="http://schemas.microsoft.com/office/drawing/2014/main" id="{95A5D1B4-1DA4-903C-63FC-A3FE01B81810}"/>
              </a:ext>
            </a:extLst>
          </p:cNvPr>
          <p:cNvSpPr txBox="1"/>
          <p:nvPr/>
        </p:nvSpPr>
        <p:spPr>
          <a:xfrm>
            <a:off x="11195534" y="5994883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SK3</a:t>
            </a:r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B60F37F3-C108-2DD7-9820-65AD159ECFAA}"/>
              </a:ext>
            </a:extLst>
          </p:cNvPr>
          <p:cNvGrpSpPr/>
          <p:nvPr/>
        </p:nvGrpSpPr>
        <p:grpSpPr>
          <a:xfrm>
            <a:off x="4133452" y="455771"/>
            <a:ext cx="3533908" cy="2396050"/>
            <a:chOff x="4585736" y="396778"/>
            <a:chExt cx="3533908" cy="2396050"/>
          </a:xfrm>
        </p:grpSpPr>
        <p:sp>
          <p:nvSpPr>
            <p:cNvPr id="8" name="Cloud 14">
              <a:extLst>
                <a:ext uri="{FF2B5EF4-FFF2-40B4-BE49-F238E27FC236}">
                  <a16:creationId xmlns:a16="http://schemas.microsoft.com/office/drawing/2014/main" id="{56C58A87-8404-D333-CD29-04AE2D3CC7A9}"/>
                </a:ext>
              </a:extLst>
            </p:cNvPr>
            <p:cNvSpPr/>
            <p:nvPr/>
          </p:nvSpPr>
          <p:spPr>
            <a:xfrm>
              <a:off x="4585736" y="396778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 dirty="0">
                  <a:latin typeface="Inter 28pt "/>
                  <a:cs typeface="Times New Roman"/>
                </a:rPr>
                <a:t>Alle elever som skal bli studieforberedt må fordype seg i fag</a:t>
              </a:r>
            </a:p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sz="1200" kern="100" dirty="0">
                  <a:latin typeface="Inter 28pt "/>
                  <a:cs typeface="Times New Roman"/>
                </a:rPr>
                <a:t>(velg antall)</a:t>
              </a:r>
              <a:endParaRPr lang="en-US" sz="1200" dirty="0">
                <a:latin typeface="Inter 28pt "/>
              </a:endParaRPr>
            </a:p>
          </p:txBody>
        </p:sp>
        <p:sp>
          <p:nvSpPr>
            <p:cNvPr id="11" name="TekstSylinder 10">
              <a:extLst>
                <a:ext uri="{FF2B5EF4-FFF2-40B4-BE49-F238E27FC236}">
                  <a16:creationId xmlns:a16="http://schemas.microsoft.com/office/drawing/2014/main" id="{40A732D6-3DF6-72D0-69FC-6618B37F7864}"/>
                </a:ext>
              </a:extLst>
            </p:cNvPr>
            <p:cNvSpPr txBox="1"/>
            <p:nvPr/>
          </p:nvSpPr>
          <p:spPr>
            <a:xfrm>
              <a:off x="7593201" y="2515829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  <a:latin typeface="Inter 28pt "/>
                </a:rPr>
                <a:t>SK2</a:t>
              </a:r>
            </a:p>
          </p:txBody>
        </p:sp>
      </p:grpSp>
      <p:grpSp>
        <p:nvGrpSpPr>
          <p:cNvPr id="20" name="Gruppe 19">
            <a:extLst>
              <a:ext uri="{FF2B5EF4-FFF2-40B4-BE49-F238E27FC236}">
                <a16:creationId xmlns:a16="http://schemas.microsoft.com/office/drawing/2014/main" id="{66B37716-871E-B5D5-449F-94C417F0442F}"/>
              </a:ext>
            </a:extLst>
          </p:cNvPr>
          <p:cNvGrpSpPr/>
          <p:nvPr/>
        </p:nvGrpSpPr>
        <p:grpSpPr>
          <a:xfrm>
            <a:off x="7559230" y="455771"/>
            <a:ext cx="3482065" cy="2396050"/>
            <a:chOff x="8247489" y="396778"/>
            <a:chExt cx="3482065" cy="2396050"/>
          </a:xfrm>
        </p:grpSpPr>
        <p:sp>
          <p:nvSpPr>
            <p:cNvPr id="12" name="Cloud 14">
              <a:extLst>
                <a:ext uri="{FF2B5EF4-FFF2-40B4-BE49-F238E27FC236}">
                  <a16:creationId xmlns:a16="http://schemas.microsoft.com/office/drawing/2014/main" id="{7FE432E1-9900-375B-B8B5-7D5FC5024EF2}"/>
                </a:ext>
              </a:extLst>
            </p:cNvPr>
            <p:cNvSpPr/>
            <p:nvPr/>
          </p:nvSpPr>
          <p:spPr>
            <a:xfrm>
              <a:off x="8247489" y="396778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cs typeface="Times New Roman"/>
                </a:rPr>
                <a:t>Studiekompetanse inkluderer filosofi og vitenskapshistorie</a:t>
              </a:r>
              <a:endParaRPr lang="en-US">
                <a:latin typeface="Inter 28pt "/>
                <a:cs typeface="Times New Roman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D225A004-6FAB-E161-28FA-FA7D9B27F218}"/>
                </a:ext>
              </a:extLst>
            </p:cNvPr>
            <p:cNvSpPr txBox="1"/>
            <p:nvPr/>
          </p:nvSpPr>
          <p:spPr>
            <a:xfrm>
              <a:off x="11203111" y="2504081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  <a:latin typeface="Inter 28pt "/>
                </a:rPr>
                <a:t>SK3</a:t>
              </a:r>
            </a:p>
          </p:txBody>
        </p:sp>
      </p:grp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1AC47418-D8FE-127C-1ECE-512CA43B1376}"/>
              </a:ext>
            </a:extLst>
          </p:cNvPr>
          <p:cNvGrpSpPr/>
          <p:nvPr/>
        </p:nvGrpSpPr>
        <p:grpSpPr>
          <a:xfrm>
            <a:off x="694838" y="2851639"/>
            <a:ext cx="3478129" cy="2396050"/>
            <a:chOff x="675174" y="3362916"/>
            <a:chExt cx="3478129" cy="2396050"/>
          </a:xfrm>
        </p:grpSpPr>
        <p:sp>
          <p:nvSpPr>
            <p:cNvPr id="7" name="Cloud 14">
              <a:extLst>
                <a:ext uri="{FF2B5EF4-FFF2-40B4-BE49-F238E27FC236}">
                  <a16:creationId xmlns:a16="http://schemas.microsoft.com/office/drawing/2014/main" id="{0CA49389-B064-1E7B-407D-C6C4EEDC532E}"/>
                </a:ext>
              </a:extLst>
            </p:cNvPr>
            <p:cNvSpPr/>
            <p:nvPr/>
          </p:nvSpPr>
          <p:spPr>
            <a:xfrm>
              <a:off x="675174" y="3362916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cs typeface="Times New Roman"/>
                </a:rPr>
                <a:t>Studieteknikk og selvstendighet er viktig for å være studieforberedt.</a:t>
              </a:r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367280F7-7019-3005-B895-8B35D39DA78A}"/>
                </a:ext>
              </a:extLst>
            </p:cNvPr>
            <p:cNvSpPr txBox="1"/>
            <p:nvPr/>
          </p:nvSpPr>
          <p:spPr>
            <a:xfrm>
              <a:off x="3626860" y="545247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  <a:latin typeface="Inter 28pt "/>
                </a:rPr>
                <a:t>SK4</a:t>
              </a:r>
            </a:p>
          </p:txBody>
        </p:sp>
      </p:grp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65213D6-05C2-7B35-C8A5-F8C87BF5B66B}"/>
              </a:ext>
            </a:extLst>
          </p:cNvPr>
          <p:cNvSpPr txBox="1"/>
          <p:nvPr/>
        </p:nvSpPr>
        <p:spPr>
          <a:xfrm>
            <a:off x="225675" y="380903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  <a:latin typeface="Inter 28pt "/>
              </a:rPr>
              <a:t>SK5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8528ED14-1BAF-1EC9-FE5F-61B93F260B3D}"/>
              </a:ext>
            </a:extLst>
          </p:cNvPr>
          <p:cNvSpPr txBox="1"/>
          <p:nvPr/>
        </p:nvSpPr>
        <p:spPr>
          <a:xfrm>
            <a:off x="7554750" y="5437300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  <a:latin typeface="Inter 28pt "/>
              </a:rPr>
              <a:t>SK5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1796E0D5-104F-09B1-80B7-3EE273C0F54F}"/>
              </a:ext>
            </a:extLst>
          </p:cNvPr>
          <p:cNvGrpSpPr/>
          <p:nvPr/>
        </p:nvGrpSpPr>
        <p:grpSpPr>
          <a:xfrm>
            <a:off x="7559230" y="2855679"/>
            <a:ext cx="3474489" cy="2396050"/>
            <a:chOff x="8247488" y="3327627"/>
            <a:chExt cx="3474489" cy="2396050"/>
          </a:xfrm>
        </p:grpSpPr>
        <p:sp>
          <p:nvSpPr>
            <p:cNvPr id="10" name="Cloud 14">
              <a:extLst>
                <a:ext uri="{FF2B5EF4-FFF2-40B4-BE49-F238E27FC236}">
                  <a16:creationId xmlns:a16="http://schemas.microsoft.com/office/drawing/2014/main" id="{83AFC944-3FAF-8C21-3CE1-1BA86C1EBFF2}"/>
                </a:ext>
              </a:extLst>
            </p:cNvPr>
            <p:cNvSpPr/>
            <p:nvPr/>
          </p:nvSpPr>
          <p:spPr>
            <a:xfrm>
              <a:off x="8247488" y="3327627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cs typeface="Times New Roman"/>
                </a:rPr>
                <a:t>Studiekompetanse inkluderer statistikk og metode</a:t>
              </a:r>
            </a:p>
          </p:txBody>
        </p: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0C3D96C4-5F7C-2298-319E-39D4004BC2B6}"/>
                </a:ext>
              </a:extLst>
            </p:cNvPr>
            <p:cNvSpPr txBox="1"/>
            <p:nvPr/>
          </p:nvSpPr>
          <p:spPr>
            <a:xfrm>
              <a:off x="11195534" y="543493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  <a:latin typeface="Inter 28pt "/>
                </a:rPr>
                <a:t>SK6</a:t>
              </a: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78AD81E0-7DCC-0598-7415-B0A60D0A4F3D}"/>
              </a:ext>
            </a:extLst>
          </p:cNvPr>
          <p:cNvGrpSpPr/>
          <p:nvPr/>
        </p:nvGrpSpPr>
        <p:grpSpPr>
          <a:xfrm>
            <a:off x="4128178" y="2851921"/>
            <a:ext cx="3477350" cy="2396050"/>
            <a:chOff x="4501804" y="3333702"/>
            <a:chExt cx="3477350" cy="2396050"/>
          </a:xfrm>
        </p:grpSpPr>
        <p:sp>
          <p:nvSpPr>
            <p:cNvPr id="18" name="Cloud 14">
              <a:extLst>
                <a:ext uri="{FF2B5EF4-FFF2-40B4-BE49-F238E27FC236}">
                  <a16:creationId xmlns:a16="http://schemas.microsoft.com/office/drawing/2014/main" id="{A78F283A-9315-0E2B-7441-AFC8E153B190}"/>
                </a:ext>
              </a:extLst>
            </p:cNvPr>
            <p:cNvSpPr/>
            <p:nvPr/>
          </p:nvSpPr>
          <p:spPr>
            <a:xfrm>
              <a:off x="4501804" y="3333702"/>
              <a:ext cx="3436511" cy="2396050"/>
            </a:xfrm>
            <a:prstGeom prst="rect">
              <a:avLst/>
            </a:prstGeom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>
                  <a:latin typeface="Inter 28pt "/>
                  <a:cs typeface="Times New Roman"/>
                </a:rPr>
                <a:t>Alle elever som skal bli studieforberedt må ha realfag</a:t>
              </a:r>
              <a:endParaRPr lang="en-US">
                <a:latin typeface="Inter 28pt "/>
              </a:endParaRPr>
            </a:p>
          </p:txBody>
        </p:sp>
        <p:sp>
          <p:nvSpPr>
            <p:cNvPr id="19" name="TekstSylinder 18">
              <a:extLst>
                <a:ext uri="{FF2B5EF4-FFF2-40B4-BE49-F238E27FC236}">
                  <a16:creationId xmlns:a16="http://schemas.microsoft.com/office/drawing/2014/main" id="{CD83DB6A-7DE3-B294-2CE5-C31F0B217F3B}"/>
                </a:ext>
              </a:extLst>
            </p:cNvPr>
            <p:cNvSpPr txBox="1"/>
            <p:nvPr/>
          </p:nvSpPr>
          <p:spPr>
            <a:xfrm>
              <a:off x="7452711" y="5412417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  <a:latin typeface="Inter 28pt "/>
                </a:rPr>
                <a:t>SK5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731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78E84A-3560-7205-5BBE-4CA4CD81E228}"/>
              </a:ext>
            </a:extLst>
          </p:cNvPr>
          <p:cNvSpPr/>
          <p:nvPr/>
        </p:nvSpPr>
        <p:spPr>
          <a:xfrm>
            <a:off x="128852" y="6248397"/>
            <a:ext cx="1853520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320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Overgang</a:t>
            </a:r>
            <a:endParaRPr lang="en-US" sz="3200" b="0" cap="none" spc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DB650F0A-E798-2343-0A8D-84ECB27CCB60}"/>
              </a:ext>
            </a:extLst>
          </p:cNvPr>
          <p:cNvGrpSpPr/>
          <p:nvPr/>
        </p:nvGrpSpPr>
        <p:grpSpPr>
          <a:xfrm>
            <a:off x="1088653" y="645315"/>
            <a:ext cx="3436511" cy="2396050"/>
            <a:chOff x="1088653" y="645315"/>
            <a:chExt cx="3436511" cy="2396050"/>
          </a:xfrm>
        </p:grpSpPr>
        <p:sp>
          <p:nvSpPr>
            <p:cNvPr id="4" name="Cloud 6">
              <a:extLst>
                <a:ext uri="{FF2B5EF4-FFF2-40B4-BE49-F238E27FC236}">
                  <a16:creationId xmlns:a16="http://schemas.microsoft.com/office/drawing/2014/main" id="{A6D3CBC9-64D0-3E56-0CDC-3C8834C6F389}"/>
                </a:ext>
              </a:extLst>
            </p:cNvPr>
            <p:cNvSpPr/>
            <p:nvPr/>
          </p:nvSpPr>
          <p:spPr>
            <a:xfrm>
              <a:off x="1088653" y="645315"/>
              <a:ext cx="3436511" cy="239605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sz="1600" kern="100" noProof="0">
                  <a:cs typeface="Times New Roman"/>
                </a:rPr>
                <a:t>Elevene kan </a:t>
              </a:r>
              <a:r>
                <a:rPr lang="nb-NO" sz="1600" kern="100">
                  <a:cs typeface="Times New Roman"/>
                </a:rPr>
                <a:t>velge</a:t>
              </a:r>
              <a:r>
                <a:rPr lang="nb-NO" sz="1600" kern="100" noProof="0">
                  <a:cs typeface="Times New Roman"/>
                </a:rPr>
                <a:t> fag fra universitet og høyskole som en del av vgo</a:t>
              </a:r>
              <a:endParaRPr lang="nb-NO" noProof="0"/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9C875024-9CCD-10C4-9CDE-EED4D4BBBCB2}"/>
                </a:ext>
              </a:extLst>
            </p:cNvPr>
            <p:cNvSpPr txBox="1"/>
            <p:nvPr/>
          </p:nvSpPr>
          <p:spPr>
            <a:xfrm>
              <a:off x="3954216" y="276436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O1</a:t>
              </a:r>
            </a:p>
          </p:txBody>
        </p:sp>
      </p:grpSp>
      <p:sp>
        <p:nvSpPr>
          <p:cNvPr id="5" name="TekstSylinder 4">
            <a:extLst>
              <a:ext uri="{FF2B5EF4-FFF2-40B4-BE49-F238E27FC236}">
                <a16:creationId xmlns:a16="http://schemas.microsoft.com/office/drawing/2014/main" id="{4AF3B161-03D2-67FA-D68D-AD9F4DAD7E4A}"/>
              </a:ext>
            </a:extLst>
          </p:cNvPr>
          <p:cNvSpPr txBox="1"/>
          <p:nvPr/>
        </p:nvSpPr>
        <p:spPr>
          <a:xfrm>
            <a:off x="7870542" y="274327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O2</a:t>
            </a:r>
          </a:p>
        </p:txBody>
      </p: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ABECD72C-D30A-71C0-22E2-EA137753BA14}"/>
              </a:ext>
            </a:extLst>
          </p:cNvPr>
          <p:cNvGrpSpPr/>
          <p:nvPr/>
        </p:nvGrpSpPr>
        <p:grpSpPr>
          <a:xfrm>
            <a:off x="4520112" y="646473"/>
            <a:ext cx="3478829" cy="2396050"/>
            <a:chOff x="1206641" y="3497827"/>
            <a:chExt cx="3478829" cy="2396050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B618DBCB-968E-53A5-8520-4BC83E7BFCE7}"/>
                </a:ext>
              </a:extLst>
            </p:cNvPr>
            <p:cNvSpPr/>
            <p:nvPr/>
          </p:nvSpPr>
          <p:spPr>
            <a:xfrm>
              <a:off x="1206641" y="3497827"/>
              <a:ext cx="3436511" cy="239605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sz="1600" kern="100" noProof="0" dirty="0">
                  <a:ea typeface="Aptos" panose="020B0004020202020204" pitchFamily="34" charset="0"/>
                  <a:cs typeface="Times New Roman" panose="02020603050405020304" pitchFamily="18" charset="0"/>
                </a:rPr>
                <a:t>Minst middels måloppnåelse </a:t>
              </a:r>
              <a:r>
                <a:rPr lang="nb-NO" sz="16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for </a:t>
              </a:r>
              <a:r>
                <a:rPr lang="nb-NO" sz="1600" kern="100" noProof="0" dirty="0">
                  <a:ea typeface="Aptos" panose="020B0004020202020204" pitchFamily="34" charset="0"/>
                  <a:cs typeface="Times New Roman" panose="02020603050405020304" pitchFamily="18" charset="0"/>
                </a:rPr>
                <a:t>å få gyldig vitnemål</a:t>
              </a:r>
              <a:endParaRPr lang="nb-NO" sz="1600" kern="100" noProof="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sz="1200" kern="100" noProof="0" dirty="0">
                  <a:ea typeface="Aptos" panose="020B0004020202020204" pitchFamily="34" charset="0"/>
                  <a:cs typeface="Times New Roman" panose="02020603050405020304" pitchFamily="18" charset="0"/>
                </a:rPr>
                <a:t>(tilsvarer karakterene 3 og 4)</a:t>
              </a:r>
              <a:endParaRPr lang="nb-NO" sz="1200" kern="100" noProof="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endParaRPr lang="nb-NO" sz="16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BB47C3A6-CA81-E487-39EC-9B618F8C14F8}"/>
                </a:ext>
              </a:extLst>
            </p:cNvPr>
            <p:cNvSpPr txBox="1"/>
            <p:nvPr/>
          </p:nvSpPr>
          <p:spPr>
            <a:xfrm>
              <a:off x="4159027" y="556590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O2</a:t>
              </a:r>
            </a:p>
          </p:txBody>
        </p:sp>
      </p:grp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81DF22A6-D4B9-41F6-18AA-FBDA6A2FE532}"/>
              </a:ext>
            </a:extLst>
          </p:cNvPr>
          <p:cNvGrpSpPr/>
          <p:nvPr/>
        </p:nvGrpSpPr>
        <p:grpSpPr>
          <a:xfrm>
            <a:off x="1099686" y="3035709"/>
            <a:ext cx="3475141" cy="2396050"/>
            <a:chOff x="4963763" y="3497826"/>
            <a:chExt cx="3475141" cy="2396050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32FD582C-0C0C-E28F-AFA0-1D330682C971}"/>
                </a:ext>
              </a:extLst>
            </p:cNvPr>
            <p:cNvSpPr/>
            <p:nvPr/>
          </p:nvSpPr>
          <p:spPr>
            <a:xfrm>
              <a:off x="4963763" y="3497826"/>
              <a:ext cx="3436511" cy="239605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600" kern="100" noProof="0">
                  <a:ea typeface="Aptos" panose="020B0004020202020204" pitchFamily="34" charset="0"/>
                  <a:cs typeface="Times New Roman"/>
                </a:rPr>
                <a:t>Fullført og bestått studieforberedende </a:t>
              </a:r>
              <a:r>
                <a:rPr lang="nb-NO" sz="1600" kern="100">
                  <a:ea typeface="Aptos" panose="020B0004020202020204" pitchFamily="34" charset="0"/>
                  <a:cs typeface="Times New Roman"/>
                </a:rPr>
                <a:t>gir</a:t>
              </a:r>
              <a:r>
                <a:rPr lang="nb-NO" sz="1600" kern="100" noProof="0">
                  <a:ea typeface="Aptos" panose="020B0004020202020204" pitchFamily="34" charset="0"/>
                  <a:cs typeface="Times New Roman"/>
                </a:rPr>
                <a:t> adgang til høyere utdanning</a:t>
              </a:r>
              <a:endParaRPr lang="nb-NO" sz="1600" kern="100" noProof="0">
                <a:effectLst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11" name="TekstSylinder 10">
              <a:extLst>
                <a:ext uri="{FF2B5EF4-FFF2-40B4-BE49-F238E27FC236}">
                  <a16:creationId xmlns:a16="http://schemas.microsoft.com/office/drawing/2014/main" id="{39664145-FA49-1DA7-1A94-B09139DEF675}"/>
                </a:ext>
              </a:extLst>
            </p:cNvPr>
            <p:cNvSpPr txBox="1"/>
            <p:nvPr/>
          </p:nvSpPr>
          <p:spPr>
            <a:xfrm>
              <a:off x="7912461" y="556590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>
                  <a:solidFill>
                    <a:schemeClr val="bg1"/>
                  </a:solidFill>
                </a:rPr>
                <a:t>O3</a:t>
              </a:r>
            </a:p>
          </p:txBody>
        </p:sp>
      </p:grp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EE89637D-1459-823C-D0D9-205F3B43CCB1}"/>
              </a:ext>
            </a:extLst>
          </p:cNvPr>
          <p:cNvGrpSpPr/>
          <p:nvPr/>
        </p:nvGrpSpPr>
        <p:grpSpPr>
          <a:xfrm>
            <a:off x="4522510" y="3035709"/>
            <a:ext cx="3454568" cy="2396050"/>
            <a:chOff x="8563568" y="3527322"/>
            <a:chExt cx="3454568" cy="2396050"/>
          </a:xfrm>
        </p:grpSpPr>
        <p:sp>
          <p:nvSpPr>
            <p:cNvPr id="15" name="Cloud 6">
              <a:extLst>
                <a:ext uri="{FF2B5EF4-FFF2-40B4-BE49-F238E27FC236}">
                  <a16:creationId xmlns:a16="http://schemas.microsoft.com/office/drawing/2014/main" id="{28766C33-A1D6-5421-0594-A49702778CD4}"/>
                </a:ext>
              </a:extLst>
            </p:cNvPr>
            <p:cNvSpPr/>
            <p:nvPr/>
          </p:nvSpPr>
          <p:spPr>
            <a:xfrm>
              <a:off x="8563568" y="3527322"/>
              <a:ext cx="3436511" cy="239605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sz="1600" kern="100">
                  <a:cs typeface="Times New Roman"/>
                </a:rPr>
                <a:t>Obligatoriske innføringsfag i norsk, engelsk og matematikk for de som trenger det</a:t>
              </a:r>
              <a:endParaRPr lang="nb-NO" sz="1600" kern="100" noProof="0">
                <a:cs typeface="Times New Roman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43F5B973-0437-E7D9-627B-1FBC6145CE4D}"/>
                </a:ext>
              </a:extLst>
            </p:cNvPr>
            <p:cNvSpPr txBox="1"/>
            <p:nvPr/>
          </p:nvSpPr>
          <p:spPr>
            <a:xfrm>
              <a:off x="11491693" y="5567911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O4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7054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5E33E3-6EB0-E57E-2CEE-70BF38BE4AC5}"/>
              </a:ext>
            </a:extLst>
          </p:cNvPr>
          <p:cNvSpPr/>
          <p:nvPr/>
        </p:nvSpPr>
        <p:spPr>
          <a:xfrm>
            <a:off x="356319" y="6248397"/>
            <a:ext cx="1091773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Joker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7A9FCA98-72DF-5327-BDF5-E9E8E55D005A}"/>
              </a:ext>
            </a:extLst>
          </p:cNvPr>
          <p:cNvGrpSpPr/>
          <p:nvPr/>
        </p:nvGrpSpPr>
        <p:grpSpPr>
          <a:xfrm>
            <a:off x="733244" y="754114"/>
            <a:ext cx="3596816" cy="2396050"/>
            <a:chOff x="733244" y="754114"/>
            <a:chExt cx="3596816" cy="2396050"/>
          </a:xfrm>
        </p:grpSpPr>
        <p:sp>
          <p:nvSpPr>
            <p:cNvPr id="4" name="Cloud 3">
              <a:extLst>
                <a:ext uri="{FF2B5EF4-FFF2-40B4-BE49-F238E27FC236}">
                  <a16:creationId xmlns:a16="http://schemas.microsoft.com/office/drawing/2014/main" id="{C4D661EE-F632-E397-0C6C-70510473C5BD}"/>
                </a:ext>
              </a:extLst>
            </p:cNvPr>
            <p:cNvSpPr/>
            <p:nvPr/>
          </p:nvSpPr>
          <p:spPr>
            <a:xfrm>
              <a:off x="733244" y="754114"/>
              <a:ext cx="3436511" cy="239605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Fritidsaktiviteter kan gi tilleggspoeng på vitnemålet</a:t>
              </a:r>
            </a:p>
          </p:txBody>
        </p:sp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A471BFA1-D7D1-D92F-0706-0CAE4D98D598}"/>
                </a:ext>
              </a:extLst>
            </p:cNvPr>
            <p:cNvSpPr txBox="1"/>
            <p:nvPr/>
          </p:nvSpPr>
          <p:spPr>
            <a:xfrm>
              <a:off x="3803617" y="2867150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J1</a:t>
              </a:r>
            </a:p>
          </p:txBody>
        </p:sp>
      </p:grpSp>
      <p:sp>
        <p:nvSpPr>
          <p:cNvPr id="9" name="TekstSylinder 8">
            <a:extLst>
              <a:ext uri="{FF2B5EF4-FFF2-40B4-BE49-F238E27FC236}">
                <a16:creationId xmlns:a16="http://schemas.microsoft.com/office/drawing/2014/main" id="{672B3690-C1A1-1663-3CAE-8C94D18B4009}"/>
              </a:ext>
            </a:extLst>
          </p:cNvPr>
          <p:cNvSpPr txBox="1"/>
          <p:nvPr/>
        </p:nvSpPr>
        <p:spPr>
          <a:xfrm>
            <a:off x="11420778" y="284366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J2</a:t>
            </a:r>
          </a:p>
        </p:txBody>
      </p: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C93C0633-0B1C-6D2E-A221-8E8E865E1F29}"/>
              </a:ext>
            </a:extLst>
          </p:cNvPr>
          <p:cNvGrpSpPr/>
          <p:nvPr/>
        </p:nvGrpSpPr>
        <p:grpSpPr>
          <a:xfrm>
            <a:off x="4164702" y="755188"/>
            <a:ext cx="3596815" cy="2396050"/>
            <a:chOff x="733244" y="3881846"/>
            <a:chExt cx="3596815" cy="2396050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B618DBCB-968E-53A5-8520-4BC83E7BFCE7}"/>
                </a:ext>
              </a:extLst>
            </p:cNvPr>
            <p:cNvSpPr/>
            <p:nvPr/>
          </p:nvSpPr>
          <p:spPr>
            <a:xfrm>
              <a:off x="733244" y="3881846"/>
              <a:ext cx="3436511" cy="239605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Skoler kan opprette egne valgfrie fag med lokale læreplaner</a:t>
              </a:r>
              <a:endParaRPr lang="nb-NO" kern="100" noProof="0"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kstSylinder 10">
              <a:extLst>
                <a:ext uri="{FF2B5EF4-FFF2-40B4-BE49-F238E27FC236}">
                  <a16:creationId xmlns:a16="http://schemas.microsoft.com/office/drawing/2014/main" id="{612F5E39-6305-6136-A521-A2B3F9A7DCC4}"/>
                </a:ext>
              </a:extLst>
            </p:cNvPr>
            <p:cNvSpPr txBox="1"/>
            <p:nvPr/>
          </p:nvSpPr>
          <p:spPr>
            <a:xfrm>
              <a:off x="3803616" y="596581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J2</a:t>
              </a:r>
            </a:p>
          </p:txBody>
        </p:sp>
      </p:grpSp>
      <p:grpSp>
        <p:nvGrpSpPr>
          <p:cNvPr id="20" name="Gruppe 19">
            <a:extLst>
              <a:ext uri="{FF2B5EF4-FFF2-40B4-BE49-F238E27FC236}">
                <a16:creationId xmlns:a16="http://schemas.microsoft.com/office/drawing/2014/main" id="{0B8DA761-CF9A-AE4C-FF6B-5158477DE896}"/>
              </a:ext>
            </a:extLst>
          </p:cNvPr>
          <p:cNvGrpSpPr/>
          <p:nvPr/>
        </p:nvGrpSpPr>
        <p:grpSpPr>
          <a:xfrm>
            <a:off x="734445" y="3144425"/>
            <a:ext cx="3612164" cy="2396050"/>
            <a:chOff x="4490367" y="3881845"/>
            <a:chExt cx="3612164" cy="2396050"/>
          </a:xfrm>
        </p:grpSpPr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32FD582C-0C0C-E28F-AFA0-1D330682C971}"/>
                </a:ext>
              </a:extLst>
            </p:cNvPr>
            <p:cNvSpPr/>
            <p:nvPr/>
          </p:nvSpPr>
          <p:spPr>
            <a:xfrm>
              <a:off x="4490367" y="3881845"/>
              <a:ext cx="3436511" cy="239605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800" kern="100" noProof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Karakterer vektes ulikt på vitnemålet</a:t>
              </a: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300" kern="100">
                  <a:ea typeface="Aptos" panose="020B0004020202020204" pitchFamily="34" charset="0"/>
                  <a:cs typeface="Times New Roman" panose="02020603050405020304" pitchFamily="18" charset="0"/>
                </a:rPr>
                <a:t>(beskriv hvilke og hvorfor)</a:t>
              </a:r>
              <a:endParaRPr lang="nb-NO" sz="13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D75744E8-0AD7-E7A8-E24F-CABE786DF3EA}"/>
                </a:ext>
              </a:extLst>
            </p:cNvPr>
            <p:cNvSpPr txBox="1"/>
            <p:nvPr/>
          </p:nvSpPr>
          <p:spPr>
            <a:xfrm>
              <a:off x="7576088" y="5949972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J3</a:t>
              </a:r>
            </a:p>
          </p:txBody>
        </p:sp>
      </p:grp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4226EAC1-B49A-033C-B73F-D9A7DD51933E}"/>
              </a:ext>
            </a:extLst>
          </p:cNvPr>
          <p:cNvSpPr txBox="1"/>
          <p:nvPr/>
        </p:nvSpPr>
        <p:spPr>
          <a:xfrm>
            <a:off x="11420778" y="5960233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J5</a:t>
            </a:r>
          </a:p>
        </p:txBody>
      </p: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99B4B29E-EF67-88AE-D2D9-CFCEE7578E27}"/>
              </a:ext>
            </a:extLst>
          </p:cNvPr>
          <p:cNvGrpSpPr/>
          <p:nvPr/>
        </p:nvGrpSpPr>
        <p:grpSpPr>
          <a:xfrm>
            <a:off x="7597358" y="754225"/>
            <a:ext cx="3539427" cy="2396050"/>
            <a:chOff x="4490365" y="793554"/>
            <a:chExt cx="3539427" cy="2396050"/>
          </a:xfrm>
        </p:grpSpPr>
        <p:sp>
          <p:nvSpPr>
            <p:cNvPr id="5" name="Cloud 4">
              <a:extLst>
                <a:ext uri="{FF2B5EF4-FFF2-40B4-BE49-F238E27FC236}">
                  <a16:creationId xmlns:a16="http://schemas.microsoft.com/office/drawing/2014/main" id="{471A1F67-488D-E121-8184-9A06BD35AB2F}"/>
                </a:ext>
              </a:extLst>
            </p:cNvPr>
            <p:cNvSpPr/>
            <p:nvPr/>
          </p:nvSpPr>
          <p:spPr>
            <a:xfrm>
              <a:off x="4490365" y="793554"/>
              <a:ext cx="3436511" cy="239605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endParaRPr lang="nb-NO" sz="18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endParaRPr lang="nb-NO" kern="100" noProof="0" dirty="0"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endParaRPr lang="nb-NO" sz="18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endParaRPr lang="nb-NO" kern="100" noProof="0" dirty="0"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228600" algn="ctr">
                <a:lnSpc>
                  <a:spcPct val="115000"/>
                </a:lnSpc>
                <a:spcAft>
                  <a:spcPts val="800"/>
                </a:spcAft>
              </a:pPr>
              <a:r>
                <a:rPr lang="nb-NO" sz="14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(Kom med eget forslag her, for eksempel ditt </a:t>
              </a:r>
              <a:r>
                <a:rPr lang="nb-NO" sz="1400" kern="100" noProof="0" dirty="0" err="1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drømmefag</a:t>
              </a:r>
              <a:r>
                <a:rPr lang="nb-NO" sz="1400" kern="100" noProof="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3CEB412E-94FC-A80B-8950-037171FD5AE2}"/>
                </a:ext>
              </a:extLst>
            </p:cNvPr>
            <p:cNvSpPr txBox="1"/>
            <p:nvPr/>
          </p:nvSpPr>
          <p:spPr>
            <a:xfrm>
              <a:off x="7503349" y="2854117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JX</a:t>
              </a:r>
            </a:p>
          </p:txBody>
        </p:sp>
      </p:grp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95C4FA19-5A4F-56B7-7CC1-8D49597B0CE5}"/>
              </a:ext>
            </a:extLst>
          </p:cNvPr>
          <p:cNvGrpSpPr/>
          <p:nvPr/>
        </p:nvGrpSpPr>
        <p:grpSpPr>
          <a:xfrm>
            <a:off x="4167101" y="3143352"/>
            <a:ext cx="3536220" cy="2396050"/>
            <a:chOff x="8247488" y="724617"/>
            <a:chExt cx="3536220" cy="2396050"/>
          </a:xfrm>
        </p:grpSpPr>
        <p:sp>
          <p:nvSpPr>
            <p:cNvPr id="6" name="Cloud 14">
              <a:extLst>
                <a:ext uri="{FF2B5EF4-FFF2-40B4-BE49-F238E27FC236}">
                  <a16:creationId xmlns:a16="http://schemas.microsoft.com/office/drawing/2014/main" id="{01B9FCE2-CE13-90DC-38A6-43DBE327E7BC}"/>
                </a:ext>
              </a:extLst>
            </p:cNvPr>
            <p:cNvSpPr/>
            <p:nvPr/>
          </p:nvSpPr>
          <p:spPr>
            <a:xfrm>
              <a:off x="8247488" y="724617"/>
              <a:ext cx="3436511" cy="239605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228600" algn="ctr">
                <a:lnSpc>
                  <a:spcPct val="114999"/>
                </a:lnSpc>
                <a:spcAft>
                  <a:spcPts val="800"/>
                </a:spcAft>
              </a:pPr>
              <a:r>
                <a:rPr lang="nb-NO" kern="100" noProof="0">
                  <a:latin typeface="Inter 28pt "/>
                  <a:ea typeface="Aptos" panose="020B0004020202020204" pitchFamily="34" charset="0"/>
                  <a:cs typeface="Times New Roman"/>
                </a:rPr>
                <a:t>Studiekompetanse inkluderer en obligatorisk, selvvalgt sluttoppgave ("mini-bachelor")</a:t>
              </a:r>
              <a:endParaRPr lang="nb-NO" sz="1800" kern="100" noProof="0">
                <a:effectLst/>
                <a:latin typeface="Inter 28pt "/>
                <a:ea typeface="Aptos" panose="020B0004020202020204" pitchFamily="34" charset="0"/>
                <a:cs typeface="Times New Roman"/>
              </a:endParaRPr>
            </a:p>
          </p:txBody>
        </p: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5350C78E-3DAC-A4D3-8170-3DBE5FDD55D7}"/>
                </a:ext>
              </a:extLst>
            </p:cNvPr>
            <p:cNvSpPr txBox="1"/>
            <p:nvPr/>
          </p:nvSpPr>
          <p:spPr>
            <a:xfrm>
              <a:off x="11257265" y="2794506"/>
              <a:ext cx="526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>
                  <a:solidFill>
                    <a:schemeClr val="bg1"/>
                  </a:solidFill>
                </a:rPr>
                <a:t>J4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679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88B29-8BD0-00E4-7F4B-6E82F9CC6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82966E-485A-CA9A-0AC4-4518F83EA3DD}"/>
              </a:ext>
            </a:extLst>
          </p:cNvPr>
          <p:cNvSpPr/>
          <p:nvPr/>
        </p:nvSpPr>
        <p:spPr>
          <a:xfrm>
            <a:off x="356319" y="6248397"/>
            <a:ext cx="1091773" cy="58477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3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Joker</a:t>
            </a:r>
            <a:endParaRPr lang="en-US" sz="32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9FB4467-DA99-391E-95D4-0A973C056805}"/>
              </a:ext>
            </a:extLst>
          </p:cNvPr>
          <p:cNvSpPr txBox="1"/>
          <p:nvPr/>
        </p:nvSpPr>
        <p:spPr>
          <a:xfrm>
            <a:off x="3803617" y="2867150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J1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26BE517-9C9F-B9EE-DE12-7A769D3BA2BC}"/>
              </a:ext>
            </a:extLst>
          </p:cNvPr>
          <p:cNvSpPr txBox="1"/>
          <p:nvPr/>
        </p:nvSpPr>
        <p:spPr>
          <a:xfrm>
            <a:off x="11420778" y="2843668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J2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70BDA5DA-EFF3-72C4-FF82-11255EEE2E91}"/>
              </a:ext>
            </a:extLst>
          </p:cNvPr>
          <p:cNvSpPr txBox="1"/>
          <p:nvPr/>
        </p:nvSpPr>
        <p:spPr>
          <a:xfrm>
            <a:off x="3803616" y="5965816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J2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F19E4F5-B4E9-0A29-4341-FBE217D54BDF}"/>
              </a:ext>
            </a:extLst>
          </p:cNvPr>
          <p:cNvSpPr txBox="1"/>
          <p:nvPr/>
        </p:nvSpPr>
        <p:spPr>
          <a:xfrm>
            <a:off x="7576088" y="5949972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J3</a:t>
            </a:r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127A40B4-01B6-C051-F0C3-D488711E3A6F}"/>
              </a:ext>
            </a:extLst>
          </p:cNvPr>
          <p:cNvSpPr txBox="1"/>
          <p:nvPr/>
        </p:nvSpPr>
        <p:spPr>
          <a:xfrm>
            <a:off x="11420778" y="5960233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J5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71669D81-FB53-9038-8662-95A997210214}"/>
              </a:ext>
            </a:extLst>
          </p:cNvPr>
          <p:cNvSpPr txBox="1"/>
          <p:nvPr/>
        </p:nvSpPr>
        <p:spPr>
          <a:xfrm>
            <a:off x="7503349" y="2854117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JX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FEDFCD3-8F11-3AEC-CC53-4254FE387C84}"/>
              </a:ext>
            </a:extLst>
          </p:cNvPr>
          <p:cNvSpPr txBox="1"/>
          <p:nvPr/>
        </p:nvSpPr>
        <p:spPr>
          <a:xfrm>
            <a:off x="11375252" y="2843667"/>
            <a:ext cx="526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>
                <a:solidFill>
                  <a:schemeClr val="bg1"/>
                </a:solidFill>
              </a:rPr>
              <a:t>J4</a:t>
            </a:r>
          </a:p>
        </p:txBody>
      </p:sp>
      <p:sp>
        <p:nvSpPr>
          <p:cNvPr id="18" name="Cloud 4">
            <a:extLst>
              <a:ext uri="{FF2B5EF4-FFF2-40B4-BE49-F238E27FC236}">
                <a16:creationId xmlns:a16="http://schemas.microsoft.com/office/drawing/2014/main" id="{F714C2D8-BA94-F768-1FFC-D4326DC04593}"/>
              </a:ext>
            </a:extLst>
          </p:cNvPr>
          <p:cNvSpPr/>
          <p:nvPr/>
        </p:nvSpPr>
        <p:spPr>
          <a:xfrm>
            <a:off x="412631" y="471100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" name="Cloud 4">
            <a:extLst>
              <a:ext uri="{FF2B5EF4-FFF2-40B4-BE49-F238E27FC236}">
                <a16:creationId xmlns:a16="http://schemas.microsoft.com/office/drawing/2014/main" id="{984CA668-4609-D62B-FBD0-07B9C5C0B62C}"/>
              </a:ext>
            </a:extLst>
          </p:cNvPr>
          <p:cNvSpPr/>
          <p:nvPr/>
        </p:nvSpPr>
        <p:spPr>
          <a:xfrm>
            <a:off x="3842235" y="471100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" name="Cloud 4">
            <a:extLst>
              <a:ext uri="{FF2B5EF4-FFF2-40B4-BE49-F238E27FC236}">
                <a16:creationId xmlns:a16="http://schemas.microsoft.com/office/drawing/2014/main" id="{E5B9F15A-BA6E-5109-4F5D-0FA2D7A24E18}"/>
              </a:ext>
            </a:extLst>
          </p:cNvPr>
          <p:cNvSpPr/>
          <p:nvPr/>
        </p:nvSpPr>
        <p:spPr>
          <a:xfrm>
            <a:off x="396602" y="2861619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" name="Cloud 4">
            <a:extLst>
              <a:ext uri="{FF2B5EF4-FFF2-40B4-BE49-F238E27FC236}">
                <a16:creationId xmlns:a16="http://schemas.microsoft.com/office/drawing/2014/main" id="{4B53F775-9E4A-4248-CFA7-778D4900B715}"/>
              </a:ext>
            </a:extLst>
          </p:cNvPr>
          <p:cNvSpPr/>
          <p:nvPr/>
        </p:nvSpPr>
        <p:spPr>
          <a:xfrm>
            <a:off x="3832405" y="2871451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Cloud 4">
            <a:extLst>
              <a:ext uri="{FF2B5EF4-FFF2-40B4-BE49-F238E27FC236}">
                <a16:creationId xmlns:a16="http://schemas.microsoft.com/office/drawing/2014/main" id="{C7CBA734-92AB-0712-66D7-8DB6F5D00093}"/>
              </a:ext>
            </a:extLst>
          </p:cNvPr>
          <p:cNvSpPr/>
          <p:nvPr/>
        </p:nvSpPr>
        <p:spPr>
          <a:xfrm>
            <a:off x="7271845" y="477113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" name="Cloud 4">
            <a:extLst>
              <a:ext uri="{FF2B5EF4-FFF2-40B4-BE49-F238E27FC236}">
                <a16:creationId xmlns:a16="http://schemas.microsoft.com/office/drawing/2014/main" id="{A1C713A2-2AC6-15AA-D489-87E793BA21A4}"/>
              </a:ext>
            </a:extLst>
          </p:cNvPr>
          <p:cNvSpPr/>
          <p:nvPr/>
        </p:nvSpPr>
        <p:spPr>
          <a:xfrm>
            <a:off x="7271845" y="2858729"/>
            <a:ext cx="3436511" cy="239605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sz="1800" kern="100" noProof="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endParaRPr lang="nb-NO" kern="100" noProof="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800"/>
              </a:spcAft>
            </a:pP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(Kom med eget forslag her, for eksempel ditt </a:t>
            </a:r>
            <a:r>
              <a:rPr lang="nb-NO" sz="1400" kern="100" noProof="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drømmefag</a:t>
            </a:r>
            <a:r>
              <a:rPr lang="nb-NO" sz="1400" kern="100" noProof="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40010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gendefinert 1">
      <a:majorFont>
        <a:latin typeface="Inter 28pt SemiBold"/>
        <a:ea typeface=""/>
        <a:cs typeface=""/>
      </a:majorFont>
      <a:minorFont>
        <a:latin typeface="Inter 28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404897-0c77-43cb-9d4e-bf1a2a5b7123">
      <Terms xmlns="http://schemas.microsoft.com/office/infopath/2007/PartnerControls"/>
    </lcf76f155ced4ddcb4097134ff3c332f>
    <TaxCatchAll xmlns="fe73929d-47c1-4e09-8c1a-2b1f63604b1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82532080864F47B95E54B6E3E734AA" ma:contentTypeVersion="14" ma:contentTypeDescription="Create a new document." ma:contentTypeScope="" ma:versionID="fbf85f999a31575bf2faa71f4453888f">
  <xsd:schema xmlns:xsd="http://www.w3.org/2001/XMLSchema" xmlns:xs="http://www.w3.org/2001/XMLSchema" xmlns:p="http://schemas.microsoft.com/office/2006/metadata/properties" xmlns:ns2="64404897-0c77-43cb-9d4e-bf1a2a5b7123" xmlns:ns3="fe73929d-47c1-4e09-8c1a-2b1f63604b17" targetNamespace="http://schemas.microsoft.com/office/2006/metadata/properties" ma:root="true" ma:fieldsID="e1bab9cf97b772b3926c5f6674bc57f2" ns2:_="" ns3:_="">
    <xsd:import namespace="64404897-0c77-43cb-9d4e-bf1a2a5b7123"/>
    <xsd:import namespace="fe73929d-47c1-4e09-8c1a-2b1f63604b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404897-0c77-43cb-9d4e-bf1a2a5b71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27693bf-43f0-4496-9cc0-7f5e3d824a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929d-47c1-4e09-8c1a-2b1f63604b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0653733-ce16-43a7-90d4-55e2e2bd9238}" ma:internalName="TaxCatchAll" ma:showField="CatchAllData" ma:web="fe73929d-47c1-4e09-8c1a-2b1f63604b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C5EEF9-D128-49D9-8BBC-35AA396135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C7DE18-EAE9-4332-BE7A-3050762A7FE0}">
  <ds:schemaRefs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fe73929d-47c1-4e09-8c1a-2b1f63604b17"/>
    <ds:schemaRef ds:uri="64404897-0c77-43cb-9d4e-bf1a2a5b7123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E8C279F-0AC9-4DC0-9720-BA735DCBB6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404897-0c77-43cb-9d4e-bf1a2a5b7123"/>
    <ds:schemaRef ds:uri="fe73929d-47c1-4e09-8c1a-2b1f63604b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708</Words>
  <Application>Microsoft Office PowerPoint</Application>
  <PresentationFormat>Widescreen</PresentationFormat>
  <Paragraphs>161</Paragraphs>
  <Slides>9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6" baseType="lpstr">
      <vt:lpstr>Aptos</vt:lpstr>
      <vt:lpstr>Arial</vt:lpstr>
      <vt:lpstr>Inter 28pt</vt:lpstr>
      <vt:lpstr>Inter 28pt </vt:lpstr>
      <vt:lpstr>Inter 28pt SemiBold</vt:lpstr>
      <vt:lpstr>Times New Roman</vt:lpstr>
      <vt:lpstr>Office Theme</vt:lpstr>
      <vt:lpstr>Slik spiller du Drømmevideregående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FRANKUM Rebecca, EDU/PAI</dc:creator>
  <cp:lastModifiedBy>Erlend Sørensen</cp:lastModifiedBy>
  <cp:revision>5</cp:revision>
  <cp:lastPrinted>2025-08-12T11:44:00Z</cp:lastPrinted>
  <dcterms:created xsi:type="dcterms:W3CDTF">2025-04-18T09:56:27Z</dcterms:created>
  <dcterms:modified xsi:type="dcterms:W3CDTF">2026-03-26T12:32:45Z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6047198-b488-45d0-a177-3effe9f755df_Enabled">
    <vt:lpwstr>true</vt:lpwstr>
  </property>
  <property fmtid="{D5CDD505-2E9C-101B-9397-08002B2CF9AE}" pid="3" name="MSIP_Label_f6047198-b488-45d0-a177-3effe9f755df_SetDate">
    <vt:lpwstr>2025-06-10T09:49:48Z</vt:lpwstr>
  </property>
  <property fmtid="{D5CDD505-2E9C-101B-9397-08002B2CF9AE}" pid="4" name="MSIP_Label_f6047198-b488-45d0-a177-3effe9f755df_Method">
    <vt:lpwstr>Privileged</vt:lpwstr>
  </property>
  <property fmtid="{D5CDD505-2E9C-101B-9397-08002B2CF9AE}" pid="5" name="MSIP_Label_f6047198-b488-45d0-a177-3effe9f755df_Name">
    <vt:lpwstr>Unofficial</vt:lpwstr>
  </property>
  <property fmtid="{D5CDD505-2E9C-101B-9397-08002B2CF9AE}" pid="6" name="MSIP_Label_f6047198-b488-45d0-a177-3effe9f755df_SiteId">
    <vt:lpwstr>ac41c7d4-1f61-460d-b0f4-fc925a2b471c</vt:lpwstr>
  </property>
  <property fmtid="{D5CDD505-2E9C-101B-9397-08002B2CF9AE}" pid="7" name="MSIP_Label_f6047198-b488-45d0-a177-3effe9f755df_ActionId">
    <vt:lpwstr>9df9c7a4-aaeb-4cb8-b025-abb0ea51bb8d</vt:lpwstr>
  </property>
  <property fmtid="{D5CDD505-2E9C-101B-9397-08002B2CF9AE}" pid="8" name="MSIP_Label_f6047198-b488-45d0-a177-3effe9f755df_ContentBits">
    <vt:lpwstr>2</vt:lpwstr>
  </property>
  <property fmtid="{D5CDD505-2E9C-101B-9397-08002B2CF9AE}" pid="9" name="ContentTypeId">
    <vt:lpwstr>0x0101005582532080864F47B95E54B6E3E734AA</vt:lpwstr>
  </property>
  <property fmtid="{D5CDD505-2E9C-101B-9397-08002B2CF9AE}" pid="10" name="MediaServiceImageTags">
    <vt:lpwstr/>
  </property>
  <property fmtid="{D5CDD505-2E9C-101B-9397-08002B2CF9AE}" pid="11" name="xd_ProgID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ExtendedDescription">
    <vt:lpwstr/>
  </property>
  <property fmtid="{D5CDD505-2E9C-101B-9397-08002B2CF9AE}" pid="15" name="TriggerFlowInfo">
    <vt:lpwstr/>
  </property>
  <property fmtid="{D5CDD505-2E9C-101B-9397-08002B2CF9AE}" pid="16" name="xd_Signature">
    <vt:bool>false</vt:bool>
  </property>
</Properties>
</file>