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 id="2147483694" r:id="rId5"/>
  </p:sldMasterIdLst>
  <p:notesMasterIdLst>
    <p:notesMasterId r:id="rId35"/>
  </p:notesMasterIdLst>
  <p:sldIdLst>
    <p:sldId id="258" r:id="rId6"/>
    <p:sldId id="348" r:id="rId7"/>
    <p:sldId id="327" r:id="rId8"/>
    <p:sldId id="259" r:id="rId9"/>
    <p:sldId id="350" r:id="rId10"/>
    <p:sldId id="374" r:id="rId11"/>
    <p:sldId id="351" r:id="rId12"/>
    <p:sldId id="367" r:id="rId13"/>
    <p:sldId id="373" r:id="rId14"/>
    <p:sldId id="341" r:id="rId15"/>
    <p:sldId id="328" r:id="rId16"/>
    <p:sldId id="349" r:id="rId17"/>
    <p:sldId id="368" r:id="rId18"/>
    <p:sldId id="332" r:id="rId19"/>
    <p:sldId id="376" r:id="rId20"/>
    <p:sldId id="334" r:id="rId21"/>
    <p:sldId id="352" r:id="rId22"/>
    <p:sldId id="371" r:id="rId23"/>
    <p:sldId id="369" r:id="rId24"/>
    <p:sldId id="370" r:id="rId25"/>
    <p:sldId id="310" r:id="rId26"/>
    <p:sldId id="342" r:id="rId27"/>
    <p:sldId id="366" r:id="rId28"/>
    <p:sldId id="365" r:id="rId29"/>
    <p:sldId id="361" r:id="rId30"/>
    <p:sldId id="363" r:id="rId31"/>
    <p:sldId id="353" r:id="rId32"/>
    <p:sldId id="354" r:id="rId33"/>
    <p:sldId id="375" r:id="rId34"/>
  </p:sldIdLst>
  <p:sldSz cx="12192000" cy="6858000"/>
  <p:notesSz cx="6797675" cy="9928225"/>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Roboto" panose="02000000000000000000" pitchFamily="2" charset="0"/>
      <p:regular r:id="rId42"/>
      <p:bold r:id="rId43"/>
      <p:italic r:id="rId44"/>
      <p:boldItalic r:id="rId45"/>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ørfjord" initials="LS" lastIdx="2" clrIdx="0">
    <p:extLst>
      <p:ext uri="{19B8F6BF-5375-455C-9EA6-DF929625EA0E}">
        <p15:presenceInfo xmlns:p15="http://schemas.microsoft.com/office/powerpoint/2012/main" userId="S-1-5-21-1060284298-1532298954-725345543-22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F9D"/>
    <a:srgbClr val="EED0C3"/>
    <a:srgbClr val="E8C3B4"/>
    <a:srgbClr val="CBE5D8"/>
    <a:srgbClr val="F8ECE6"/>
    <a:srgbClr val="DEF2E7"/>
    <a:srgbClr val="D0D0D0"/>
    <a:srgbClr val="CFCFCF"/>
    <a:srgbClr val="D2D2D2"/>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51" autoAdjust="0"/>
    <p:restoredTop sz="60691" autoAdjust="0"/>
  </p:normalViewPr>
  <p:slideViewPr>
    <p:cSldViewPr snapToGrid="0">
      <p:cViewPr varScale="1">
        <p:scale>
          <a:sx n="38" d="100"/>
          <a:sy n="38" d="100"/>
        </p:scale>
        <p:origin x="1376" y="20"/>
      </p:cViewPr>
      <p:guideLst>
        <p:guide orient="horz" pos="2228"/>
        <p:guide pos="384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83A02-E908-4FAD-949B-5A0E34ED6B7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027112C8-400E-4D97-8640-9D2572631978}">
      <dgm:prSet phldrT="[Tekst]" custT="1"/>
      <dgm:spPr/>
      <dgm:t>
        <a:bodyPr/>
        <a:lstStyle/>
        <a:p>
          <a:r>
            <a:rPr lang="en-US" sz="2000" dirty="0">
              <a:solidFill>
                <a:schemeClr val="tx1"/>
              </a:solidFill>
            </a:rPr>
            <a:t>1</a:t>
          </a:r>
          <a:r>
            <a:rPr lang="nb-NO" sz="2000" noProof="0" dirty="0">
              <a:solidFill>
                <a:schemeClr val="tx1"/>
              </a:solidFill>
            </a:rPr>
            <a:t>. Følgje med og fange opp</a:t>
          </a:r>
        </a:p>
      </dgm:t>
    </dgm:pt>
    <dgm:pt modelId="{DAD729EC-7D53-4FED-B771-45E00FB6AFD7}" type="parTrans" cxnId="{564C717C-E166-4F77-B2EE-D09AB8343ADB}">
      <dgm:prSet/>
      <dgm:spPr/>
      <dgm:t>
        <a:bodyPr/>
        <a:lstStyle/>
        <a:p>
          <a:endParaRPr lang="en-US"/>
        </a:p>
      </dgm:t>
    </dgm:pt>
    <dgm:pt modelId="{9478D794-7203-4CF4-9BEF-AE126901AA5E}" type="sibTrans" cxnId="{564C717C-E166-4F77-B2EE-D09AB8343ADB}">
      <dgm:prSet/>
      <dgm:spPr/>
      <dgm:t>
        <a:bodyPr/>
        <a:lstStyle/>
        <a:p>
          <a:endParaRPr lang="en-US"/>
        </a:p>
      </dgm:t>
    </dgm:pt>
    <dgm:pt modelId="{29CC40EB-7114-4187-8084-87F0BD3A7235}">
      <dgm:prSet phldrT="[Tekst]" custT="1"/>
      <dgm:spPr/>
      <dgm:t>
        <a:bodyPr/>
        <a:lstStyle/>
        <a:p>
          <a:r>
            <a:rPr lang="en-US" sz="2000" dirty="0"/>
            <a:t>4. </a:t>
          </a:r>
          <a:r>
            <a:rPr lang="nb-NO" sz="2000" noProof="0" dirty="0" err="1"/>
            <a:t>Undersøkje</a:t>
          </a:r>
          <a:endParaRPr lang="nb-NO" sz="2000" noProof="0" dirty="0"/>
        </a:p>
      </dgm:t>
    </dgm:pt>
    <dgm:pt modelId="{E0642F50-3F20-4E80-8268-7AEE827C5A7D}" type="parTrans" cxnId="{83121A65-B373-4D72-A865-C03C9EDF5572}">
      <dgm:prSet/>
      <dgm:spPr/>
      <dgm:t>
        <a:bodyPr/>
        <a:lstStyle/>
        <a:p>
          <a:endParaRPr lang="en-US"/>
        </a:p>
      </dgm:t>
    </dgm:pt>
    <dgm:pt modelId="{A94CE018-1E06-41C8-BE89-D66DF43872F5}" type="sibTrans" cxnId="{83121A65-B373-4D72-A865-C03C9EDF5572}">
      <dgm:prSet/>
      <dgm:spPr/>
      <dgm:t>
        <a:bodyPr/>
        <a:lstStyle/>
        <a:p>
          <a:endParaRPr lang="en-US"/>
        </a:p>
      </dgm:t>
    </dgm:pt>
    <dgm:pt modelId="{05883903-C688-435F-9441-1E56A7761910}">
      <dgm:prSet phldrT="[Tekst]" custT="1"/>
      <dgm:spPr/>
      <dgm:t>
        <a:bodyPr/>
        <a:lstStyle/>
        <a:p>
          <a:r>
            <a:rPr lang="en-US" sz="2000" dirty="0"/>
            <a:t>5. </a:t>
          </a:r>
          <a:r>
            <a:rPr lang="nb-NO" sz="2000" noProof="0" dirty="0" err="1"/>
            <a:t>Setje</a:t>
          </a:r>
          <a:r>
            <a:rPr lang="nb-NO" sz="2000" noProof="0" dirty="0"/>
            <a:t> inn tiltak og evaluere</a:t>
          </a:r>
        </a:p>
      </dgm:t>
    </dgm:pt>
    <dgm:pt modelId="{685922F9-45A9-4E4D-91FD-5A836A416EB0}" type="parTrans" cxnId="{4535039A-D2F3-4E04-8E27-6F21EB2D1E92}">
      <dgm:prSet/>
      <dgm:spPr/>
      <dgm:t>
        <a:bodyPr/>
        <a:lstStyle/>
        <a:p>
          <a:endParaRPr lang="en-US"/>
        </a:p>
      </dgm:t>
    </dgm:pt>
    <dgm:pt modelId="{CFFDAB6E-1772-4503-B802-C5058BE1A80D}" type="sibTrans" cxnId="{4535039A-D2F3-4E04-8E27-6F21EB2D1E92}">
      <dgm:prSet/>
      <dgm:spPr/>
      <dgm:t>
        <a:bodyPr/>
        <a:lstStyle/>
        <a:p>
          <a:endParaRPr lang="en-US"/>
        </a:p>
      </dgm:t>
    </dgm:pt>
    <dgm:pt modelId="{DAF4D50B-4A3B-4DA0-940B-FD115F1A2B81}">
      <dgm:prSet custT="1"/>
      <dgm:spPr/>
      <dgm:t>
        <a:bodyPr/>
        <a:lstStyle/>
        <a:p>
          <a:r>
            <a:rPr lang="nb-NO" sz="2000" dirty="0"/>
            <a:t>3. Melde frå </a:t>
          </a:r>
          <a:endParaRPr lang="en-US" sz="2000" dirty="0"/>
        </a:p>
      </dgm:t>
    </dgm:pt>
    <dgm:pt modelId="{A07D3D72-22CF-4188-AC77-120753B4B611}" type="parTrans" cxnId="{7005BA93-5443-4BCB-A03B-58A8116B2E8C}">
      <dgm:prSet/>
      <dgm:spPr/>
      <dgm:t>
        <a:bodyPr/>
        <a:lstStyle/>
        <a:p>
          <a:endParaRPr lang="en-US"/>
        </a:p>
      </dgm:t>
    </dgm:pt>
    <dgm:pt modelId="{FC75308E-8278-48CC-B412-E843CB6A7D2B}" type="sibTrans" cxnId="{7005BA93-5443-4BCB-A03B-58A8116B2E8C}">
      <dgm:prSet/>
      <dgm:spPr/>
      <dgm:t>
        <a:bodyPr/>
        <a:lstStyle/>
        <a:p>
          <a:endParaRPr lang="en-US"/>
        </a:p>
      </dgm:t>
    </dgm:pt>
    <dgm:pt modelId="{9E110C8F-3561-4108-8DB9-42F339F50780}">
      <dgm:prSet custT="1"/>
      <dgm:spPr/>
      <dgm:t>
        <a:bodyPr/>
        <a:lstStyle/>
        <a:p>
          <a:r>
            <a:rPr lang="nb-NO" sz="2000"/>
            <a:t>2. Gripe inn </a:t>
          </a:r>
          <a:endParaRPr lang="en-US" sz="2000"/>
        </a:p>
      </dgm:t>
    </dgm:pt>
    <dgm:pt modelId="{D29D6C1A-BDF1-4FD1-9DBB-41D6CEFCE1C9}" type="parTrans" cxnId="{B9AB06DF-270E-4D1C-A66B-BBE3E81AC033}">
      <dgm:prSet/>
      <dgm:spPr/>
      <dgm:t>
        <a:bodyPr/>
        <a:lstStyle/>
        <a:p>
          <a:endParaRPr lang="en-US"/>
        </a:p>
      </dgm:t>
    </dgm:pt>
    <dgm:pt modelId="{3356FE38-E449-4130-A461-85BA6CF02F66}" type="sibTrans" cxnId="{B9AB06DF-270E-4D1C-A66B-BBE3E81AC033}">
      <dgm:prSet/>
      <dgm:spPr/>
      <dgm:t>
        <a:bodyPr/>
        <a:lstStyle/>
        <a:p>
          <a:endParaRPr lang="en-US"/>
        </a:p>
      </dgm:t>
    </dgm:pt>
    <dgm:pt modelId="{DC2CCEE7-526D-4AE5-83C7-10313632EA11}" type="pres">
      <dgm:prSet presAssocID="{1CF83A02-E908-4FAD-949B-5A0E34ED6B75}" presName="cycle" presStyleCnt="0">
        <dgm:presLayoutVars>
          <dgm:dir/>
          <dgm:resizeHandles val="exact"/>
        </dgm:presLayoutVars>
      </dgm:prSet>
      <dgm:spPr/>
    </dgm:pt>
    <dgm:pt modelId="{A26D2934-31A8-46BD-9B75-F8036A96685E}" type="pres">
      <dgm:prSet presAssocID="{027112C8-400E-4D97-8640-9D2572631978}" presName="dummy" presStyleCnt="0"/>
      <dgm:spPr/>
    </dgm:pt>
    <dgm:pt modelId="{4465AAD6-5D4F-480F-8137-E65E19EC72D6}" type="pres">
      <dgm:prSet presAssocID="{027112C8-400E-4D97-8640-9D2572631978}" presName="node" presStyleLbl="revTx" presStyleIdx="0" presStyleCnt="5">
        <dgm:presLayoutVars>
          <dgm:bulletEnabled val="1"/>
        </dgm:presLayoutVars>
      </dgm:prSet>
      <dgm:spPr/>
    </dgm:pt>
    <dgm:pt modelId="{6E6E91F6-7201-4AF2-BFB0-0D02D9766301}" type="pres">
      <dgm:prSet presAssocID="{9478D794-7203-4CF4-9BEF-AE126901AA5E}" presName="sibTrans" presStyleLbl="node1" presStyleIdx="0" presStyleCnt="5"/>
      <dgm:spPr/>
    </dgm:pt>
    <dgm:pt modelId="{2D2A7359-1EA4-4037-9EC7-7768E6BBC676}" type="pres">
      <dgm:prSet presAssocID="{9E110C8F-3561-4108-8DB9-42F339F50780}" presName="dummy" presStyleCnt="0"/>
      <dgm:spPr/>
    </dgm:pt>
    <dgm:pt modelId="{ED736DBB-6C5F-47BB-A18C-AE8244D70E34}" type="pres">
      <dgm:prSet presAssocID="{9E110C8F-3561-4108-8DB9-42F339F50780}" presName="node" presStyleLbl="revTx" presStyleIdx="1" presStyleCnt="5">
        <dgm:presLayoutVars>
          <dgm:bulletEnabled val="1"/>
        </dgm:presLayoutVars>
      </dgm:prSet>
      <dgm:spPr/>
    </dgm:pt>
    <dgm:pt modelId="{F114F98F-DA1F-44D2-A016-A2E1260FF88F}" type="pres">
      <dgm:prSet presAssocID="{3356FE38-E449-4130-A461-85BA6CF02F66}" presName="sibTrans" presStyleLbl="node1" presStyleIdx="1" presStyleCnt="5"/>
      <dgm:spPr/>
    </dgm:pt>
    <dgm:pt modelId="{61598BAF-452E-4CBB-97EF-EB9E2B829691}" type="pres">
      <dgm:prSet presAssocID="{DAF4D50B-4A3B-4DA0-940B-FD115F1A2B81}" presName="dummy" presStyleCnt="0"/>
      <dgm:spPr/>
    </dgm:pt>
    <dgm:pt modelId="{AFAF07C9-DD09-4EB8-9A90-CEFFE791421B}" type="pres">
      <dgm:prSet presAssocID="{DAF4D50B-4A3B-4DA0-940B-FD115F1A2B81}" presName="node" presStyleLbl="revTx" presStyleIdx="2" presStyleCnt="5">
        <dgm:presLayoutVars>
          <dgm:bulletEnabled val="1"/>
        </dgm:presLayoutVars>
      </dgm:prSet>
      <dgm:spPr/>
    </dgm:pt>
    <dgm:pt modelId="{B2BA15F0-8CEE-4F54-821C-2A7B4D0C36AD}" type="pres">
      <dgm:prSet presAssocID="{FC75308E-8278-48CC-B412-E843CB6A7D2B}" presName="sibTrans" presStyleLbl="node1" presStyleIdx="2" presStyleCnt="5"/>
      <dgm:spPr/>
    </dgm:pt>
    <dgm:pt modelId="{2FFD8F25-7CC7-472B-BFB7-583F2A97931C}" type="pres">
      <dgm:prSet presAssocID="{29CC40EB-7114-4187-8084-87F0BD3A7235}" presName="dummy" presStyleCnt="0"/>
      <dgm:spPr/>
    </dgm:pt>
    <dgm:pt modelId="{28D201A2-A2AC-4533-96A5-7F8448B993A6}" type="pres">
      <dgm:prSet presAssocID="{29CC40EB-7114-4187-8084-87F0BD3A7235}" presName="node" presStyleLbl="revTx" presStyleIdx="3" presStyleCnt="5" custScaleX="127472">
        <dgm:presLayoutVars>
          <dgm:bulletEnabled val="1"/>
        </dgm:presLayoutVars>
      </dgm:prSet>
      <dgm:spPr/>
    </dgm:pt>
    <dgm:pt modelId="{0DA43D1C-7F42-4E36-ADF4-4AED4A261DF1}" type="pres">
      <dgm:prSet presAssocID="{A94CE018-1E06-41C8-BE89-D66DF43872F5}" presName="sibTrans" presStyleLbl="node1" presStyleIdx="3" presStyleCnt="5"/>
      <dgm:spPr/>
    </dgm:pt>
    <dgm:pt modelId="{BE3CB458-19F4-4E26-86CA-FED488CFB225}" type="pres">
      <dgm:prSet presAssocID="{05883903-C688-435F-9441-1E56A7761910}" presName="dummy" presStyleCnt="0"/>
      <dgm:spPr/>
    </dgm:pt>
    <dgm:pt modelId="{D1CE8197-59C4-454C-B874-47FC77A319B4}" type="pres">
      <dgm:prSet presAssocID="{05883903-C688-435F-9441-1E56A7761910}" presName="node" presStyleLbl="revTx" presStyleIdx="4" presStyleCnt="5">
        <dgm:presLayoutVars>
          <dgm:bulletEnabled val="1"/>
        </dgm:presLayoutVars>
      </dgm:prSet>
      <dgm:spPr/>
    </dgm:pt>
    <dgm:pt modelId="{15ABF3C7-C310-4F63-9E76-B94EA49FD5EB}" type="pres">
      <dgm:prSet presAssocID="{CFFDAB6E-1772-4503-B802-C5058BE1A80D}" presName="sibTrans" presStyleLbl="node1" presStyleIdx="4" presStyleCnt="5"/>
      <dgm:spPr/>
    </dgm:pt>
  </dgm:ptLst>
  <dgm:cxnLst>
    <dgm:cxn modelId="{8F3A690C-067B-4E07-95C7-E577262D1228}" type="presOf" srcId="{A94CE018-1E06-41C8-BE89-D66DF43872F5}" destId="{0DA43D1C-7F42-4E36-ADF4-4AED4A261DF1}" srcOrd="0" destOrd="0" presId="urn:microsoft.com/office/officeart/2005/8/layout/cycle1"/>
    <dgm:cxn modelId="{493F7324-0F6B-4CBB-A792-5F67DED2B120}" type="presOf" srcId="{FC75308E-8278-48CC-B412-E843CB6A7D2B}" destId="{B2BA15F0-8CEE-4F54-821C-2A7B4D0C36AD}" srcOrd="0" destOrd="0" presId="urn:microsoft.com/office/officeart/2005/8/layout/cycle1"/>
    <dgm:cxn modelId="{83121A65-B373-4D72-A865-C03C9EDF5572}" srcId="{1CF83A02-E908-4FAD-949B-5A0E34ED6B75}" destId="{29CC40EB-7114-4187-8084-87F0BD3A7235}" srcOrd="3" destOrd="0" parTransId="{E0642F50-3F20-4E80-8268-7AEE827C5A7D}" sibTransId="{A94CE018-1E06-41C8-BE89-D66DF43872F5}"/>
    <dgm:cxn modelId="{A0EB5466-8B58-42C8-B2AB-81A01FCF3CD3}" type="presOf" srcId="{DAF4D50B-4A3B-4DA0-940B-FD115F1A2B81}" destId="{AFAF07C9-DD09-4EB8-9A90-CEFFE791421B}" srcOrd="0" destOrd="0" presId="urn:microsoft.com/office/officeart/2005/8/layout/cycle1"/>
    <dgm:cxn modelId="{E27C3068-1178-494D-98FA-20737B47742D}" type="presOf" srcId="{3356FE38-E449-4130-A461-85BA6CF02F66}" destId="{F114F98F-DA1F-44D2-A016-A2E1260FF88F}" srcOrd="0" destOrd="0" presId="urn:microsoft.com/office/officeart/2005/8/layout/cycle1"/>
    <dgm:cxn modelId="{5950846B-7E3A-4738-A52A-CA316BB6D961}" type="presOf" srcId="{027112C8-400E-4D97-8640-9D2572631978}" destId="{4465AAD6-5D4F-480F-8137-E65E19EC72D6}" srcOrd="0" destOrd="0" presId="urn:microsoft.com/office/officeart/2005/8/layout/cycle1"/>
    <dgm:cxn modelId="{F2362759-5911-47BE-832E-8EE774127185}" type="presOf" srcId="{9478D794-7203-4CF4-9BEF-AE126901AA5E}" destId="{6E6E91F6-7201-4AF2-BFB0-0D02D9766301}" srcOrd="0" destOrd="0" presId="urn:microsoft.com/office/officeart/2005/8/layout/cycle1"/>
    <dgm:cxn modelId="{564C717C-E166-4F77-B2EE-D09AB8343ADB}" srcId="{1CF83A02-E908-4FAD-949B-5A0E34ED6B75}" destId="{027112C8-400E-4D97-8640-9D2572631978}" srcOrd="0" destOrd="0" parTransId="{DAD729EC-7D53-4FED-B771-45E00FB6AFD7}" sibTransId="{9478D794-7203-4CF4-9BEF-AE126901AA5E}"/>
    <dgm:cxn modelId="{7005BA93-5443-4BCB-A03B-58A8116B2E8C}" srcId="{1CF83A02-E908-4FAD-949B-5A0E34ED6B75}" destId="{DAF4D50B-4A3B-4DA0-940B-FD115F1A2B81}" srcOrd="2" destOrd="0" parTransId="{A07D3D72-22CF-4188-AC77-120753B4B611}" sibTransId="{FC75308E-8278-48CC-B412-E843CB6A7D2B}"/>
    <dgm:cxn modelId="{4535039A-D2F3-4E04-8E27-6F21EB2D1E92}" srcId="{1CF83A02-E908-4FAD-949B-5A0E34ED6B75}" destId="{05883903-C688-435F-9441-1E56A7761910}" srcOrd="4" destOrd="0" parTransId="{685922F9-45A9-4E4D-91FD-5A836A416EB0}" sibTransId="{CFFDAB6E-1772-4503-B802-C5058BE1A80D}"/>
    <dgm:cxn modelId="{ACD22F9D-6476-47CB-8169-24462D0478FD}" type="presOf" srcId="{CFFDAB6E-1772-4503-B802-C5058BE1A80D}" destId="{15ABF3C7-C310-4F63-9E76-B94EA49FD5EB}" srcOrd="0" destOrd="0" presId="urn:microsoft.com/office/officeart/2005/8/layout/cycle1"/>
    <dgm:cxn modelId="{C9E4469D-F9FE-475F-B376-5FD5E286EBC8}" type="presOf" srcId="{1CF83A02-E908-4FAD-949B-5A0E34ED6B75}" destId="{DC2CCEE7-526D-4AE5-83C7-10313632EA11}" srcOrd="0" destOrd="0" presId="urn:microsoft.com/office/officeart/2005/8/layout/cycle1"/>
    <dgm:cxn modelId="{7AC6E2C3-9C64-458F-B40A-B67108BDBD18}" type="presOf" srcId="{9E110C8F-3561-4108-8DB9-42F339F50780}" destId="{ED736DBB-6C5F-47BB-A18C-AE8244D70E34}" srcOrd="0" destOrd="0" presId="urn:microsoft.com/office/officeart/2005/8/layout/cycle1"/>
    <dgm:cxn modelId="{77DD23D0-587B-49EE-A1D5-71D9BB5EB8C6}" type="presOf" srcId="{05883903-C688-435F-9441-1E56A7761910}" destId="{D1CE8197-59C4-454C-B874-47FC77A319B4}" srcOrd="0" destOrd="0" presId="urn:microsoft.com/office/officeart/2005/8/layout/cycle1"/>
    <dgm:cxn modelId="{0C1A0EDB-5301-47C0-AE97-F9FCF81BF189}" type="presOf" srcId="{29CC40EB-7114-4187-8084-87F0BD3A7235}" destId="{28D201A2-A2AC-4533-96A5-7F8448B993A6}" srcOrd="0" destOrd="0" presId="urn:microsoft.com/office/officeart/2005/8/layout/cycle1"/>
    <dgm:cxn modelId="{B9AB06DF-270E-4D1C-A66B-BBE3E81AC033}" srcId="{1CF83A02-E908-4FAD-949B-5A0E34ED6B75}" destId="{9E110C8F-3561-4108-8DB9-42F339F50780}" srcOrd="1" destOrd="0" parTransId="{D29D6C1A-BDF1-4FD1-9DBB-41D6CEFCE1C9}" sibTransId="{3356FE38-E449-4130-A461-85BA6CF02F66}"/>
    <dgm:cxn modelId="{E9A59266-8F73-4F56-8D0E-3C67EFA239D0}" type="presParOf" srcId="{DC2CCEE7-526D-4AE5-83C7-10313632EA11}" destId="{A26D2934-31A8-46BD-9B75-F8036A96685E}" srcOrd="0" destOrd="0" presId="urn:microsoft.com/office/officeart/2005/8/layout/cycle1"/>
    <dgm:cxn modelId="{AB256DEE-69CC-4B23-899A-617BE4B72D23}" type="presParOf" srcId="{DC2CCEE7-526D-4AE5-83C7-10313632EA11}" destId="{4465AAD6-5D4F-480F-8137-E65E19EC72D6}" srcOrd="1" destOrd="0" presId="urn:microsoft.com/office/officeart/2005/8/layout/cycle1"/>
    <dgm:cxn modelId="{406F5805-0371-4A51-92A0-2BE7B25E987D}" type="presParOf" srcId="{DC2CCEE7-526D-4AE5-83C7-10313632EA11}" destId="{6E6E91F6-7201-4AF2-BFB0-0D02D9766301}" srcOrd="2" destOrd="0" presId="urn:microsoft.com/office/officeart/2005/8/layout/cycle1"/>
    <dgm:cxn modelId="{1261BB14-1B32-4E1E-B9C5-AF7027CDE107}" type="presParOf" srcId="{DC2CCEE7-526D-4AE5-83C7-10313632EA11}" destId="{2D2A7359-1EA4-4037-9EC7-7768E6BBC676}" srcOrd="3" destOrd="0" presId="urn:microsoft.com/office/officeart/2005/8/layout/cycle1"/>
    <dgm:cxn modelId="{398BF8E4-ED14-4999-A76C-9EC6BDA69A1F}" type="presParOf" srcId="{DC2CCEE7-526D-4AE5-83C7-10313632EA11}" destId="{ED736DBB-6C5F-47BB-A18C-AE8244D70E34}" srcOrd="4" destOrd="0" presId="urn:microsoft.com/office/officeart/2005/8/layout/cycle1"/>
    <dgm:cxn modelId="{D7F0DA99-5FD7-44FE-A76B-586D9FE83CBD}" type="presParOf" srcId="{DC2CCEE7-526D-4AE5-83C7-10313632EA11}" destId="{F114F98F-DA1F-44D2-A016-A2E1260FF88F}" srcOrd="5" destOrd="0" presId="urn:microsoft.com/office/officeart/2005/8/layout/cycle1"/>
    <dgm:cxn modelId="{FD72E26F-297D-4ED0-87B6-692EBF681305}" type="presParOf" srcId="{DC2CCEE7-526D-4AE5-83C7-10313632EA11}" destId="{61598BAF-452E-4CBB-97EF-EB9E2B829691}" srcOrd="6" destOrd="0" presId="urn:microsoft.com/office/officeart/2005/8/layout/cycle1"/>
    <dgm:cxn modelId="{6D73F705-0E21-48C5-8546-5788EBCBD5DA}" type="presParOf" srcId="{DC2CCEE7-526D-4AE5-83C7-10313632EA11}" destId="{AFAF07C9-DD09-4EB8-9A90-CEFFE791421B}" srcOrd="7" destOrd="0" presId="urn:microsoft.com/office/officeart/2005/8/layout/cycle1"/>
    <dgm:cxn modelId="{F3117F0F-CDBB-4186-A4C5-18C95BEF3C90}" type="presParOf" srcId="{DC2CCEE7-526D-4AE5-83C7-10313632EA11}" destId="{B2BA15F0-8CEE-4F54-821C-2A7B4D0C36AD}" srcOrd="8" destOrd="0" presId="urn:microsoft.com/office/officeart/2005/8/layout/cycle1"/>
    <dgm:cxn modelId="{00813039-3C00-48AC-B4A4-5539A9CA279C}" type="presParOf" srcId="{DC2CCEE7-526D-4AE5-83C7-10313632EA11}" destId="{2FFD8F25-7CC7-472B-BFB7-583F2A97931C}" srcOrd="9" destOrd="0" presId="urn:microsoft.com/office/officeart/2005/8/layout/cycle1"/>
    <dgm:cxn modelId="{0234989C-71A1-405F-8A52-7EDA0C1FDBF1}" type="presParOf" srcId="{DC2CCEE7-526D-4AE5-83C7-10313632EA11}" destId="{28D201A2-A2AC-4533-96A5-7F8448B993A6}" srcOrd="10" destOrd="0" presId="urn:microsoft.com/office/officeart/2005/8/layout/cycle1"/>
    <dgm:cxn modelId="{A78C7689-0842-4CA8-A53D-C01CB56716B4}" type="presParOf" srcId="{DC2CCEE7-526D-4AE5-83C7-10313632EA11}" destId="{0DA43D1C-7F42-4E36-ADF4-4AED4A261DF1}" srcOrd="11" destOrd="0" presId="urn:microsoft.com/office/officeart/2005/8/layout/cycle1"/>
    <dgm:cxn modelId="{285CB7F8-C3BD-4DD4-B1DE-DF9EC25DB11B}" type="presParOf" srcId="{DC2CCEE7-526D-4AE5-83C7-10313632EA11}" destId="{BE3CB458-19F4-4E26-86CA-FED488CFB225}" srcOrd="12" destOrd="0" presId="urn:microsoft.com/office/officeart/2005/8/layout/cycle1"/>
    <dgm:cxn modelId="{AA8FC581-F526-4689-8B25-598E3AB1CBA4}" type="presParOf" srcId="{DC2CCEE7-526D-4AE5-83C7-10313632EA11}" destId="{D1CE8197-59C4-454C-B874-47FC77A319B4}" srcOrd="13" destOrd="0" presId="urn:microsoft.com/office/officeart/2005/8/layout/cycle1"/>
    <dgm:cxn modelId="{FC9B56F4-8441-40B3-ADD8-518713FA5107}" type="presParOf" srcId="{DC2CCEE7-526D-4AE5-83C7-10313632EA11}" destId="{15ABF3C7-C310-4F63-9E76-B94EA49FD5EB}"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AAD6-5D4F-480F-8137-E65E19EC72D6}">
      <dsp:nvSpPr>
        <dsp:cNvPr id="0" name=""/>
        <dsp:cNvSpPr/>
      </dsp:nvSpPr>
      <dsp:spPr>
        <a:xfrm>
          <a:off x="3550161"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1</a:t>
          </a:r>
          <a:r>
            <a:rPr lang="nb-NO" sz="2000" kern="1200" noProof="0" dirty="0">
              <a:solidFill>
                <a:schemeClr val="tx1"/>
              </a:solidFill>
            </a:rPr>
            <a:t>. Følgje med og fange opp</a:t>
          </a:r>
        </a:p>
      </dsp:txBody>
      <dsp:txXfrm>
        <a:off x="3550161" y="36363"/>
        <a:ext cx="1266899" cy="1266899"/>
      </dsp:txXfrm>
    </dsp:sp>
    <dsp:sp modelId="{6E6E91F6-7201-4AF2-BFB0-0D02D9766301}">
      <dsp:nvSpPr>
        <dsp:cNvPr id="0" name=""/>
        <dsp:cNvSpPr/>
      </dsp:nvSpPr>
      <dsp:spPr>
        <a:xfrm>
          <a:off x="568794" y="-427"/>
          <a:ext cx="4751431" cy="4751431"/>
        </a:xfrm>
        <a:prstGeom prst="circularArrow">
          <a:avLst>
            <a:gd name="adj1" fmla="val 5199"/>
            <a:gd name="adj2" fmla="val 335857"/>
            <a:gd name="adj3" fmla="val 21293470"/>
            <a:gd name="adj4" fmla="val 19766039"/>
            <a:gd name="adj5" fmla="val 606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6DBB-6C5F-47BB-A18C-AE8244D70E34}">
      <dsp:nvSpPr>
        <dsp:cNvPr id="0" name=""/>
        <dsp:cNvSpPr/>
      </dsp:nvSpPr>
      <dsp:spPr>
        <a:xfrm>
          <a:off x="4315967" y="239327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2. Gripe inn </a:t>
          </a:r>
          <a:endParaRPr lang="en-US" sz="2000" kern="1200"/>
        </a:p>
      </dsp:txBody>
      <dsp:txXfrm>
        <a:off x="4315967" y="2393271"/>
        <a:ext cx="1266899" cy="1266899"/>
      </dsp:txXfrm>
    </dsp:sp>
    <dsp:sp modelId="{F114F98F-DA1F-44D2-A016-A2E1260FF88F}">
      <dsp:nvSpPr>
        <dsp:cNvPr id="0" name=""/>
        <dsp:cNvSpPr/>
      </dsp:nvSpPr>
      <dsp:spPr>
        <a:xfrm>
          <a:off x="568794" y="-427"/>
          <a:ext cx="4751431" cy="4751431"/>
        </a:xfrm>
        <a:prstGeom prst="circularArrow">
          <a:avLst>
            <a:gd name="adj1" fmla="val 5199"/>
            <a:gd name="adj2" fmla="val 335857"/>
            <a:gd name="adj3" fmla="val 4014935"/>
            <a:gd name="adj4" fmla="val 2253215"/>
            <a:gd name="adj5" fmla="val 6066"/>
          </a:avLst>
        </a:prstGeom>
        <a:solidFill>
          <a:schemeClr val="accent4">
            <a:hueOff val="-2649999"/>
            <a:satOff val="4873"/>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07C9-DD09-4EB8-9A90-CEFFE791421B}">
      <dsp:nvSpPr>
        <dsp:cNvPr id="0" name=""/>
        <dsp:cNvSpPr/>
      </dsp:nvSpPr>
      <dsp:spPr>
        <a:xfrm>
          <a:off x="2311060" y="384992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a:t>3. Melde frå </a:t>
          </a:r>
          <a:endParaRPr lang="en-US" sz="2000" kern="1200" dirty="0"/>
        </a:p>
      </dsp:txBody>
      <dsp:txXfrm>
        <a:off x="2311060" y="3849921"/>
        <a:ext cx="1266899" cy="1266899"/>
      </dsp:txXfrm>
    </dsp:sp>
    <dsp:sp modelId="{B2BA15F0-8CEE-4F54-821C-2A7B4D0C36AD}">
      <dsp:nvSpPr>
        <dsp:cNvPr id="0" name=""/>
        <dsp:cNvSpPr/>
      </dsp:nvSpPr>
      <dsp:spPr>
        <a:xfrm>
          <a:off x="568794" y="-427"/>
          <a:ext cx="4751431" cy="4751431"/>
        </a:xfrm>
        <a:prstGeom prst="circularArrow">
          <a:avLst>
            <a:gd name="adj1" fmla="val 5199"/>
            <a:gd name="adj2" fmla="val 335857"/>
            <a:gd name="adj3" fmla="val 8210928"/>
            <a:gd name="adj4" fmla="val 6449208"/>
            <a:gd name="adj5" fmla="val 6066"/>
          </a:avLst>
        </a:prstGeom>
        <a:solidFill>
          <a:schemeClr val="accent4">
            <a:hueOff val="-5299998"/>
            <a:satOff val="9747"/>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201A2-A2AC-4533-96A5-7F8448B993A6}">
      <dsp:nvSpPr>
        <dsp:cNvPr id="0" name=""/>
        <dsp:cNvSpPr/>
      </dsp:nvSpPr>
      <dsp:spPr>
        <a:xfrm>
          <a:off x="132133" y="2393271"/>
          <a:ext cx="1614942"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4. </a:t>
          </a:r>
          <a:r>
            <a:rPr lang="nb-NO" sz="2000" kern="1200" noProof="0" dirty="0" err="1"/>
            <a:t>Undersøkje</a:t>
          </a:r>
          <a:endParaRPr lang="nb-NO" sz="2000" kern="1200" noProof="0" dirty="0"/>
        </a:p>
      </dsp:txBody>
      <dsp:txXfrm>
        <a:off x="132133" y="2393271"/>
        <a:ext cx="1614942" cy="1266899"/>
      </dsp:txXfrm>
    </dsp:sp>
    <dsp:sp modelId="{0DA43D1C-7F42-4E36-ADF4-4AED4A261DF1}">
      <dsp:nvSpPr>
        <dsp:cNvPr id="0" name=""/>
        <dsp:cNvSpPr/>
      </dsp:nvSpPr>
      <dsp:spPr>
        <a:xfrm>
          <a:off x="568794" y="-427"/>
          <a:ext cx="4751431" cy="4751431"/>
        </a:xfrm>
        <a:prstGeom prst="circularArrow">
          <a:avLst>
            <a:gd name="adj1" fmla="val 5199"/>
            <a:gd name="adj2" fmla="val 335857"/>
            <a:gd name="adj3" fmla="val 12298104"/>
            <a:gd name="adj4" fmla="val 10770673"/>
            <a:gd name="adj5" fmla="val 6066"/>
          </a:avLst>
        </a:prstGeom>
        <a:solidFill>
          <a:schemeClr val="accent4">
            <a:hueOff val="-7949997"/>
            <a:satOff val="14620"/>
            <a:lumOff val="1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8197-59C4-454C-B874-47FC77A319B4}">
      <dsp:nvSpPr>
        <dsp:cNvPr id="0" name=""/>
        <dsp:cNvSpPr/>
      </dsp:nvSpPr>
      <dsp:spPr>
        <a:xfrm>
          <a:off x="1071960"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5. </a:t>
          </a:r>
          <a:r>
            <a:rPr lang="nb-NO" sz="2000" kern="1200" noProof="0" dirty="0" err="1"/>
            <a:t>Setje</a:t>
          </a:r>
          <a:r>
            <a:rPr lang="nb-NO" sz="2000" kern="1200" noProof="0" dirty="0"/>
            <a:t> inn tiltak og evaluere</a:t>
          </a:r>
        </a:p>
      </dsp:txBody>
      <dsp:txXfrm>
        <a:off x="1071960" y="36363"/>
        <a:ext cx="1266899" cy="1266899"/>
      </dsp:txXfrm>
    </dsp:sp>
    <dsp:sp modelId="{15ABF3C7-C310-4F63-9E76-B94EA49FD5EB}">
      <dsp:nvSpPr>
        <dsp:cNvPr id="0" name=""/>
        <dsp:cNvSpPr/>
      </dsp:nvSpPr>
      <dsp:spPr>
        <a:xfrm>
          <a:off x="568794" y="-427"/>
          <a:ext cx="4751431" cy="4751431"/>
        </a:xfrm>
        <a:prstGeom prst="circularArrow">
          <a:avLst>
            <a:gd name="adj1" fmla="val 5199"/>
            <a:gd name="adj2" fmla="val 335857"/>
            <a:gd name="adj3" fmla="val 16865923"/>
            <a:gd name="adj4" fmla="val 15198220"/>
            <a:gd name="adj5" fmla="val 6066"/>
          </a:avLst>
        </a:prstGeom>
        <a:solidFill>
          <a:schemeClr val="accent4">
            <a:hueOff val="-10599997"/>
            <a:satOff val="19494"/>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CCD9A5A-BA19-4129-A22F-BEF4E8991690}" type="datetimeFigureOut">
              <a:rPr lang="nb-NO" smtClean="0"/>
              <a:t>05.02.2024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A3D58E2-260A-481B-A373-953CD572ABF7}" type="slidenum">
              <a:rPr lang="nb-NO" smtClean="0"/>
              <a:t>‹#›</a:t>
            </a:fld>
            <a:endParaRPr lang="nb-NO"/>
          </a:p>
        </p:txBody>
      </p:sp>
    </p:spTree>
    <p:extLst>
      <p:ext uri="{BB962C8B-B14F-4D97-AF65-F5344CB8AC3E}">
        <p14:creationId xmlns:p14="http://schemas.microsoft.com/office/powerpoint/2010/main" val="189267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Presentasjon til bruk for </a:t>
            </a:r>
            <a:r>
              <a:rPr lang="nb-NO" dirty="0" err="1">
                <a:cs typeface="Calibri"/>
              </a:rPr>
              <a:t>statsforvaltarane</a:t>
            </a:r>
            <a:endParaRPr lang="nb-NO" dirty="0">
              <a:cs typeface="Calibri"/>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1</a:t>
            </a:fld>
            <a:endParaRPr lang="nb-NO"/>
          </a:p>
        </p:txBody>
      </p:sp>
    </p:spTree>
    <p:extLst>
      <p:ext uri="{BB962C8B-B14F-4D97-AF65-F5344CB8AC3E}">
        <p14:creationId xmlns:p14="http://schemas.microsoft.com/office/powerpoint/2010/main" val="237449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Gjeld for alle som arbeider på skolen.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88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Plikta til å følgje med er nødvendig for dei andre delpliktene. Å vere årvak og følgje med på korleis </a:t>
            </a:r>
            <a:r>
              <a:rPr lang="nb-NO" noProof="0" dirty="0" err="1"/>
              <a:t>elevane</a:t>
            </a:r>
            <a:r>
              <a:rPr lang="nb-NO" noProof="0" dirty="0"/>
              <a:t> har det, er ein </a:t>
            </a:r>
            <a:r>
              <a:rPr lang="nb-NO" noProof="0" dirty="0" err="1"/>
              <a:t>føresetnad</a:t>
            </a:r>
            <a:r>
              <a:rPr lang="nb-NO" noProof="0" dirty="0"/>
              <a:t> for at dei som arbeider på skolen skal få mistanke om eller kjennskap til at ein eller </a:t>
            </a:r>
            <a:r>
              <a:rPr lang="nb-NO" noProof="0" dirty="0" err="1"/>
              <a:t>fleire</a:t>
            </a:r>
            <a:r>
              <a:rPr lang="nb-NO" noProof="0" dirty="0"/>
              <a:t> </a:t>
            </a:r>
            <a:r>
              <a:rPr lang="nb-NO" noProof="0" dirty="0" err="1"/>
              <a:t>elevar</a:t>
            </a:r>
            <a:r>
              <a:rPr lang="nb-NO" noProof="0" dirty="0"/>
              <a:t> ikkje har det trygt og godt på skolen. Mistanke om og kjennskap til at ein elev ikkje har det bra, utløyser dei andre delpliktene i aktivitetsplikta. Samstundes </a:t>
            </a:r>
            <a:r>
              <a:rPr lang="nb-NO" noProof="0" dirty="0" err="1"/>
              <a:t>inneber</a:t>
            </a:r>
            <a:r>
              <a:rPr lang="nb-NO" noProof="0" dirty="0"/>
              <a:t> plikta til å følgje med, at skolen og </a:t>
            </a:r>
            <a:r>
              <a:rPr lang="nb-NO" noProof="0" dirty="0" err="1"/>
              <a:t>skoleeigar</a:t>
            </a:r>
            <a:r>
              <a:rPr lang="nb-NO" noProof="0" dirty="0"/>
              <a:t> ikkje kan unndra seg ansvar i ei sak ved å </a:t>
            </a:r>
            <a:r>
              <a:rPr lang="nb-NO" noProof="0" dirty="0" err="1"/>
              <a:t>seie</a:t>
            </a:r>
            <a:r>
              <a:rPr lang="nb-NO" noProof="0" dirty="0"/>
              <a:t> at dei ikkje visste eller </a:t>
            </a:r>
            <a:r>
              <a:rPr lang="nb-NO" noProof="0" dirty="0" err="1"/>
              <a:t>kjende</a:t>
            </a:r>
            <a:r>
              <a:rPr lang="nb-NO" noProof="0" dirty="0"/>
              <a:t> til at ein elev har hatt </a:t>
            </a:r>
            <a:r>
              <a:rPr lang="nb-NO" noProof="0" dirty="0" err="1"/>
              <a:t>eit</a:t>
            </a:r>
            <a:r>
              <a:rPr lang="nb-NO" noProof="0" dirty="0"/>
              <a:t> utrygt skolemiljø. </a:t>
            </a:r>
          </a:p>
          <a:p>
            <a:endParaRPr lang="nb-NO" noProof="0" dirty="0"/>
          </a:p>
          <a:p>
            <a:r>
              <a:rPr lang="nb-NO" noProof="0" dirty="0"/>
              <a:t>I merknadene står det at «Plikta til å følgje med [</a:t>
            </a:r>
            <a:r>
              <a:rPr lang="nb-NO" noProof="0" dirty="0" err="1"/>
              <a:t>føreset</a:t>
            </a:r>
            <a:r>
              <a:rPr lang="nb-NO" noProof="0" dirty="0"/>
              <a:t>] til dømes at det blir gjennomført </a:t>
            </a:r>
            <a:r>
              <a:rPr lang="nb-NO" noProof="0" dirty="0" err="1"/>
              <a:t>inspeksjonar</a:t>
            </a:r>
            <a:r>
              <a:rPr lang="nb-NO" noProof="0" dirty="0"/>
              <a:t> på skoleområdet og tilsyn i </a:t>
            </a:r>
            <a:r>
              <a:rPr lang="nb-NO" noProof="0" dirty="0" err="1"/>
              <a:t>garderobar</a:t>
            </a:r>
            <a:r>
              <a:rPr lang="nb-NO" noProof="0" dirty="0"/>
              <a:t>, og at det er ein låg terskel for å bry seg med kva </a:t>
            </a:r>
            <a:r>
              <a:rPr lang="nb-NO" noProof="0" dirty="0" err="1"/>
              <a:t>elevane</a:t>
            </a:r>
            <a:r>
              <a:rPr lang="nb-NO" noProof="0" dirty="0"/>
              <a:t> driv med. Korleis det blir </a:t>
            </a:r>
            <a:r>
              <a:rPr lang="nb-NO" noProof="0" dirty="0" err="1"/>
              <a:t>følgt</a:t>
            </a:r>
            <a:r>
              <a:rPr lang="nb-NO" noProof="0" dirty="0"/>
              <a:t> med, må </a:t>
            </a:r>
            <a:r>
              <a:rPr lang="nb-NO" noProof="0" dirty="0" err="1"/>
              <a:t>tilpassast</a:t>
            </a:r>
            <a:r>
              <a:rPr lang="nb-NO" noProof="0" dirty="0"/>
              <a:t> konkrete </a:t>
            </a:r>
            <a:r>
              <a:rPr lang="nb-NO" noProof="0" dirty="0" err="1"/>
              <a:t>omstende</a:t>
            </a:r>
            <a:r>
              <a:rPr lang="nb-NO" noProof="0" dirty="0"/>
              <a:t> rundt </a:t>
            </a:r>
            <a:r>
              <a:rPr lang="nb-NO" noProof="0" dirty="0" err="1"/>
              <a:t>elevane</a:t>
            </a:r>
            <a:r>
              <a:rPr lang="nb-NO" noProof="0" dirty="0"/>
              <a:t> og ved skolen, til dømes alderen på </a:t>
            </a:r>
            <a:r>
              <a:rPr lang="nb-NO" noProof="0" dirty="0" err="1"/>
              <a:t>elevane</a:t>
            </a:r>
            <a:r>
              <a:rPr lang="nb-NO" noProof="0" dirty="0"/>
              <a:t>, samansetninga til elevgruppa, forhold ved skoleanlegget osv.»</a:t>
            </a:r>
          </a:p>
          <a:p>
            <a:endParaRPr lang="nb-NO" noProof="0" dirty="0"/>
          </a:p>
          <a:p>
            <a:r>
              <a:rPr lang="nb-NO" noProof="0" dirty="0"/>
              <a:t>Alle som arbeider på skolen har </a:t>
            </a:r>
            <a:r>
              <a:rPr lang="nb-NO" noProof="0" dirty="0" err="1"/>
              <a:t>eit</a:t>
            </a:r>
            <a:r>
              <a:rPr lang="nb-NO" noProof="0" dirty="0"/>
              <a:t> ekstra ansvar for å følgje med på </a:t>
            </a:r>
            <a:r>
              <a:rPr lang="nb-NO" noProof="0" dirty="0" err="1"/>
              <a:t>elevar</a:t>
            </a:r>
            <a:r>
              <a:rPr lang="nb-NO" noProof="0" dirty="0"/>
              <a:t> som er særskilt sårbare. Dette kan til dømes vere forhold som gjeld eleven sin religion, seksuelle orientering, kjønnsuttrykk, funksjonsevne, atferdsvansker, forhold ved heimeforholda og familien til eleven, mv., eller at ein elev </a:t>
            </a:r>
            <a:r>
              <a:rPr lang="nb-NO" noProof="0" dirty="0" err="1"/>
              <a:t>tidlegare</a:t>
            </a:r>
            <a:r>
              <a:rPr lang="nb-NO" noProof="0" dirty="0"/>
              <a:t> har </a:t>
            </a:r>
            <a:r>
              <a:rPr lang="nb-NO" noProof="0" dirty="0" err="1"/>
              <a:t>vore</a:t>
            </a:r>
            <a:r>
              <a:rPr lang="nb-NO" noProof="0" dirty="0"/>
              <a:t> utsett for </a:t>
            </a:r>
            <a:r>
              <a:rPr lang="nb-NO" noProof="0" dirty="0" err="1"/>
              <a:t>krenkingar</a:t>
            </a:r>
            <a:r>
              <a:rPr lang="nb-NO" noProof="0" dirty="0"/>
              <a:t>.</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11</a:t>
            </a:fld>
            <a:endParaRPr lang="nb-NO"/>
          </a:p>
        </p:txBody>
      </p:sp>
    </p:spTree>
    <p:extLst>
      <p:ext uri="{BB962C8B-B14F-4D97-AF65-F5344CB8AC3E}">
        <p14:creationId xmlns:p14="http://schemas.microsoft.com/office/powerpoint/2010/main" val="406604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Gjeld for alle som arbeider på skolen. </a:t>
            </a:r>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12</a:t>
            </a:fld>
            <a:endParaRPr lang="nb-NO"/>
          </a:p>
        </p:txBody>
      </p:sp>
    </p:spTree>
    <p:extLst>
      <p:ext uri="{BB962C8B-B14F-4D97-AF65-F5344CB8AC3E}">
        <p14:creationId xmlns:p14="http://schemas.microsoft.com/office/powerpoint/2010/main" val="3714025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Plikta til å gripe inn </a:t>
            </a:r>
            <a:r>
              <a:rPr lang="nb-NO" dirty="0" err="1"/>
              <a:t>handlar</a:t>
            </a:r>
            <a:r>
              <a:rPr lang="nb-NO" dirty="0"/>
              <a:t> om å stoppe «</a:t>
            </a:r>
            <a:r>
              <a:rPr lang="nb-NO" dirty="0" err="1"/>
              <a:t>krenkingar</a:t>
            </a:r>
            <a:r>
              <a:rPr lang="nb-NO" dirty="0"/>
              <a:t>» som dei som arbeider på skolen, sjølve er vitne til, og som framleis pågår. «Ofte vil det handle om </a:t>
            </a:r>
            <a:r>
              <a:rPr lang="nb-NO" dirty="0" err="1"/>
              <a:t>omgåande</a:t>
            </a:r>
            <a:r>
              <a:rPr lang="nb-NO" dirty="0"/>
              <a:t> å stanse negativ oppførsel, til dømes ved å bryte opp ein </a:t>
            </a:r>
            <a:r>
              <a:rPr lang="nb-NO" dirty="0" err="1"/>
              <a:t>slåstkamp</a:t>
            </a:r>
            <a:r>
              <a:rPr lang="nb-NO" dirty="0"/>
              <a:t> eller stanse anna fysisk krenking, stanse ein utfrysingssituasjon eller stanse og </a:t>
            </a:r>
            <a:r>
              <a:rPr lang="nb-NO" dirty="0" err="1"/>
              <a:t>irettesetje</a:t>
            </a:r>
            <a:r>
              <a:rPr lang="nb-NO" dirty="0"/>
              <a:t> </a:t>
            </a:r>
            <a:r>
              <a:rPr lang="nb-NO" dirty="0" err="1"/>
              <a:t>elevar</a:t>
            </a:r>
            <a:r>
              <a:rPr lang="nb-NO" dirty="0"/>
              <a:t> som </a:t>
            </a:r>
            <a:r>
              <a:rPr lang="nb-NO" dirty="0" err="1"/>
              <a:t>krenkjer</a:t>
            </a:r>
            <a:r>
              <a:rPr lang="nb-NO" dirty="0"/>
              <a:t> andre </a:t>
            </a:r>
            <a:r>
              <a:rPr lang="nb-NO" dirty="0" err="1"/>
              <a:t>elevar</a:t>
            </a:r>
            <a:r>
              <a:rPr lang="nb-NO" dirty="0"/>
              <a:t> verbalt».</a:t>
            </a:r>
          </a:p>
          <a:p>
            <a:endParaRPr lang="nb-NO" dirty="0"/>
          </a:p>
          <a:p>
            <a:r>
              <a:rPr lang="nb-NO" dirty="0"/>
              <a:t>Plikta heng </a:t>
            </a:r>
            <a:r>
              <a:rPr lang="nb-NO" dirty="0" err="1"/>
              <a:t>saman</a:t>
            </a:r>
            <a:r>
              <a:rPr lang="nb-NO" dirty="0"/>
              <a:t> med nulltoleranse i § 12-3. Også her er krenkingsomgrepet objektivt, og det må gjerast ei heilskapsvurdering av kva som </a:t>
            </a:r>
            <a:r>
              <a:rPr lang="nb-NO" dirty="0" err="1"/>
              <a:t>utgjer</a:t>
            </a:r>
            <a:r>
              <a:rPr lang="nb-NO" dirty="0"/>
              <a:t> ei krenking. (Vise til det som blei sagt om nulltoleranse i </a:t>
            </a:r>
            <a:r>
              <a:rPr lang="nb-NO" dirty="0" err="1"/>
              <a:t>tidlegare</a:t>
            </a:r>
            <a:r>
              <a:rPr lang="nb-NO" dirty="0"/>
              <a:t> </a:t>
            </a:r>
            <a:r>
              <a:rPr lang="nb-NO" dirty="0" err="1"/>
              <a:t>lysbilete</a:t>
            </a:r>
            <a:r>
              <a:rPr lang="nb-NO" dirty="0"/>
              <a:t>).</a:t>
            </a:r>
          </a:p>
          <a:p>
            <a:endParaRPr lang="nb-NO" dirty="0"/>
          </a:p>
          <a:p>
            <a:r>
              <a:rPr lang="nb-NO" dirty="0"/>
              <a:t>Plikta er avgrensa til det den som arbeider på skolen har </a:t>
            </a:r>
            <a:r>
              <a:rPr lang="nb-NO" dirty="0" err="1"/>
              <a:t>moglegheit</a:t>
            </a:r>
            <a:r>
              <a:rPr lang="nb-NO" dirty="0"/>
              <a:t> til å gripe inn i, både av omsyn til </a:t>
            </a:r>
            <a:r>
              <a:rPr lang="nb-NO" dirty="0" err="1"/>
              <a:t>elevane</a:t>
            </a:r>
            <a:r>
              <a:rPr lang="nb-NO" dirty="0"/>
              <a:t> og hen </a:t>
            </a:r>
            <a:r>
              <a:rPr lang="nb-NO" dirty="0" err="1"/>
              <a:t>sjølv</a:t>
            </a:r>
            <a:r>
              <a:rPr lang="nb-NO" dirty="0"/>
              <a:t>. Det betyr at tilsette ikkje skal stå i fare for å skade seg </a:t>
            </a:r>
            <a:r>
              <a:rPr lang="nb-NO" dirty="0" err="1"/>
              <a:t>sjølv</a:t>
            </a:r>
            <a:r>
              <a:rPr lang="nb-NO" dirty="0"/>
              <a:t> eller </a:t>
            </a:r>
            <a:r>
              <a:rPr lang="nb-NO" dirty="0" err="1"/>
              <a:t>krenkje</a:t>
            </a:r>
            <a:r>
              <a:rPr lang="nb-NO" dirty="0"/>
              <a:t> </a:t>
            </a:r>
            <a:r>
              <a:rPr lang="nb-NO" dirty="0" err="1"/>
              <a:t>nokon</a:t>
            </a:r>
            <a:r>
              <a:rPr lang="nb-NO" dirty="0"/>
              <a:t> av </a:t>
            </a:r>
            <a:r>
              <a:rPr lang="nb-NO" dirty="0" err="1"/>
              <a:t>elevane</a:t>
            </a:r>
            <a:r>
              <a:rPr lang="nb-NO" dirty="0"/>
              <a:t> for å stanse situasjonen.</a:t>
            </a:r>
          </a:p>
          <a:p>
            <a:r>
              <a:rPr lang="nb-NO" dirty="0"/>
              <a:t>Plikta til å gripe inn er ikkje ein sjølvstendig heimel for å gripe inn </a:t>
            </a:r>
            <a:r>
              <a:rPr lang="nb-NO" b="1" dirty="0"/>
              <a:t>fysisk</a:t>
            </a:r>
            <a:r>
              <a:rPr lang="nb-NO" dirty="0"/>
              <a:t> overfor </a:t>
            </a:r>
            <a:r>
              <a:rPr lang="nb-NO" dirty="0" err="1"/>
              <a:t>elevane</a:t>
            </a:r>
            <a:r>
              <a:rPr lang="nb-NO" dirty="0"/>
              <a:t>. Plikta er derfor også avgrensa til kva som er </a:t>
            </a:r>
            <a:r>
              <a:rPr lang="nb-NO" dirty="0" err="1"/>
              <a:t>lovleg</a:t>
            </a:r>
            <a:r>
              <a:rPr lang="nb-NO" dirty="0"/>
              <a:t> å gjennomføre, </a:t>
            </a:r>
            <a:r>
              <a:rPr lang="nb-NO" dirty="0" err="1"/>
              <a:t>anten</a:t>
            </a:r>
            <a:r>
              <a:rPr lang="nb-NO" dirty="0"/>
              <a:t> </a:t>
            </a:r>
            <a:r>
              <a:rPr lang="nb-NO" dirty="0" err="1"/>
              <a:t>innanfor</a:t>
            </a:r>
            <a:r>
              <a:rPr lang="nb-NO" dirty="0"/>
              <a:t> skolen si </a:t>
            </a:r>
            <a:r>
              <a:rPr lang="nb-NO" dirty="0" err="1"/>
              <a:t>oppdragar</a:t>
            </a:r>
            <a:r>
              <a:rPr lang="nb-NO" dirty="0"/>
              <a:t>- og omsorgsevne eller </a:t>
            </a:r>
            <a:r>
              <a:rPr lang="nb-NO" dirty="0" err="1"/>
              <a:t>innanfor</a:t>
            </a:r>
            <a:r>
              <a:rPr lang="nb-NO" dirty="0"/>
              <a:t> </a:t>
            </a:r>
            <a:r>
              <a:rPr lang="nb-NO" dirty="0" err="1"/>
              <a:t>reglane</a:t>
            </a:r>
            <a:r>
              <a:rPr lang="nb-NO" dirty="0"/>
              <a:t> om naudrett og </a:t>
            </a:r>
            <a:r>
              <a:rPr lang="nb-NO" dirty="0" err="1"/>
              <a:t>naudverje</a:t>
            </a:r>
            <a:r>
              <a:rPr lang="nb-NO" dirty="0"/>
              <a:t>. Dei som arbeider på skolen, må derfor også ha kunnskap om kva som er lov, og korleis dei kan gripe inn. Det er </a:t>
            </a:r>
            <a:r>
              <a:rPr lang="nb-NO" dirty="0" err="1"/>
              <a:t>eit</a:t>
            </a:r>
            <a:r>
              <a:rPr lang="nb-NO" dirty="0"/>
              <a:t>  </a:t>
            </a:r>
            <a:r>
              <a:rPr lang="nb-NO" dirty="0" err="1"/>
              <a:t>skoleeigaransvar</a:t>
            </a:r>
            <a:r>
              <a:rPr lang="nb-NO" dirty="0"/>
              <a:t> å </a:t>
            </a:r>
            <a:r>
              <a:rPr lang="nb-NO" dirty="0" err="1"/>
              <a:t>sørgje</a:t>
            </a:r>
            <a:r>
              <a:rPr lang="nb-NO" dirty="0"/>
              <a:t> for at skolen har nødvendig kompetanse for å kunne oppfylle denne plikta (i tillegg til alle plikter og </a:t>
            </a:r>
            <a:r>
              <a:rPr lang="nb-NO" dirty="0" err="1"/>
              <a:t>rettar</a:t>
            </a:r>
            <a:r>
              <a:rPr lang="nb-NO" dirty="0"/>
              <a:t> i lova).</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13</a:t>
            </a:fld>
            <a:endParaRPr lang="nb-NO"/>
          </a:p>
        </p:txBody>
      </p:sp>
    </p:spTree>
    <p:extLst>
      <p:ext uri="{BB962C8B-B14F-4D97-AF65-F5344CB8AC3E}">
        <p14:creationId xmlns:p14="http://schemas.microsoft.com/office/powerpoint/2010/main" val="3307234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Roboto" panose="02000000000000000000" pitchFamily="2" charset="0"/>
                <a:ea typeface="Roboto" panose="02000000000000000000" pitchFamily="2" charset="0"/>
              </a:rPr>
              <a:t>Gjeld for alle som arbeider på skolen.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62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latin typeface="Roboto" panose="02000000000000000000" pitchFamily="2" charset="0"/>
                <a:ea typeface="Roboto" panose="02000000000000000000" pitchFamily="2" charset="0"/>
              </a:rPr>
              <a:t>Plikta til å melde frå</a:t>
            </a:r>
          </a:p>
          <a:p>
            <a:r>
              <a:rPr lang="nb-NO" dirty="0">
                <a:latin typeface="Roboto" panose="02000000000000000000" pitchFamily="2" charset="0"/>
                <a:ea typeface="Roboto" panose="02000000000000000000" pitchFamily="2" charset="0"/>
              </a:rPr>
              <a:t>Plikta til å varsle, har blitt endra </a:t>
            </a:r>
            <a:r>
              <a:rPr lang="nb-NO" dirty="0" err="1">
                <a:latin typeface="Roboto" panose="02000000000000000000" pitchFamily="2" charset="0"/>
                <a:ea typeface="Roboto" panose="02000000000000000000" pitchFamily="2" charset="0"/>
              </a:rPr>
              <a:t>språkleg</a:t>
            </a:r>
            <a:r>
              <a:rPr lang="nb-NO" dirty="0">
                <a:latin typeface="Roboto" panose="02000000000000000000" pitchFamily="2" charset="0"/>
                <a:ea typeface="Roboto" panose="02000000000000000000" pitchFamily="2" charset="0"/>
              </a:rPr>
              <a:t> til ei plikt til å melde frå. Det </a:t>
            </a:r>
            <a:r>
              <a:rPr lang="nb-NO" dirty="0" err="1">
                <a:latin typeface="Roboto" panose="02000000000000000000" pitchFamily="2" charset="0"/>
                <a:ea typeface="Roboto" panose="02000000000000000000" pitchFamily="2" charset="0"/>
              </a:rPr>
              <a:t>inneber</a:t>
            </a:r>
            <a:r>
              <a:rPr lang="nb-NO" dirty="0">
                <a:latin typeface="Roboto" panose="02000000000000000000" pitchFamily="2" charset="0"/>
                <a:ea typeface="Roboto" panose="02000000000000000000" pitchFamily="2" charset="0"/>
              </a:rPr>
              <a:t> inga endring i plikta.</a:t>
            </a:r>
          </a:p>
          <a:p>
            <a:r>
              <a:rPr lang="nb-NO" dirty="0" err="1">
                <a:latin typeface="Roboto" panose="02000000000000000000" pitchFamily="2" charset="0"/>
                <a:ea typeface="Roboto" panose="02000000000000000000" pitchFamily="2" charset="0"/>
              </a:rPr>
              <a:t>Sjølv</a:t>
            </a:r>
            <a:r>
              <a:rPr lang="nb-NO" dirty="0">
                <a:latin typeface="Roboto" panose="02000000000000000000" pitchFamily="2" charset="0"/>
                <a:ea typeface="Roboto" panose="02000000000000000000" pitchFamily="2" charset="0"/>
              </a:rPr>
              <a:t> om det er nytt omgrep, må det ikkje </a:t>
            </a:r>
            <a:r>
              <a:rPr lang="nb-NO" dirty="0" err="1">
                <a:latin typeface="Roboto" panose="02000000000000000000" pitchFamily="2" charset="0"/>
                <a:ea typeface="Roboto" panose="02000000000000000000" pitchFamily="2" charset="0"/>
              </a:rPr>
              <a:t>blandast</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saman</a:t>
            </a:r>
            <a:r>
              <a:rPr lang="nb-NO" dirty="0">
                <a:latin typeface="Roboto" panose="02000000000000000000" pitchFamily="2" charset="0"/>
                <a:ea typeface="Roboto" panose="02000000000000000000" pitchFamily="2" charset="0"/>
              </a:rPr>
              <a:t> med meldeplikt til barnevernet.</a:t>
            </a:r>
          </a:p>
          <a:p>
            <a:endParaRPr lang="nb-NO" dirty="0">
              <a:latin typeface="Roboto" panose="02000000000000000000" pitchFamily="2" charset="0"/>
              <a:ea typeface="Roboto" panose="02000000000000000000" pitchFamily="2" charset="0"/>
            </a:endParaRPr>
          </a:p>
          <a:p>
            <a:r>
              <a:rPr lang="nb-NO" dirty="0">
                <a:latin typeface="Roboto" panose="02000000000000000000" pitchFamily="2" charset="0"/>
                <a:ea typeface="Roboto" panose="02000000000000000000" pitchFamily="2" charset="0"/>
              </a:rPr>
              <a:t>At eleven skal ha det trygt og godt, </a:t>
            </a:r>
            <a:r>
              <a:rPr lang="nb-NO" dirty="0" err="1">
                <a:latin typeface="Roboto" panose="02000000000000000000" pitchFamily="2" charset="0"/>
                <a:ea typeface="Roboto" panose="02000000000000000000" pitchFamily="2" charset="0"/>
              </a:rPr>
              <a:t>inneber</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meir</a:t>
            </a:r>
            <a:r>
              <a:rPr lang="nb-NO" dirty="0">
                <a:latin typeface="Roboto" panose="02000000000000000000" pitchFamily="2" charset="0"/>
                <a:ea typeface="Roboto" panose="02000000000000000000" pitchFamily="2" charset="0"/>
              </a:rPr>
              <a:t> enn </a:t>
            </a:r>
            <a:r>
              <a:rPr lang="nb-NO" dirty="0" err="1">
                <a:latin typeface="Roboto" panose="02000000000000000000" pitchFamily="2" charset="0"/>
                <a:ea typeface="Roboto" panose="02000000000000000000" pitchFamily="2" charset="0"/>
              </a:rPr>
              <a:t>berre</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fråvær</a:t>
            </a:r>
            <a:r>
              <a:rPr lang="nb-NO" dirty="0">
                <a:latin typeface="Roboto" panose="02000000000000000000" pitchFamily="2" charset="0"/>
                <a:ea typeface="Roboto" panose="02000000000000000000" pitchFamily="2" charset="0"/>
              </a:rPr>
              <a:t> av </a:t>
            </a:r>
            <a:r>
              <a:rPr lang="nb-NO" dirty="0" err="1">
                <a:latin typeface="Roboto" panose="02000000000000000000" pitchFamily="2" charset="0"/>
                <a:ea typeface="Roboto" panose="02000000000000000000" pitchFamily="2" charset="0"/>
              </a:rPr>
              <a:t>krenkjande</a:t>
            </a:r>
            <a:r>
              <a:rPr lang="nb-NO" dirty="0">
                <a:latin typeface="Roboto" panose="02000000000000000000" pitchFamily="2" charset="0"/>
                <a:ea typeface="Roboto" panose="02000000000000000000" pitchFamily="2" charset="0"/>
              </a:rPr>
              <a:t> oppførsel. Det </a:t>
            </a:r>
            <a:r>
              <a:rPr lang="nb-NO" dirty="0" err="1">
                <a:latin typeface="Roboto" panose="02000000000000000000" pitchFamily="2" charset="0"/>
                <a:ea typeface="Roboto" panose="02000000000000000000" pitchFamily="2" charset="0"/>
              </a:rPr>
              <a:t>avgjerande</a:t>
            </a:r>
            <a:r>
              <a:rPr lang="nb-NO" dirty="0">
                <a:latin typeface="Roboto" panose="02000000000000000000" pitchFamily="2" charset="0"/>
                <a:ea typeface="Roboto" panose="02000000000000000000" pitchFamily="2" charset="0"/>
              </a:rPr>
              <a:t> for vurderinga er </a:t>
            </a:r>
            <a:r>
              <a:rPr lang="nb-NO" dirty="0" err="1">
                <a:latin typeface="Roboto" panose="02000000000000000000" pitchFamily="2" charset="0"/>
                <a:ea typeface="Roboto" panose="02000000000000000000" pitchFamily="2" charset="0"/>
              </a:rPr>
              <a:t>elevane</a:t>
            </a:r>
            <a:r>
              <a:rPr lang="nb-NO" dirty="0">
                <a:latin typeface="Roboto" panose="02000000000000000000" pitchFamily="2" charset="0"/>
                <a:ea typeface="Roboto" panose="02000000000000000000" pitchFamily="2" charset="0"/>
              </a:rPr>
              <a:t> si subjektive oppleving av korleis dei har det på skolen, (uavhengig av om årsaka til eleven si oppleving ligg </a:t>
            </a:r>
            <a:r>
              <a:rPr lang="nb-NO" dirty="0" err="1">
                <a:latin typeface="Roboto" panose="02000000000000000000" pitchFamily="2" charset="0"/>
                <a:ea typeface="Roboto" panose="02000000000000000000" pitchFamily="2" charset="0"/>
              </a:rPr>
              <a:t>utanfor</a:t>
            </a:r>
            <a:r>
              <a:rPr lang="nb-NO" dirty="0">
                <a:latin typeface="Roboto" panose="02000000000000000000" pitchFamily="2" charset="0"/>
                <a:ea typeface="Roboto" panose="02000000000000000000" pitchFamily="2" charset="0"/>
              </a:rPr>
              <a:t> skoletida, så lenge skolemiljøet blir negativt </a:t>
            </a:r>
            <a:r>
              <a:rPr lang="nb-NO" dirty="0" err="1">
                <a:latin typeface="Roboto" panose="02000000000000000000" pitchFamily="2" charset="0"/>
                <a:ea typeface="Roboto" panose="02000000000000000000" pitchFamily="2" charset="0"/>
              </a:rPr>
              <a:t>påverka</a:t>
            </a:r>
            <a:r>
              <a:rPr lang="nb-NO" dirty="0">
                <a:latin typeface="Roboto" panose="02000000000000000000" pitchFamily="2" charset="0"/>
                <a:ea typeface="Roboto" panose="02000000000000000000" pitchFamily="2" charset="0"/>
              </a:rPr>
              <a:t> av det).</a:t>
            </a:r>
          </a:p>
          <a:p>
            <a:endParaRPr lang="nb-NO" dirty="0">
              <a:latin typeface="Roboto" panose="02000000000000000000" pitchFamily="2" charset="0"/>
              <a:ea typeface="Roboto" panose="02000000000000000000" pitchFamily="2" charset="0"/>
            </a:endParaRPr>
          </a:p>
          <a:p>
            <a:r>
              <a:rPr lang="nn-NO" u="sng" dirty="0">
                <a:latin typeface="Roboto" panose="02000000000000000000" pitchFamily="2" charset="0"/>
                <a:ea typeface="Roboto" panose="02000000000000000000" pitchFamily="2" charset="0"/>
              </a:rPr>
              <a:t>Terskel</a:t>
            </a:r>
          </a:p>
          <a:p>
            <a:r>
              <a:rPr lang="nn-NO" dirty="0">
                <a:latin typeface="Roboto" panose="02000000000000000000" pitchFamily="2" charset="0"/>
                <a:ea typeface="Roboto" panose="02000000000000000000" pitchFamily="2" charset="0"/>
              </a:rPr>
              <a:t>Merknadene: «Terskelen for kva som vekkjer ein mistanke om eller gir kjennskap til at ein elev ikkje har det trygt og godt, skal vere låg. Ein mistanke om at ein elev ikkje har det trygt og godt, kan basere seg på observasjonar av elevane, undersøkingar eller kartleggingar, beskjedar frå foreldre eller medelevar, aktivitet i sosiale medium osv.»</a:t>
            </a:r>
            <a:endParaRPr lang="nb-NO" dirty="0">
              <a:latin typeface="Roboto" panose="02000000000000000000" pitchFamily="2" charset="0"/>
              <a:ea typeface="Roboto" panose="02000000000000000000" pitchFamily="2" charset="0"/>
            </a:endParaRPr>
          </a:p>
          <a:p>
            <a:endParaRPr lang="nb-NO" dirty="0">
              <a:latin typeface="Roboto" panose="02000000000000000000" pitchFamily="2" charset="0"/>
              <a:ea typeface="Roboto" panose="02000000000000000000" pitchFamily="2" charset="0"/>
            </a:endParaRPr>
          </a:p>
          <a:p>
            <a:r>
              <a:rPr lang="nb-NO" u="sng" dirty="0">
                <a:latin typeface="Roboto" panose="02000000000000000000" pitchFamily="2" charset="0"/>
                <a:ea typeface="Roboto" panose="02000000000000000000" pitchFamily="2" charset="0"/>
              </a:rPr>
              <a:t>Rektor har ansvaret</a:t>
            </a:r>
          </a:p>
          <a:p>
            <a:r>
              <a:rPr lang="nb-NO" dirty="0">
                <a:latin typeface="Roboto" panose="02000000000000000000" pitchFamily="2" charset="0"/>
                <a:ea typeface="Roboto" panose="02000000000000000000" pitchFamily="2" charset="0"/>
              </a:rPr>
              <a:t>Dei som arbeider på skolen, skal melde frå til rektor. Rektor kan delegere </a:t>
            </a:r>
            <a:r>
              <a:rPr lang="nb-NO" dirty="0" err="1">
                <a:latin typeface="Roboto" panose="02000000000000000000" pitchFamily="2" charset="0"/>
                <a:ea typeface="Roboto" panose="02000000000000000000" pitchFamily="2" charset="0"/>
              </a:rPr>
              <a:t>oppgåva</a:t>
            </a:r>
            <a:r>
              <a:rPr lang="nb-NO" dirty="0">
                <a:latin typeface="Roboto" panose="02000000000000000000" pitchFamily="2" charset="0"/>
                <a:ea typeface="Roboto" panose="02000000000000000000" pitchFamily="2" charset="0"/>
              </a:rPr>
              <a:t> om å ta imot varsel til andre tilsette på skolen. Men rektor vil likevel vere ansvarleg for at </a:t>
            </a:r>
            <a:r>
              <a:rPr lang="nb-NO" dirty="0" err="1">
                <a:latin typeface="Roboto" panose="02000000000000000000" pitchFamily="2" charset="0"/>
                <a:ea typeface="Roboto" panose="02000000000000000000" pitchFamily="2" charset="0"/>
              </a:rPr>
              <a:t>meldingane</a:t>
            </a:r>
            <a:r>
              <a:rPr lang="nb-NO" dirty="0">
                <a:latin typeface="Roboto" panose="02000000000000000000" pitchFamily="2" charset="0"/>
                <a:ea typeface="Roboto" panose="02000000000000000000" pitchFamily="2" charset="0"/>
              </a:rPr>
              <a:t> blir </a:t>
            </a:r>
            <a:r>
              <a:rPr lang="nb-NO" dirty="0" err="1">
                <a:latin typeface="Roboto" panose="02000000000000000000" pitchFamily="2" charset="0"/>
                <a:ea typeface="Roboto" panose="02000000000000000000" pitchFamily="2" charset="0"/>
              </a:rPr>
              <a:t>følgde</a:t>
            </a:r>
            <a:r>
              <a:rPr lang="nb-NO" dirty="0">
                <a:latin typeface="Roboto" panose="02000000000000000000" pitchFamily="2" charset="0"/>
                <a:ea typeface="Roboto" panose="02000000000000000000" pitchFamily="2" charset="0"/>
              </a:rPr>
              <a:t> opp med </a:t>
            </a:r>
            <a:r>
              <a:rPr lang="nb-NO" dirty="0" err="1">
                <a:latin typeface="Roboto" panose="02000000000000000000" pitchFamily="2" charset="0"/>
                <a:ea typeface="Roboto" panose="02000000000000000000" pitchFamily="2" charset="0"/>
              </a:rPr>
              <a:t>undersøkingar</a:t>
            </a:r>
            <a:r>
              <a:rPr lang="nb-NO" dirty="0">
                <a:latin typeface="Roboto" panose="02000000000000000000" pitchFamily="2" charset="0"/>
                <a:ea typeface="Roboto" panose="02000000000000000000" pitchFamily="2" charset="0"/>
              </a:rPr>
              <a:t>, og at det blir sett inn tiltak dersom det er nødvendig. Rektor har også </a:t>
            </a:r>
            <a:r>
              <a:rPr lang="nb-NO" dirty="0" err="1">
                <a:latin typeface="Roboto" panose="02000000000000000000" pitchFamily="2" charset="0"/>
                <a:ea typeface="Roboto" panose="02000000000000000000" pitchFamily="2" charset="0"/>
              </a:rPr>
              <a:t>eit</a:t>
            </a:r>
            <a:r>
              <a:rPr lang="nb-NO" dirty="0">
                <a:latin typeface="Roboto" panose="02000000000000000000" pitchFamily="2" charset="0"/>
                <a:ea typeface="Roboto" panose="02000000000000000000" pitchFamily="2" charset="0"/>
              </a:rPr>
              <a:t> ansvar for å ha ei overordna oversikt over korleis skolemiljøet er på skolen, og </a:t>
            </a:r>
            <a:r>
              <a:rPr lang="nb-NO" dirty="0" err="1">
                <a:latin typeface="Roboto" panose="02000000000000000000" pitchFamily="2" charset="0"/>
                <a:ea typeface="Roboto" panose="02000000000000000000" pitchFamily="2" charset="0"/>
              </a:rPr>
              <a:t>meldingane</a:t>
            </a:r>
            <a:r>
              <a:rPr lang="nb-NO" dirty="0">
                <a:latin typeface="Roboto" panose="02000000000000000000" pitchFamily="2" charset="0"/>
                <a:ea typeface="Roboto" panose="02000000000000000000" pitchFamily="2" charset="0"/>
              </a:rPr>
              <a:t> kan gi </a:t>
            </a:r>
            <a:r>
              <a:rPr lang="nb-NO" dirty="0" err="1">
                <a:latin typeface="Roboto" panose="02000000000000000000" pitchFamily="2" charset="0"/>
                <a:ea typeface="Roboto" panose="02000000000000000000" pitchFamily="2" charset="0"/>
              </a:rPr>
              <a:t>eit</a:t>
            </a:r>
            <a:r>
              <a:rPr lang="nb-NO" dirty="0">
                <a:latin typeface="Roboto" panose="02000000000000000000" pitchFamily="2" charset="0"/>
                <a:ea typeface="Roboto" panose="02000000000000000000" pitchFamily="2" charset="0"/>
              </a:rPr>
              <a:t> utgangspunkt for det systematiske arbeidet med skolemiljøet.</a:t>
            </a:r>
          </a:p>
          <a:p>
            <a:endParaRPr lang="nb-NO" dirty="0">
              <a:latin typeface="Roboto" panose="02000000000000000000" pitchFamily="2" charset="0"/>
              <a:ea typeface="Roboto" panose="02000000000000000000" pitchFamily="2" charset="0"/>
            </a:endParaRPr>
          </a:p>
          <a:p>
            <a:r>
              <a:rPr lang="nb-NO" u="sng" dirty="0">
                <a:latin typeface="Roboto" panose="02000000000000000000" pitchFamily="2" charset="0"/>
                <a:ea typeface="Roboto" panose="02000000000000000000" pitchFamily="2" charset="0"/>
              </a:rPr>
              <a:t>Tidspunkt</a:t>
            </a:r>
          </a:p>
          <a:p>
            <a:r>
              <a:rPr lang="nb-NO" dirty="0">
                <a:latin typeface="Roboto" panose="02000000000000000000" pitchFamily="2" charset="0"/>
                <a:ea typeface="Roboto" panose="02000000000000000000" pitchFamily="2" charset="0"/>
              </a:rPr>
              <a:t>Frå merknadene: «</a:t>
            </a:r>
            <a:r>
              <a:rPr lang="nn-NO" dirty="0">
                <a:latin typeface="Roboto" panose="02000000000000000000" pitchFamily="2" charset="0"/>
                <a:ea typeface="Roboto" panose="02000000000000000000" pitchFamily="2" charset="0"/>
              </a:rPr>
              <a:t>Tidspunktet for når det skal meldast frå, er ikkje lovregulert. For at plikta skal ha ei hensikt, må tidspunktet stå i forhold til alvoret i saka. Vurderinga av kor raskt ein skal melde frå, må gjerast frå sak til sak, og det må takast omsyn til formålet med regelen og at skolemiljøsaker er tidssensitive. I nokre tilfelle er det er nødvendig å melde frå til rektor straks, medan det i andre tilfelle kan vere forsvarleg å vente noko lenger, til dømes til slutten av skoledagen eller til vekefaste oppsummeringar eller liknande».</a:t>
            </a:r>
          </a:p>
          <a:p>
            <a:endParaRPr lang="nn-NO" dirty="0">
              <a:latin typeface="Roboto" panose="02000000000000000000" pitchFamily="2" charset="0"/>
              <a:ea typeface="Roboto" panose="02000000000000000000" pitchFamily="2" charset="0"/>
            </a:endParaRPr>
          </a:p>
          <a:p>
            <a:r>
              <a:rPr lang="nn-NO" u="sng" dirty="0">
                <a:latin typeface="Roboto" panose="02000000000000000000" pitchFamily="2" charset="0"/>
                <a:ea typeface="Roboto" panose="02000000000000000000" pitchFamily="2" charset="0"/>
              </a:rPr>
              <a:t>Alvorlege </a:t>
            </a:r>
            <a:r>
              <a:rPr lang="nn-NO" u="sng" dirty="0" err="1">
                <a:latin typeface="Roboto" panose="02000000000000000000" pitchFamily="2" charset="0"/>
                <a:ea typeface="Roboto" panose="02000000000000000000" pitchFamily="2" charset="0"/>
              </a:rPr>
              <a:t>tilfeller</a:t>
            </a:r>
            <a:r>
              <a:rPr lang="nn-NO" u="sng" dirty="0">
                <a:latin typeface="Roboto" panose="02000000000000000000" pitchFamily="2" charset="0"/>
                <a:ea typeface="Roboto" panose="02000000000000000000" pitchFamily="2" charset="0"/>
              </a:rPr>
              <a:t>:</a:t>
            </a:r>
          </a:p>
          <a:p>
            <a:r>
              <a:rPr lang="nn-NO" dirty="0">
                <a:latin typeface="Roboto" panose="02000000000000000000" pitchFamily="2" charset="0"/>
                <a:ea typeface="Roboto" panose="02000000000000000000" pitchFamily="2" charset="0"/>
              </a:rPr>
              <a:t>«Rektor skal melde frå til kommunen eller fylkeskommunen «i alvorlege tilfelle» […] Kva som er alvorlege tilfelle, vil komme an på ei </a:t>
            </a:r>
            <a:r>
              <a:rPr lang="nn-NO" dirty="0" err="1">
                <a:latin typeface="Roboto" panose="02000000000000000000" pitchFamily="2" charset="0"/>
                <a:ea typeface="Roboto" panose="02000000000000000000" pitchFamily="2" charset="0"/>
              </a:rPr>
              <a:t>skjønnsmessig</a:t>
            </a:r>
            <a:r>
              <a:rPr lang="nn-NO" dirty="0">
                <a:latin typeface="Roboto" panose="02000000000000000000" pitchFamily="2" charset="0"/>
                <a:ea typeface="Roboto" panose="02000000000000000000" pitchFamily="2" charset="0"/>
              </a:rPr>
              <a:t> vurdering ut frå formålet med å melde frå. Døme på kva som typisk blir rekna som alvorleg, er saker der krenkingane er særleg valdelege eller på andre måtar svært integritetskrenkjande. Andre døme er når fleire elevar har mobba éin elev, eller der leiinga i skolen over noko tid ikkje har klart å løyse saka. Digital mobbing på tvers av skolar eller grove truslar via til dømes sosiale medium kan også vere alvorlege. At handlingane kan påtalast, eller at saka har fått merksemd i lokalsamfunnet, kan også vere ein indikasjon på alvorsgraden og behovet for varsling. […] Rektor kan ikkje utsetje å melde frå til kommunen eller fylkeskommunen til undersøkingar etter andre ledd andre punktum er ferdige. Rektor kan derimot gjere enkelte undersøkingar dersom desse kan gjerast raskt og det er nødvendig for å kunne ta stilling til om saka er alvorleg. Dersom rektor er i tvil og det trengst grundige undersøkingar for å vurdere om saka er alvorleg, skal saka meldast vidare til kommunen eller fylkeskommunen»</a:t>
            </a:r>
            <a:endParaRPr lang="nb-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8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8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dirty="0" err="1">
                <a:latin typeface="Roboto" panose="02000000000000000000" pitchFamily="2" charset="0"/>
                <a:ea typeface="Roboto" panose="02000000000000000000" pitchFamily="2" charset="0"/>
                <a:cs typeface="Calibri" panose="020F0502020204030204"/>
              </a:rPr>
              <a:t>Endringane</a:t>
            </a:r>
            <a:endParaRPr lang="nb-NO" u="sng" dirty="0">
              <a:latin typeface="Roboto" panose="02000000000000000000" pitchFamily="2" charset="0"/>
              <a:ea typeface="Roboto" panose="02000000000000000000" pitchFamily="2" charset="0"/>
              <a:cs typeface="Calibri" panose="020F0502020204030204"/>
            </a:endParaRPr>
          </a:p>
          <a:p>
            <a:pPr marL="0" indent="0">
              <a:buFontTx/>
              <a:buNone/>
            </a:pPr>
            <a:r>
              <a:rPr lang="nb-NO" dirty="0">
                <a:latin typeface="Roboto" panose="02000000000000000000" pitchFamily="2" charset="0"/>
                <a:ea typeface="Roboto" panose="02000000000000000000" pitchFamily="2" charset="0"/>
                <a:cs typeface="Calibri" panose="020F0502020204030204"/>
              </a:rPr>
              <a:t>I ordlyden er det i den nye loven </a:t>
            </a:r>
            <a:r>
              <a:rPr lang="nb-NO" dirty="0" err="1">
                <a:latin typeface="Roboto" panose="02000000000000000000" pitchFamily="2" charset="0"/>
                <a:ea typeface="Roboto" panose="02000000000000000000" pitchFamily="2" charset="0"/>
                <a:cs typeface="Calibri" panose="020F0502020204030204"/>
              </a:rPr>
              <a:t>berre</a:t>
            </a:r>
            <a:r>
              <a:rPr lang="nb-NO" dirty="0">
                <a:latin typeface="Roboto" panose="02000000000000000000" pitchFamily="2" charset="0"/>
                <a:ea typeface="Roboto" panose="02000000000000000000" pitchFamily="2" charset="0"/>
                <a:cs typeface="Calibri" panose="020F0502020204030204"/>
              </a:rPr>
              <a:t> delplikta «å melde frå» som er nemnd i den skjerpa aktivitetsplikta. Grunngivinga er at dei andre delpliktene i § 12-4 gjeld i </a:t>
            </a:r>
            <a:r>
              <a:rPr lang="nb-NO" dirty="0" err="1">
                <a:latin typeface="Roboto" panose="02000000000000000000" pitchFamily="2" charset="0"/>
                <a:ea typeface="Roboto" panose="02000000000000000000" pitchFamily="2" charset="0"/>
                <a:cs typeface="Calibri" panose="020F0502020204030204"/>
              </a:rPr>
              <a:t>desse</a:t>
            </a:r>
            <a:r>
              <a:rPr lang="nb-NO" dirty="0">
                <a:latin typeface="Roboto" panose="02000000000000000000" pitchFamily="2" charset="0"/>
                <a:ea typeface="Roboto" panose="02000000000000000000" pitchFamily="2" charset="0"/>
                <a:cs typeface="Calibri" panose="020F0502020204030204"/>
              </a:rPr>
              <a:t> </a:t>
            </a:r>
            <a:r>
              <a:rPr lang="nb-NO" dirty="0" err="1">
                <a:latin typeface="Roboto" panose="02000000000000000000" pitchFamily="2" charset="0"/>
                <a:ea typeface="Roboto" panose="02000000000000000000" pitchFamily="2" charset="0"/>
                <a:cs typeface="Calibri" panose="020F0502020204030204"/>
              </a:rPr>
              <a:t>situasjonane</a:t>
            </a:r>
            <a:r>
              <a:rPr lang="nb-NO" dirty="0">
                <a:latin typeface="Roboto" panose="02000000000000000000" pitchFamily="2" charset="0"/>
                <a:ea typeface="Roboto" panose="02000000000000000000" pitchFamily="2" charset="0"/>
                <a:cs typeface="Calibri" panose="020F0502020204030204"/>
              </a:rPr>
              <a:t> også. </a:t>
            </a:r>
            <a:r>
              <a:rPr lang="nb-NO" dirty="0" err="1">
                <a:latin typeface="Roboto" panose="02000000000000000000" pitchFamily="2" charset="0"/>
                <a:ea typeface="Roboto" panose="02000000000000000000" pitchFamily="2" charset="0"/>
                <a:cs typeface="Calibri" panose="020F0502020204030204"/>
              </a:rPr>
              <a:t>Undersøkingar</a:t>
            </a:r>
            <a:r>
              <a:rPr lang="nb-NO" dirty="0">
                <a:latin typeface="Roboto" panose="02000000000000000000" pitchFamily="2" charset="0"/>
                <a:ea typeface="Roboto" panose="02000000000000000000" pitchFamily="2" charset="0"/>
                <a:cs typeface="Calibri" panose="020F0502020204030204"/>
              </a:rPr>
              <a:t> og tiltak skal </a:t>
            </a:r>
            <a:r>
              <a:rPr lang="nb-NO" dirty="0" err="1">
                <a:latin typeface="Roboto" panose="02000000000000000000" pitchFamily="2" charset="0"/>
                <a:ea typeface="Roboto" panose="02000000000000000000" pitchFamily="2" charset="0"/>
                <a:cs typeface="Calibri" panose="020F0502020204030204"/>
              </a:rPr>
              <a:t>setjast</a:t>
            </a:r>
            <a:r>
              <a:rPr lang="nb-NO" dirty="0">
                <a:latin typeface="Roboto" panose="02000000000000000000" pitchFamily="2" charset="0"/>
                <a:ea typeface="Roboto" panose="02000000000000000000" pitchFamily="2" charset="0"/>
                <a:cs typeface="Calibri" panose="020F0502020204030204"/>
              </a:rPr>
              <a:t> i verk </a:t>
            </a:r>
            <a:r>
              <a:rPr lang="nb-NO" dirty="0" err="1">
                <a:latin typeface="Roboto" panose="02000000000000000000" pitchFamily="2" charset="0"/>
                <a:ea typeface="Roboto" panose="02000000000000000000" pitchFamily="2" charset="0"/>
                <a:cs typeface="Calibri" panose="020F0502020204030204"/>
              </a:rPr>
              <a:t>snareat</a:t>
            </a:r>
            <a:r>
              <a:rPr lang="nb-NO" dirty="0">
                <a:latin typeface="Roboto" panose="02000000000000000000" pitchFamily="2" charset="0"/>
                <a:ea typeface="Roboto" panose="02000000000000000000" pitchFamily="2" charset="0"/>
                <a:cs typeface="Calibri" panose="020F0502020204030204"/>
              </a:rPr>
              <a:t> ved mistanke om eller kjennskap til at ein elev ikkje har det trygt og godt på skolen. Derfor er det ikkje nødvendig å presisere dette også i regelen om skjerpa aktivitetsplikt.</a:t>
            </a:r>
          </a:p>
          <a:p>
            <a:pPr marL="0" indent="0">
              <a:buFontTx/>
              <a:buNone/>
            </a:pPr>
            <a:endParaRPr lang="nb-NO" dirty="0">
              <a:latin typeface="Roboto" panose="02000000000000000000" pitchFamily="2" charset="0"/>
              <a:ea typeface="Roboto" panose="02000000000000000000" pitchFamily="2" charset="0"/>
              <a:cs typeface="Calibri" panose="020F0502020204030204"/>
            </a:endParaRPr>
          </a:p>
          <a:p>
            <a:pPr marL="0" indent="0">
              <a:buFontTx/>
              <a:buNone/>
            </a:pPr>
            <a:r>
              <a:rPr lang="nb-NO" u="sng" dirty="0">
                <a:latin typeface="Roboto" panose="02000000000000000000" pitchFamily="2" charset="0"/>
                <a:ea typeface="Roboto" panose="02000000000000000000" pitchFamily="2" charset="0"/>
                <a:cs typeface="Calibri" panose="020F0502020204030204"/>
              </a:rPr>
              <a:t>Innføring av terskel for å melde frå til </a:t>
            </a:r>
            <a:r>
              <a:rPr lang="nb-NO" u="sng" dirty="0" err="1">
                <a:latin typeface="Roboto" panose="02000000000000000000" pitchFamily="2" charset="0"/>
                <a:ea typeface="Roboto" panose="02000000000000000000" pitchFamily="2" charset="0"/>
                <a:cs typeface="Calibri" panose="020F0502020204030204"/>
              </a:rPr>
              <a:t>skoleeigar</a:t>
            </a:r>
            <a:r>
              <a:rPr lang="nb-NO" u="sng" dirty="0">
                <a:latin typeface="Roboto" panose="02000000000000000000" pitchFamily="2" charset="0"/>
                <a:ea typeface="Roboto" panose="02000000000000000000" pitchFamily="2" charset="0"/>
                <a:cs typeface="Calibri" panose="020F0502020204030204"/>
              </a:rPr>
              <a:t>:</a:t>
            </a:r>
          </a:p>
          <a:p>
            <a:pPr marL="0" indent="0">
              <a:buFontTx/>
              <a:buNone/>
            </a:pPr>
            <a:r>
              <a:rPr lang="nb-NO" dirty="0">
                <a:latin typeface="Roboto" panose="02000000000000000000" pitchFamily="2" charset="0"/>
                <a:ea typeface="Roboto" panose="02000000000000000000" pitchFamily="2" charset="0"/>
                <a:cs typeface="Calibri" panose="020F0502020204030204"/>
              </a:rPr>
              <a:t>Det er innført ein terskel for når rektor skal melde frå </a:t>
            </a:r>
            <a:r>
              <a:rPr lang="nb-NO" dirty="0" err="1">
                <a:latin typeface="Roboto" panose="02000000000000000000" pitchFamily="2" charset="0"/>
                <a:ea typeface="Roboto" panose="02000000000000000000" pitchFamily="2" charset="0"/>
                <a:cs typeface="Calibri" panose="020F0502020204030204"/>
              </a:rPr>
              <a:t>vidare</a:t>
            </a:r>
            <a:r>
              <a:rPr lang="nb-NO" dirty="0">
                <a:latin typeface="Roboto" panose="02000000000000000000" pitchFamily="2" charset="0"/>
                <a:ea typeface="Roboto" panose="02000000000000000000" pitchFamily="2" charset="0"/>
                <a:cs typeface="Calibri" panose="020F0502020204030204"/>
              </a:rPr>
              <a:t> til </a:t>
            </a:r>
            <a:r>
              <a:rPr lang="nb-NO" dirty="0" err="1">
                <a:latin typeface="Roboto" panose="02000000000000000000" pitchFamily="2" charset="0"/>
                <a:ea typeface="Roboto" panose="02000000000000000000" pitchFamily="2" charset="0"/>
                <a:cs typeface="Calibri" panose="020F0502020204030204"/>
              </a:rPr>
              <a:t>skoleeigar</a:t>
            </a:r>
            <a:r>
              <a:rPr lang="nb-NO" dirty="0">
                <a:latin typeface="Roboto" panose="02000000000000000000" pitchFamily="2" charset="0"/>
                <a:ea typeface="Roboto" panose="02000000000000000000" pitchFamily="2" charset="0"/>
                <a:cs typeface="Calibri" panose="020F0502020204030204"/>
              </a:rPr>
              <a:t>. Som grunngiving står det i forarbeida at «</a:t>
            </a:r>
            <a:r>
              <a:rPr lang="nn-NO" dirty="0">
                <a:latin typeface="Roboto" panose="02000000000000000000" pitchFamily="2" charset="0"/>
                <a:ea typeface="Roboto" panose="02000000000000000000" pitchFamily="2" charset="0"/>
              </a:rPr>
              <a:t>Departementet er samd med dei høyringsinstansane som framhevar at det bidreg til rettstryggleiken til lærarane at krenkingsomgrepet er objektivt. Det er ikkje nødvendigvis slik at ein tilsett har krenkt ein elev sjølv om eleven kjenner seg krenkt. Forhold som ikkje gjeld mistanke om eller kjennskap til krenkingar, skal ikkje meldast vidare</a:t>
            </a:r>
            <a:r>
              <a:rPr lang="nn-NO" b="1" dirty="0">
                <a:latin typeface="Roboto" panose="02000000000000000000" pitchFamily="2" charset="0"/>
                <a:ea typeface="Roboto" panose="02000000000000000000" pitchFamily="2" charset="0"/>
              </a:rPr>
              <a:t>. Ei innføring av ein terskel for plikta til å melde frå vil derfor ikkje endre rettstilstanden nemneverdig frå i dag. Departementet legg likevel vekt på at ein lovfesta terskel for plikta til å melde frå kan bidra til å rette opp i misforståingar knytte til forståinga av regelverket og dermed for rettstryggleiken til læraren.»</a:t>
            </a:r>
          </a:p>
          <a:p>
            <a:pPr marL="0" indent="0">
              <a:buFontTx/>
              <a:buNone/>
            </a:pPr>
            <a:endParaRPr lang="nn-NO" dirty="0">
              <a:latin typeface="Roboto" panose="02000000000000000000" pitchFamily="2" charset="0"/>
              <a:ea typeface="Roboto" panose="02000000000000000000" pitchFamily="2" charset="0"/>
            </a:endParaRPr>
          </a:p>
          <a:p>
            <a:pPr marL="0" indent="0">
              <a:buFontTx/>
              <a:buNone/>
            </a:pPr>
            <a:endParaRPr lang="nn-NO" dirty="0">
              <a:latin typeface="Roboto" panose="02000000000000000000" pitchFamily="2" charset="0"/>
              <a:ea typeface="Roboto" panose="02000000000000000000" pitchFamily="2" charset="0"/>
              <a:cs typeface="Calibri" panose="020F0502020204030204"/>
            </a:endParaRPr>
          </a:p>
          <a:p>
            <a:pPr marL="0" indent="0">
              <a:buFontTx/>
              <a:buNone/>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17</a:t>
            </a:fld>
            <a:endParaRPr lang="nb-NO"/>
          </a:p>
        </p:txBody>
      </p:sp>
    </p:spTree>
    <p:extLst>
      <p:ext uri="{BB962C8B-B14F-4D97-AF65-F5344CB8AC3E}">
        <p14:creationId xmlns:p14="http://schemas.microsoft.com/office/powerpoint/2010/main" val="396098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Innhaldet i den skjerpa aktivitetsplikta</a:t>
            </a:r>
          </a:p>
          <a:p>
            <a:r>
              <a:rPr lang="nb-NO" dirty="0"/>
              <a:t>Alle som arbeider på skolen, har ei plikt til å melde frå til rektor dersom dei får mistanke om at ein annan som arbeider på skolen </a:t>
            </a:r>
            <a:r>
              <a:rPr lang="nb-NO" dirty="0" err="1"/>
              <a:t>utset</a:t>
            </a:r>
            <a:r>
              <a:rPr lang="nb-NO" dirty="0"/>
              <a:t> eller har utsett ein elev for </a:t>
            </a:r>
            <a:r>
              <a:rPr lang="nb-NO" dirty="0" err="1"/>
              <a:t>krenkjande</a:t>
            </a:r>
            <a:r>
              <a:rPr lang="nb-NO" dirty="0"/>
              <a:t> oppførsel. </a:t>
            </a:r>
            <a:r>
              <a:rPr lang="nb-NO" dirty="0" err="1"/>
              <a:t>Krenkjande</a:t>
            </a:r>
            <a:r>
              <a:rPr lang="nb-NO" dirty="0"/>
              <a:t> oppførsel skal i denne </a:t>
            </a:r>
            <a:r>
              <a:rPr lang="nb-NO" dirty="0" err="1"/>
              <a:t>samanhengen</a:t>
            </a:r>
            <a:r>
              <a:rPr lang="nb-NO" dirty="0"/>
              <a:t> </a:t>
            </a:r>
            <a:r>
              <a:rPr lang="nb-NO" dirty="0" err="1"/>
              <a:t>forståast</a:t>
            </a:r>
            <a:r>
              <a:rPr lang="nb-NO" dirty="0"/>
              <a:t> på same måte som i § 12-3 (vis til </a:t>
            </a:r>
            <a:r>
              <a:rPr lang="nb-NO" dirty="0" err="1"/>
              <a:t>tidlegare</a:t>
            </a:r>
            <a:r>
              <a:rPr lang="nb-NO" dirty="0"/>
              <a:t> </a:t>
            </a:r>
            <a:r>
              <a:rPr lang="nb-NO" dirty="0" err="1"/>
              <a:t>lysbilete</a:t>
            </a:r>
            <a:r>
              <a:rPr lang="nb-NO" dirty="0"/>
              <a:t> om nulltoleranse og </a:t>
            </a:r>
            <a:r>
              <a:rPr lang="nb-NO" dirty="0" err="1"/>
              <a:t>krenkjande</a:t>
            </a:r>
            <a:r>
              <a:rPr lang="nb-NO" dirty="0"/>
              <a:t> oppførsel). Men </a:t>
            </a:r>
            <a:r>
              <a:rPr lang="nb-NO" dirty="0" err="1"/>
              <a:t>sjølv</a:t>
            </a:r>
            <a:r>
              <a:rPr lang="nb-NO" dirty="0"/>
              <a:t> om </a:t>
            </a:r>
            <a:r>
              <a:rPr lang="nb-NO" dirty="0" err="1"/>
              <a:t>noko</a:t>
            </a:r>
            <a:r>
              <a:rPr lang="nb-NO" dirty="0"/>
              <a:t> ikkje er å </a:t>
            </a:r>
            <a:r>
              <a:rPr lang="nb-NO" dirty="0" err="1"/>
              <a:t>rekne</a:t>
            </a:r>
            <a:r>
              <a:rPr lang="nb-NO" dirty="0"/>
              <a:t> som ei krenking, og eleven framleis opplever skolemiljøet som utrygt, skal situasjonen </a:t>
            </a:r>
            <a:r>
              <a:rPr lang="nb-NO" dirty="0" err="1"/>
              <a:t>behandlast</a:t>
            </a:r>
            <a:r>
              <a:rPr lang="nb-NO" dirty="0"/>
              <a:t> etter den «</a:t>
            </a:r>
            <a:r>
              <a:rPr lang="nb-NO" dirty="0" err="1"/>
              <a:t>vanlege</a:t>
            </a:r>
            <a:r>
              <a:rPr lang="nb-NO" dirty="0"/>
              <a:t>» aktivitetsplikta i § 12-4.</a:t>
            </a:r>
          </a:p>
          <a:p>
            <a:r>
              <a:rPr lang="nb-NO" dirty="0"/>
              <a:t>Det er same låge terskel for å melde frå her, som for den «</a:t>
            </a:r>
            <a:r>
              <a:rPr lang="nb-NO" dirty="0" err="1"/>
              <a:t>vanlege</a:t>
            </a:r>
            <a:r>
              <a:rPr lang="nb-NO" dirty="0"/>
              <a:t>» aktivitetsplikta – mistanke er </a:t>
            </a:r>
            <a:r>
              <a:rPr lang="nb-NO" dirty="0" err="1"/>
              <a:t>tilstrekkeleg</a:t>
            </a:r>
            <a:r>
              <a:rPr lang="nb-NO" dirty="0"/>
              <a:t>. Det er ei konkret vurdering kva  som er grunn til mistanke om at ein som arbeider på skolen </a:t>
            </a:r>
            <a:r>
              <a:rPr lang="nb-NO" dirty="0" err="1"/>
              <a:t>krenkjer</a:t>
            </a:r>
            <a:r>
              <a:rPr lang="nb-NO" dirty="0"/>
              <a:t> eller har krenkt ein elev. Dersom ein elev </a:t>
            </a:r>
            <a:r>
              <a:rPr lang="nb-NO" dirty="0" err="1"/>
              <a:t>sjølv</a:t>
            </a:r>
            <a:r>
              <a:rPr lang="nb-NO" dirty="0"/>
              <a:t> seier frå, er det alltid grunn for mistanke.</a:t>
            </a:r>
          </a:p>
          <a:p>
            <a:endParaRPr lang="nb-NO" dirty="0"/>
          </a:p>
          <a:p>
            <a:r>
              <a:rPr lang="nb-NO" dirty="0"/>
              <a:t>At det skal </a:t>
            </a:r>
            <a:r>
              <a:rPr lang="nb-NO" dirty="0" err="1"/>
              <a:t>meldast</a:t>
            </a:r>
            <a:r>
              <a:rPr lang="nb-NO" dirty="0"/>
              <a:t> frå «straks», betyr at ein ikkje skal </a:t>
            </a:r>
            <a:r>
              <a:rPr lang="nb-NO" dirty="0" err="1"/>
              <a:t>utsetje</a:t>
            </a:r>
            <a:r>
              <a:rPr lang="nb-NO" dirty="0"/>
              <a:t> å melde frå. At ein elev blir krenkt av ein som arbeider på skolen, er så </a:t>
            </a:r>
            <a:r>
              <a:rPr lang="nb-NO" dirty="0" err="1"/>
              <a:t>alvorleg</a:t>
            </a:r>
            <a:r>
              <a:rPr lang="nb-NO" dirty="0"/>
              <a:t> at det ikkje kan vente med å varsle (utover til neste pause eller friminutt).</a:t>
            </a:r>
          </a:p>
          <a:p>
            <a:endParaRPr lang="nb-NO" dirty="0"/>
          </a:p>
          <a:p>
            <a:r>
              <a:rPr lang="nb-NO" dirty="0"/>
              <a:t>Rektor må melde frå til kommunen eller fylkeskommunen (med mindre mistanken er </a:t>
            </a:r>
            <a:r>
              <a:rPr lang="nb-NO" dirty="0" err="1"/>
              <a:t>openbert</a:t>
            </a:r>
            <a:r>
              <a:rPr lang="nb-NO" dirty="0"/>
              <a:t> grunnlaus). Terskelen </a:t>
            </a:r>
            <a:r>
              <a:rPr lang="nb-NO" dirty="0" err="1"/>
              <a:t>inneber</a:t>
            </a:r>
            <a:r>
              <a:rPr lang="nb-NO" dirty="0"/>
              <a:t> at rektor må </a:t>
            </a:r>
            <a:r>
              <a:rPr lang="nb-NO" dirty="0" err="1"/>
              <a:t>undersøkje</a:t>
            </a:r>
            <a:r>
              <a:rPr lang="nb-NO" dirty="0"/>
              <a:t> meldinga før hen melder </a:t>
            </a:r>
            <a:r>
              <a:rPr lang="nb-NO" dirty="0" err="1"/>
              <a:t>vidare</a:t>
            </a:r>
            <a:r>
              <a:rPr lang="nb-NO" dirty="0"/>
              <a:t>. Det er avgrensa til ei rask undersøking for å vurdere om meldinga er </a:t>
            </a:r>
            <a:r>
              <a:rPr lang="nb-NO" dirty="0" err="1"/>
              <a:t>openbert</a:t>
            </a:r>
            <a:r>
              <a:rPr lang="nb-NO" dirty="0"/>
              <a:t> grunnlaus. Det kan vere fordi det er klart at handlinga ikkje kan </a:t>
            </a:r>
            <a:r>
              <a:rPr lang="nb-NO" dirty="0" err="1"/>
              <a:t>definerast</a:t>
            </a:r>
            <a:r>
              <a:rPr lang="nb-NO" dirty="0"/>
              <a:t> som ei krenking, eller dersom krenkinga klart ikkje kan ha skjedd. Utover dette skal det vere ein svært låg terskel for å melde. Dei tilsette har ikkje rett til å uttale seg om kommunen eller fylkeskommunen skal få melding. Dei skal få </a:t>
            </a:r>
            <a:r>
              <a:rPr lang="nb-NO" dirty="0" err="1"/>
              <a:t>moglegheit</a:t>
            </a:r>
            <a:r>
              <a:rPr lang="nb-NO" dirty="0"/>
              <a:t> til å uttale seg når skolen </a:t>
            </a:r>
            <a:r>
              <a:rPr lang="nb-NO" dirty="0" err="1"/>
              <a:t>undersøkjer</a:t>
            </a:r>
            <a:r>
              <a:rPr lang="nb-NO" dirty="0"/>
              <a:t> saka.</a:t>
            </a:r>
            <a:r>
              <a:rPr lang="nn-NO" dirty="0"/>
              <a:t> Ei viktig påpeiking i forarbeida er: «At ei melding ikkje er funnen å vere openbert grunnlaus, inneber ikkje at rektor har funne at det er hald i henne eller at rektor har tatt stilling til saka, berre at det skal meldast vidare. Det skal mykje til for å vurdere ei melding som grunnlaus, men ein slik terskel gjer likevel at skolane kan la vere å involvere kommunen eller fylkeskommunen i saker der den aktuelle tilsette openbert ikkje har krenkt eleven.»</a:t>
            </a:r>
            <a:endParaRPr lang="nb-NO" dirty="0"/>
          </a:p>
          <a:p>
            <a:endParaRPr lang="nb-NO" dirty="0"/>
          </a:p>
          <a:p>
            <a:r>
              <a:rPr lang="nb-NO" dirty="0"/>
              <a:t>Dersom ein som arbeider på skolen får mistanke om at ein i skoleleiinga </a:t>
            </a:r>
            <a:r>
              <a:rPr lang="nb-NO" dirty="0" err="1"/>
              <a:t>krenkjer</a:t>
            </a:r>
            <a:r>
              <a:rPr lang="nb-NO" dirty="0"/>
              <a:t> eller har utsett ein elev for </a:t>
            </a:r>
            <a:r>
              <a:rPr lang="nb-NO" dirty="0" err="1"/>
              <a:t>krenkingar</a:t>
            </a:r>
            <a:r>
              <a:rPr lang="nb-NO" dirty="0"/>
              <a:t>, skal hen melde frå direkte til kommunen eller fylkeskommunen.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799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«Skolen» har ei plikt til å </a:t>
            </a:r>
            <a:r>
              <a:rPr lang="nb-NO" dirty="0" err="1"/>
              <a:t>undersøkje</a:t>
            </a:r>
            <a:r>
              <a:rPr lang="nb-NO" dirty="0"/>
              <a:t> saka.</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19</a:t>
            </a:fld>
            <a:endParaRPr lang="nb-NO"/>
          </a:p>
        </p:txBody>
      </p:sp>
    </p:spTree>
    <p:extLst>
      <p:ext uri="{BB962C8B-B14F-4D97-AF65-F5344CB8AC3E}">
        <p14:creationId xmlns:p14="http://schemas.microsoft.com/office/powerpoint/2010/main" val="347071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Tx/>
              <a:buNone/>
            </a:pPr>
            <a:r>
              <a:rPr lang="nb-NO" sz="1200" u="sng" baseline="0" dirty="0">
                <a:cs typeface="Calibri" panose="020F0502020204030204"/>
              </a:rPr>
              <a:t>Endringene i </a:t>
            </a:r>
            <a:r>
              <a:rPr lang="nb-NO" sz="1200" u="sng" baseline="0" dirty="0" err="1">
                <a:cs typeface="Calibri" panose="020F0502020204030204"/>
              </a:rPr>
              <a:t>hovudsak</a:t>
            </a:r>
            <a:r>
              <a:rPr lang="nb-NO" sz="1200" u="sng" baseline="0" dirty="0">
                <a:cs typeface="Calibri" panose="020F0502020204030204"/>
              </a:rPr>
              <a:t>:</a:t>
            </a:r>
          </a:p>
          <a:p>
            <a:pPr marL="0" lvl="0" indent="0">
              <a:buFontTx/>
              <a:buNone/>
            </a:pPr>
            <a:r>
              <a:rPr lang="nb-NO" sz="1200" baseline="0" dirty="0" err="1">
                <a:cs typeface="Calibri" panose="020F0502020204030204"/>
              </a:rPr>
              <a:t>Språklege</a:t>
            </a:r>
            <a:r>
              <a:rPr lang="nb-NO" sz="1200" baseline="0" dirty="0">
                <a:cs typeface="Calibri" panose="020F0502020204030204"/>
              </a:rPr>
              <a:t> og strukturelle </a:t>
            </a:r>
            <a:r>
              <a:rPr lang="nb-NO" sz="1200" baseline="0" dirty="0" err="1">
                <a:cs typeface="Calibri" panose="020F0502020204030204"/>
              </a:rPr>
              <a:t>endringar</a:t>
            </a:r>
            <a:r>
              <a:rPr lang="nb-NO" sz="1200" baseline="0" dirty="0">
                <a:cs typeface="Calibri" panose="020F0502020204030204"/>
              </a:rPr>
              <a:t> som ikkje er ment til å endre rettstilstanden.</a:t>
            </a:r>
          </a:p>
          <a:p>
            <a:pPr marL="0" lvl="0" indent="0">
              <a:buFontTx/>
              <a:buNone/>
            </a:pPr>
            <a:r>
              <a:rPr lang="nb-NO" sz="1200" baseline="0" dirty="0">
                <a:cs typeface="Calibri" panose="020F0502020204030204"/>
              </a:rPr>
              <a:t>Innført ein terskel for når rektor skal melde frå til </a:t>
            </a:r>
            <a:r>
              <a:rPr lang="nb-NO" sz="1200" baseline="0" dirty="0" err="1">
                <a:cs typeface="Calibri" panose="020F0502020204030204"/>
              </a:rPr>
              <a:t>skoleeigar</a:t>
            </a:r>
            <a:r>
              <a:rPr lang="nb-NO" sz="1200" baseline="0" dirty="0">
                <a:cs typeface="Calibri" panose="020F0502020204030204"/>
              </a:rPr>
              <a:t> om mistanke om at ein som arbeider på skolen utsetter ein elev for </a:t>
            </a:r>
            <a:r>
              <a:rPr lang="nb-NO" sz="1200" baseline="0" dirty="0" err="1">
                <a:cs typeface="Calibri" panose="020F0502020204030204"/>
              </a:rPr>
              <a:t>krenkjande</a:t>
            </a:r>
            <a:r>
              <a:rPr lang="nb-NO" sz="1200" baseline="0" dirty="0">
                <a:cs typeface="Calibri" panose="020F0502020204030204"/>
              </a:rPr>
              <a:t> oppførsel.</a:t>
            </a:r>
          </a:p>
          <a:p>
            <a:pPr marL="0" lvl="0" indent="0">
              <a:buFontTx/>
              <a:buNone/>
            </a:pPr>
            <a:r>
              <a:rPr lang="nb-NO" sz="1200" baseline="0" dirty="0">
                <a:cs typeface="Calibri" panose="020F0502020204030204"/>
              </a:rPr>
              <a:t>Statsforvaltaren skal </a:t>
            </a:r>
            <a:r>
              <a:rPr lang="nb-NO" sz="1200" baseline="0" dirty="0" err="1">
                <a:cs typeface="Calibri" panose="020F0502020204030204"/>
              </a:rPr>
              <a:t>berre</a:t>
            </a:r>
            <a:r>
              <a:rPr lang="nb-NO" sz="1200" baseline="0" dirty="0">
                <a:cs typeface="Calibri" panose="020F0502020204030204"/>
              </a:rPr>
              <a:t> vurdere tiltaksplikta i sine vedtak i enkeltsaker, og skal som </a:t>
            </a:r>
            <a:r>
              <a:rPr lang="nb-NO" sz="1200" baseline="0" dirty="0" err="1">
                <a:cs typeface="Calibri" panose="020F0502020204030204"/>
              </a:rPr>
              <a:t>hovudsak</a:t>
            </a:r>
            <a:r>
              <a:rPr lang="nb-NO" sz="1200" baseline="0" dirty="0">
                <a:cs typeface="Calibri" panose="020F0502020204030204"/>
              </a:rPr>
              <a:t> </a:t>
            </a:r>
            <a:r>
              <a:rPr lang="nb-NO" sz="1200" baseline="0" dirty="0" err="1">
                <a:cs typeface="Calibri" panose="020F0502020204030204"/>
              </a:rPr>
              <a:t>berre</a:t>
            </a:r>
            <a:r>
              <a:rPr lang="nb-NO" sz="1200" baseline="0" dirty="0">
                <a:cs typeface="Calibri" panose="020F0502020204030204"/>
              </a:rPr>
              <a:t> </a:t>
            </a:r>
            <a:r>
              <a:rPr lang="nb-NO" sz="1200" baseline="0" dirty="0" err="1">
                <a:cs typeface="Calibri" panose="020F0502020204030204"/>
              </a:rPr>
              <a:t>påleggje</a:t>
            </a:r>
            <a:r>
              <a:rPr lang="nb-NO" sz="1200" baseline="0" dirty="0">
                <a:cs typeface="Calibri" panose="020F0502020204030204"/>
              </a:rPr>
              <a:t> kommunen eller fylkeskommunen å rette forholdet.</a:t>
            </a:r>
            <a:endParaRPr lang="nb-NO" sz="1200" baseline="0" dirty="0"/>
          </a:p>
        </p:txBody>
      </p:sp>
      <p:sp>
        <p:nvSpPr>
          <p:cNvPr id="4" name="Plassholder for lysbildenummer 3"/>
          <p:cNvSpPr>
            <a:spLocks noGrp="1"/>
          </p:cNvSpPr>
          <p:nvPr>
            <p:ph type="sldNum" sz="quarter" idx="10"/>
          </p:nvPr>
        </p:nvSpPr>
        <p:spPr/>
        <p:txBody>
          <a:bodyPr/>
          <a:lstStyle/>
          <a:p>
            <a:fld id="{AA3D58E2-260A-481B-A373-953CD572ABF7}" type="slidenum">
              <a:rPr lang="nb-NO" smtClean="0"/>
              <a:t>2</a:t>
            </a:fld>
            <a:endParaRPr lang="nb-NO"/>
          </a:p>
        </p:txBody>
      </p:sp>
    </p:spTree>
    <p:extLst>
      <p:ext uri="{BB962C8B-B14F-4D97-AF65-F5344CB8AC3E}">
        <p14:creationId xmlns:p14="http://schemas.microsoft.com/office/powerpoint/2010/main" val="2413860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a:latin typeface="Roboto" panose="02000000000000000000" pitchFamily="2" charset="0"/>
                <a:ea typeface="Roboto" panose="02000000000000000000" pitchFamily="2" charset="0"/>
                <a:cs typeface="Calibri"/>
              </a:rPr>
              <a:t>Terskel</a:t>
            </a:r>
          </a:p>
          <a:p>
            <a:r>
              <a:rPr lang="nb-NO" noProof="0" dirty="0">
                <a:latin typeface="Roboto" panose="02000000000000000000" pitchFamily="2" charset="0"/>
                <a:ea typeface="Roboto" panose="02000000000000000000" pitchFamily="2" charset="0"/>
                <a:cs typeface="Calibri"/>
              </a:rPr>
              <a:t>Same som for plikta til å melde frå “mistanke om eller kjennskap til”.</a:t>
            </a:r>
          </a:p>
          <a:p>
            <a:endParaRPr lang="nb-NO" noProof="0" dirty="0">
              <a:latin typeface="Roboto" panose="02000000000000000000" pitchFamily="2" charset="0"/>
              <a:ea typeface="Roboto" panose="02000000000000000000" pitchFamily="2" charset="0"/>
              <a:cs typeface="Calibri"/>
            </a:endParaRPr>
          </a:p>
          <a:p>
            <a:r>
              <a:rPr lang="nb-NO" u="sng" noProof="0" dirty="0">
                <a:latin typeface="Roboto" panose="02000000000000000000" pitchFamily="2" charset="0"/>
                <a:ea typeface="Roboto" panose="02000000000000000000" pitchFamily="2" charset="0"/>
                <a:cs typeface="Calibri"/>
              </a:rPr>
              <a:t>Tempo</a:t>
            </a:r>
          </a:p>
          <a:p>
            <a:r>
              <a:rPr lang="nb-NO" noProof="0" dirty="0" err="1">
                <a:latin typeface="Roboto" panose="02000000000000000000" pitchFamily="2" charset="0"/>
                <a:ea typeface="Roboto" panose="02000000000000000000" pitchFamily="2" charset="0"/>
                <a:cs typeface="Calibri"/>
              </a:rPr>
              <a:t>Snarast</a:t>
            </a:r>
            <a:r>
              <a:rPr lang="nb-NO" noProof="0" dirty="0">
                <a:latin typeface="Roboto" panose="02000000000000000000" pitchFamily="2" charset="0"/>
                <a:ea typeface="Roboto" panose="02000000000000000000" pitchFamily="2" charset="0"/>
                <a:cs typeface="Calibri"/>
              </a:rPr>
              <a:t> betyr så fort som </a:t>
            </a:r>
            <a:r>
              <a:rPr lang="nb-NO" noProof="0" dirty="0" err="1">
                <a:latin typeface="Roboto" panose="02000000000000000000" pitchFamily="2" charset="0"/>
                <a:ea typeface="Roboto" panose="02000000000000000000" pitchFamily="2" charset="0"/>
                <a:cs typeface="Calibri"/>
              </a:rPr>
              <a:t>mogleg</a:t>
            </a:r>
            <a:r>
              <a:rPr lang="nb-NO" noProof="0" dirty="0">
                <a:latin typeface="Roboto" panose="02000000000000000000" pitchFamily="2" charset="0"/>
                <a:ea typeface="Roboto" panose="02000000000000000000" pitchFamily="2" charset="0"/>
                <a:cs typeface="Calibri"/>
              </a:rPr>
              <a:t> eller </a:t>
            </a:r>
            <a:r>
              <a:rPr lang="nb-NO" noProof="0" dirty="0" err="1">
                <a:latin typeface="Roboto" panose="02000000000000000000" pitchFamily="2" charset="0"/>
                <a:ea typeface="Roboto" panose="02000000000000000000" pitchFamily="2" charset="0"/>
                <a:cs typeface="Calibri"/>
              </a:rPr>
              <a:t>utan</a:t>
            </a:r>
            <a:r>
              <a:rPr lang="nb-NO" noProof="0" dirty="0">
                <a:latin typeface="Roboto" panose="02000000000000000000" pitchFamily="2" charset="0"/>
                <a:ea typeface="Roboto" panose="02000000000000000000" pitchFamily="2" charset="0"/>
                <a:cs typeface="Calibri"/>
              </a:rPr>
              <a:t> ugrunna </a:t>
            </a:r>
            <a:r>
              <a:rPr lang="nb-NO" noProof="0" dirty="0" err="1">
                <a:latin typeface="Roboto" panose="02000000000000000000" pitchFamily="2" charset="0"/>
                <a:ea typeface="Roboto" panose="02000000000000000000" pitchFamily="2" charset="0"/>
                <a:cs typeface="Calibri"/>
              </a:rPr>
              <a:t>opphald</a:t>
            </a:r>
            <a:r>
              <a:rPr lang="nb-NO" noProof="0" dirty="0">
                <a:latin typeface="Roboto" panose="02000000000000000000" pitchFamily="2" charset="0"/>
                <a:ea typeface="Roboto" panose="02000000000000000000" pitchFamily="2" charset="0"/>
                <a:cs typeface="Calibri"/>
              </a:rPr>
              <a:t>. Det betyr i praksis at det skal skje så raskt som det lar seg </a:t>
            </a:r>
            <a:r>
              <a:rPr lang="nb-NO" noProof="0" dirty="0" err="1">
                <a:latin typeface="Roboto" panose="02000000000000000000" pitchFamily="2" charset="0"/>
                <a:ea typeface="Roboto" panose="02000000000000000000" pitchFamily="2" charset="0"/>
                <a:cs typeface="Calibri"/>
              </a:rPr>
              <a:t>gjere</a:t>
            </a:r>
            <a:r>
              <a:rPr lang="nb-NO" noProof="0" dirty="0">
                <a:latin typeface="Roboto" panose="02000000000000000000" pitchFamily="2" charset="0"/>
                <a:ea typeface="Roboto" panose="02000000000000000000" pitchFamily="2" charset="0"/>
                <a:cs typeface="Calibri"/>
              </a:rPr>
              <a:t>. Dersom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blir utsette, må det kunne grunngivast.</a:t>
            </a:r>
          </a:p>
          <a:p>
            <a:endParaRPr lang="nb-NO" noProof="0" dirty="0">
              <a:latin typeface="Roboto" panose="02000000000000000000" pitchFamily="2" charset="0"/>
              <a:ea typeface="Roboto" panose="02000000000000000000" pitchFamily="2" charset="0"/>
              <a:cs typeface="Calibri"/>
            </a:endParaRPr>
          </a:p>
          <a:p>
            <a:r>
              <a:rPr lang="nb-NO" u="sng" noProof="0" dirty="0">
                <a:latin typeface="Roboto" panose="02000000000000000000" pitchFamily="2" charset="0"/>
                <a:ea typeface="Roboto" panose="02000000000000000000" pitchFamily="2" charset="0"/>
                <a:cs typeface="Calibri"/>
              </a:rPr>
              <a:t>Innhaldet i </a:t>
            </a:r>
            <a:r>
              <a:rPr lang="nb-NO" u="sng" noProof="0" dirty="0" err="1">
                <a:latin typeface="Roboto" panose="02000000000000000000" pitchFamily="2" charset="0"/>
                <a:ea typeface="Roboto" panose="02000000000000000000" pitchFamily="2" charset="0"/>
                <a:cs typeface="Calibri"/>
              </a:rPr>
              <a:t>undersøkingane</a:t>
            </a:r>
            <a:endParaRPr lang="nb-NO" u="sng" noProof="0" dirty="0">
              <a:latin typeface="Roboto" panose="02000000000000000000" pitchFamily="2" charset="0"/>
              <a:ea typeface="Roboto" panose="02000000000000000000" pitchFamily="2" charset="0"/>
              <a:cs typeface="Calibri"/>
            </a:endParaRPr>
          </a:p>
          <a:p>
            <a:r>
              <a:rPr lang="nb-NO" noProof="0" dirty="0">
                <a:latin typeface="Roboto" panose="02000000000000000000" pitchFamily="2" charset="0"/>
                <a:ea typeface="Roboto" panose="02000000000000000000" pitchFamily="2" charset="0"/>
                <a:cs typeface="Calibri"/>
              </a:rPr>
              <a:t>«Plikta til å «</a:t>
            </a:r>
            <a:r>
              <a:rPr lang="nb-NO" noProof="0" dirty="0" err="1">
                <a:latin typeface="Roboto" panose="02000000000000000000" pitchFamily="2" charset="0"/>
                <a:ea typeface="Roboto" panose="02000000000000000000" pitchFamily="2" charset="0"/>
                <a:cs typeface="Calibri"/>
              </a:rPr>
              <a:t>undersøkje</a:t>
            </a:r>
            <a:r>
              <a:rPr lang="nb-NO" noProof="0" dirty="0">
                <a:latin typeface="Roboto" panose="02000000000000000000" pitchFamily="2" charset="0"/>
                <a:ea typeface="Roboto" panose="02000000000000000000" pitchFamily="2" charset="0"/>
                <a:cs typeface="Calibri"/>
              </a:rPr>
              <a:t> saka» </a:t>
            </a:r>
            <a:r>
              <a:rPr lang="nb-NO" noProof="0" dirty="0" err="1">
                <a:latin typeface="Roboto" panose="02000000000000000000" pitchFamily="2" charset="0"/>
                <a:ea typeface="Roboto" panose="02000000000000000000" pitchFamily="2" charset="0"/>
                <a:cs typeface="Calibri"/>
              </a:rPr>
              <a:t>inneber</a:t>
            </a:r>
            <a:r>
              <a:rPr lang="nb-NO" noProof="0" dirty="0">
                <a:latin typeface="Roboto" panose="02000000000000000000" pitchFamily="2" charset="0"/>
                <a:ea typeface="Roboto" panose="02000000000000000000" pitchFamily="2" charset="0"/>
                <a:cs typeface="Calibri"/>
              </a:rPr>
              <a:t> at det må </a:t>
            </a:r>
            <a:r>
              <a:rPr lang="nb-NO" noProof="0" dirty="0" err="1">
                <a:latin typeface="Roboto" panose="02000000000000000000" pitchFamily="2" charset="0"/>
                <a:ea typeface="Roboto" panose="02000000000000000000" pitchFamily="2" charset="0"/>
                <a:cs typeface="Calibri"/>
              </a:rPr>
              <a:t>hentast</a:t>
            </a:r>
            <a:r>
              <a:rPr lang="nb-NO" noProof="0" dirty="0">
                <a:latin typeface="Roboto" panose="02000000000000000000" pitchFamily="2" charset="0"/>
                <a:ea typeface="Roboto" panose="02000000000000000000" pitchFamily="2" charset="0"/>
                <a:cs typeface="Calibri"/>
              </a:rPr>
              <a:t> inn nok informasjon til å kunne </a:t>
            </a:r>
            <a:r>
              <a:rPr lang="nb-NO" noProof="0" dirty="0" err="1">
                <a:latin typeface="Roboto" panose="02000000000000000000" pitchFamily="2" charset="0"/>
                <a:ea typeface="Roboto" panose="02000000000000000000" pitchFamily="2" charset="0"/>
                <a:cs typeface="Calibri"/>
              </a:rPr>
              <a:t>avdekkje</a:t>
            </a:r>
            <a:r>
              <a:rPr lang="nb-NO" noProof="0" dirty="0">
                <a:latin typeface="Roboto" panose="02000000000000000000" pitchFamily="2" charset="0"/>
                <a:ea typeface="Roboto" panose="02000000000000000000" pitchFamily="2" charset="0"/>
                <a:cs typeface="Calibri"/>
              </a:rPr>
              <a:t> kva som har skjedd, og om </a:t>
            </a:r>
            <a:r>
              <a:rPr lang="nb-NO" noProof="0" dirty="0" err="1">
                <a:latin typeface="Roboto" panose="02000000000000000000" pitchFamily="2" charset="0"/>
                <a:ea typeface="Roboto" panose="02000000000000000000" pitchFamily="2" charset="0"/>
                <a:cs typeface="Calibri"/>
              </a:rPr>
              <a:t>éin</a:t>
            </a:r>
            <a:r>
              <a:rPr lang="nb-NO" noProof="0" dirty="0">
                <a:latin typeface="Roboto" panose="02000000000000000000" pitchFamily="2" charset="0"/>
                <a:ea typeface="Roboto" panose="02000000000000000000" pitchFamily="2" charset="0"/>
                <a:cs typeface="Calibri"/>
              </a:rPr>
              <a:t> eller </a:t>
            </a:r>
            <a:r>
              <a:rPr lang="nb-NO" noProof="0" dirty="0" err="1">
                <a:latin typeface="Roboto" panose="02000000000000000000" pitchFamily="2" charset="0"/>
                <a:ea typeface="Roboto" panose="02000000000000000000" pitchFamily="2" charset="0"/>
                <a:cs typeface="Calibri"/>
              </a:rPr>
              <a:t>fleire</a:t>
            </a:r>
            <a:r>
              <a:rPr lang="nb-NO" noProof="0" dirty="0">
                <a:latin typeface="Roboto" panose="02000000000000000000" pitchFamily="2" charset="0"/>
                <a:ea typeface="Roboto" panose="02000000000000000000" pitchFamily="2" charset="0"/>
                <a:cs typeface="Calibri"/>
              </a:rPr>
              <a:t>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opplever at skolemiljøet ikkje er trygt og godt. […]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må ha som formål å få fram fakta om ein situasjon, bakgrunnen for opplevinga til eleven og kva forhold i </a:t>
            </a:r>
            <a:r>
              <a:rPr lang="nb-NO" noProof="0" dirty="0" err="1">
                <a:latin typeface="Roboto" panose="02000000000000000000" pitchFamily="2" charset="0"/>
                <a:ea typeface="Roboto" panose="02000000000000000000" pitchFamily="2" charset="0"/>
                <a:cs typeface="Calibri"/>
              </a:rPr>
              <a:t>omgivnadene</a:t>
            </a:r>
            <a:r>
              <a:rPr lang="nb-NO" noProof="0" dirty="0">
                <a:latin typeface="Roboto" panose="02000000000000000000" pitchFamily="2" charset="0"/>
                <a:ea typeface="Roboto" panose="02000000000000000000" pitchFamily="2" charset="0"/>
                <a:cs typeface="Calibri"/>
              </a:rPr>
              <a:t> til eleven som påverkar korleis eleven har det på skolen. Dette kan </a:t>
            </a:r>
            <a:r>
              <a:rPr lang="nb-NO" noProof="0" dirty="0" err="1">
                <a:latin typeface="Roboto" panose="02000000000000000000" pitchFamily="2" charset="0"/>
                <a:ea typeface="Roboto" panose="02000000000000000000" pitchFamily="2" charset="0"/>
                <a:cs typeface="Calibri"/>
              </a:rPr>
              <a:t>krevje</a:t>
            </a:r>
            <a:r>
              <a:rPr lang="nb-NO" noProof="0" dirty="0">
                <a:latin typeface="Roboto" panose="02000000000000000000" pitchFamily="2" charset="0"/>
                <a:ea typeface="Roboto" panose="02000000000000000000" pitchFamily="2" charset="0"/>
                <a:cs typeface="Calibri"/>
              </a:rPr>
              <a:t> at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også </a:t>
            </a:r>
            <a:r>
              <a:rPr lang="nb-NO" noProof="0" dirty="0" err="1">
                <a:latin typeface="Roboto" panose="02000000000000000000" pitchFamily="2" charset="0"/>
                <a:ea typeface="Roboto" panose="02000000000000000000" pitchFamily="2" charset="0"/>
                <a:cs typeface="Calibri"/>
              </a:rPr>
              <a:t>handlar</a:t>
            </a:r>
            <a:r>
              <a:rPr lang="nb-NO" noProof="0" dirty="0">
                <a:latin typeface="Roboto" panose="02000000000000000000" pitchFamily="2" charset="0"/>
                <a:ea typeface="Roboto" panose="02000000000000000000" pitchFamily="2" charset="0"/>
                <a:cs typeface="Calibri"/>
              </a:rPr>
              <a:t> om å avklare og opplyse forhold som har skjedd tilbake i tid eller </a:t>
            </a:r>
            <a:r>
              <a:rPr lang="nb-NO" noProof="0" dirty="0" err="1">
                <a:latin typeface="Roboto" panose="02000000000000000000" pitchFamily="2" charset="0"/>
                <a:ea typeface="Roboto" panose="02000000000000000000" pitchFamily="2" charset="0"/>
                <a:cs typeface="Calibri"/>
              </a:rPr>
              <a:t>utanfor</a:t>
            </a:r>
            <a:r>
              <a:rPr lang="nb-NO" noProof="0" dirty="0">
                <a:latin typeface="Roboto" panose="02000000000000000000" pitchFamily="2" charset="0"/>
                <a:ea typeface="Roboto" panose="02000000000000000000" pitchFamily="2" charset="0"/>
                <a:cs typeface="Calibri"/>
              </a:rPr>
              <a:t> skoletida og skoleområdet. Dersom undersøkinga viser at det er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som ikkje har </a:t>
            </a:r>
            <a:r>
              <a:rPr lang="nb-NO" noProof="0" dirty="0" err="1">
                <a:latin typeface="Roboto" panose="02000000000000000000" pitchFamily="2" charset="0"/>
                <a:ea typeface="Roboto" panose="02000000000000000000" pitchFamily="2" charset="0"/>
                <a:cs typeface="Calibri"/>
              </a:rPr>
              <a:t>eit</a:t>
            </a:r>
            <a:r>
              <a:rPr lang="nb-NO" noProof="0" dirty="0">
                <a:latin typeface="Roboto" panose="02000000000000000000" pitchFamily="2" charset="0"/>
                <a:ea typeface="Roboto" panose="02000000000000000000" pitchFamily="2" charset="0"/>
                <a:cs typeface="Calibri"/>
              </a:rPr>
              <a:t> trygt og godt skolemiljø, må informasjonen som kjem fram i undersøkinga, i neste omgang brukast til å vurdere kva tiltak som skal </a:t>
            </a:r>
            <a:r>
              <a:rPr lang="nb-NO" noProof="0" dirty="0" err="1">
                <a:latin typeface="Roboto" panose="02000000000000000000" pitchFamily="2" charset="0"/>
                <a:ea typeface="Roboto" panose="02000000000000000000" pitchFamily="2" charset="0"/>
                <a:cs typeface="Calibri"/>
              </a:rPr>
              <a:t>setjast</a:t>
            </a:r>
            <a:r>
              <a:rPr lang="nb-NO" noProof="0" dirty="0">
                <a:latin typeface="Roboto" panose="02000000000000000000" pitchFamily="2" charset="0"/>
                <a:ea typeface="Roboto" panose="02000000000000000000" pitchFamily="2" charset="0"/>
                <a:cs typeface="Calibri"/>
              </a:rPr>
              <a:t> inn.»</a:t>
            </a:r>
          </a:p>
          <a:p>
            <a:endParaRPr lang="nb-NO" noProof="0" dirty="0">
              <a:latin typeface="Roboto" panose="02000000000000000000" pitchFamily="2" charset="0"/>
              <a:ea typeface="Roboto" panose="02000000000000000000" pitchFamily="2" charset="0"/>
              <a:cs typeface="Calibri"/>
            </a:endParaRPr>
          </a:p>
          <a:p>
            <a:r>
              <a:rPr lang="nb-NO" noProof="0" dirty="0">
                <a:latin typeface="Roboto" panose="02000000000000000000" pitchFamily="2" charset="0"/>
                <a:ea typeface="Roboto" panose="02000000000000000000" pitchFamily="2" charset="0"/>
                <a:cs typeface="Calibri"/>
              </a:rPr>
              <a:t>Skolen må hente inn informasjon frå alle involverte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og tilsette.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05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987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a:cs typeface="Calibri"/>
              </a:rPr>
              <a:t>Når skal det </a:t>
            </a:r>
            <a:r>
              <a:rPr lang="nb-NO" u="sng" noProof="0" dirty="0" err="1">
                <a:cs typeface="Calibri"/>
              </a:rPr>
              <a:t>setjast</a:t>
            </a:r>
            <a:r>
              <a:rPr lang="nb-NO" u="sng" noProof="0" dirty="0">
                <a:cs typeface="Calibri"/>
              </a:rPr>
              <a:t> inn tiltak?</a:t>
            </a:r>
          </a:p>
          <a:p>
            <a:r>
              <a:rPr lang="nb-NO" noProof="0" dirty="0">
                <a:cs typeface="Calibri"/>
              </a:rPr>
              <a:t>Dersom ein elev ikkje har det trygt og godt på skolen. Det kan komme fram ved at eleven </a:t>
            </a:r>
            <a:r>
              <a:rPr lang="nb-NO" noProof="0" dirty="0" err="1">
                <a:cs typeface="Calibri"/>
              </a:rPr>
              <a:t>sjølv</a:t>
            </a:r>
            <a:r>
              <a:rPr lang="nb-NO" noProof="0" dirty="0">
                <a:cs typeface="Calibri"/>
              </a:rPr>
              <a:t> eller foreldra </a:t>
            </a:r>
            <a:r>
              <a:rPr lang="nb-NO" noProof="0" dirty="0" err="1">
                <a:cs typeface="Calibri"/>
              </a:rPr>
              <a:t>fortel</a:t>
            </a:r>
            <a:r>
              <a:rPr lang="nb-NO" noProof="0" dirty="0">
                <a:cs typeface="Calibri"/>
              </a:rPr>
              <a:t> om det, eller at skolen gjennom </a:t>
            </a:r>
            <a:r>
              <a:rPr lang="nb-NO" noProof="0" dirty="0" err="1">
                <a:cs typeface="Calibri"/>
              </a:rPr>
              <a:t>undersøkingar</a:t>
            </a:r>
            <a:r>
              <a:rPr lang="nb-NO" noProof="0" dirty="0">
                <a:cs typeface="Calibri"/>
              </a:rPr>
              <a:t> </a:t>
            </a:r>
            <a:r>
              <a:rPr lang="nb-NO" noProof="0" dirty="0" err="1">
                <a:cs typeface="Calibri"/>
              </a:rPr>
              <a:t>oppdagar</a:t>
            </a:r>
            <a:r>
              <a:rPr lang="nb-NO" noProof="0" dirty="0">
                <a:cs typeface="Calibri"/>
              </a:rPr>
              <a:t> at skolemiljøet til eleven ikkje er trygt og godt. Det er ikkje </a:t>
            </a:r>
            <a:r>
              <a:rPr lang="nb-NO" noProof="0" dirty="0" err="1">
                <a:cs typeface="Calibri"/>
              </a:rPr>
              <a:t>avgjerande</a:t>
            </a:r>
            <a:r>
              <a:rPr lang="nb-NO" noProof="0" dirty="0">
                <a:cs typeface="Calibri"/>
              </a:rPr>
              <a:t> om eleven har blitt utsett for </a:t>
            </a:r>
            <a:r>
              <a:rPr lang="nb-NO" noProof="0" dirty="0" err="1">
                <a:cs typeface="Calibri"/>
              </a:rPr>
              <a:t>krenkjande</a:t>
            </a:r>
            <a:r>
              <a:rPr lang="nb-NO" noProof="0" dirty="0">
                <a:cs typeface="Calibri"/>
              </a:rPr>
              <a:t> oppførsel. Det er eleven si oppleving av skolemiljøet som er </a:t>
            </a:r>
            <a:r>
              <a:rPr lang="nb-NO" noProof="0" dirty="0" err="1">
                <a:cs typeface="Calibri"/>
              </a:rPr>
              <a:t>avgjerande</a:t>
            </a:r>
            <a:r>
              <a:rPr lang="nb-NO" noProof="0" dirty="0">
                <a:cs typeface="Calibri"/>
              </a:rPr>
              <a:t> for om det må </a:t>
            </a:r>
            <a:r>
              <a:rPr lang="nb-NO" noProof="0" dirty="0" err="1">
                <a:cs typeface="Calibri"/>
              </a:rPr>
              <a:t>setjast</a:t>
            </a:r>
            <a:r>
              <a:rPr lang="nb-NO" noProof="0" dirty="0">
                <a:cs typeface="Calibri"/>
              </a:rPr>
              <a:t> inn tiltak. Skolen kan </a:t>
            </a:r>
            <a:r>
              <a:rPr lang="nb-NO" noProof="0" dirty="0" err="1">
                <a:cs typeface="Calibri"/>
              </a:rPr>
              <a:t>setje</a:t>
            </a:r>
            <a:r>
              <a:rPr lang="nb-NO" noProof="0" dirty="0">
                <a:cs typeface="Calibri"/>
              </a:rPr>
              <a:t> inn tiltak på eige initiativ, dersom </a:t>
            </a:r>
            <a:r>
              <a:rPr lang="nb-NO" noProof="0" dirty="0" err="1">
                <a:cs typeface="Calibri"/>
              </a:rPr>
              <a:t>undersøkingar</a:t>
            </a:r>
            <a:r>
              <a:rPr lang="nb-NO" noProof="0" dirty="0">
                <a:cs typeface="Calibri"/>
              </a:rPr>
              <a:t> viser at det er behov for tiltak. Eleven eller foreldra treng ikkje å be om tiltak, og skolen treng ikkje samtykke frå elev eller foreldre for å </a:t>
            </a:r>
            <a:r>
              <a:rPr lang="nb-NO" noProof="0" dirty="0" err="1">
                <a:cs typeface="Calibri"/>
              </a:rPr>
              <a:t>setje</a:t>
            </a:r>
            <a:r>
              <a:rPr lang="nb-NO" noProof="0" dirty="0">
                <a:cs typeface="Calibri"/>
              </a:rPr>
              <a:t> inn tiltak. Kva som er best for eleven og eleven sin rett til å </a:t>
            </a:r>
            <a:r>
              <a:rPr lang="nb-NO" noProof="0" dirty="0" err="1">
                <a:cs typeface="Calibri"/>
              </a:rPr>
              <a:t>medverke</a:t>
            </a:r>
            <a:r>
              <a:rPr lang="nb-NO" noProof="0" dirty="0">
                <a:cs typeface="Calibri"/>
              </a:rPr>
              <a:t> er sentralt her!</a:t>
            </a:r>
          </a:p>
          <a:p>
            <a:endParaRPr lang="nb-NO" noProof="0" dirty="0">
              <a:cs typeface="Calibri"/>
            </a:endParaRPr>
          </a:p>
          <a:p>
            <a:r>
              <a:rPr lang="nb-NO" u="sng" noProof="0" dirty="0">
                <a:cs typeface="Calibri"/>
              </a:rPr>
              <a:t>Tiltaka må vere eigna</a:t>
            </a:r>
          </a:p>
          <a:p>
            <a:r>
              <a:rPr lang="nb-NO" noProof="0" dirty="0">
                <a:cs typeface="Calibri"/>
              </a:rPr>
              <a:t>Tiltaka som blir sette inn, må kunne føre til at eleven får det trygt og godt på skolen. De må vere tilpassa saka, og årsaka til at skolemiljøet til eleven ikkje er trygt og godt. Dette </a:t>
            </a:r>
            <a:r>
              <a:rPr lang="nb-NO" noProof="0" dirty="0" err="1">
                <a:cs typeface="Calibri"/>
              </a:rPr>
              <a:t>føreset</a:t>
            </a:r>
            <a:r>
              <a:rPr lang="nb-NO" noProof="0" dirty="0">
                <a:cs typeface="Calibri"/>
              </a:rPr>
              <a:t> at det blir gjort </a:t>
            </a:r>
            <a:r>
              <a:rPr lang="nb-NO" dirty="0">
                <a:cs typeface="Calibri"/>
              </a:rPr>
              <a:t>pedagogisk-</a:t>
            </a:r>
            <a:r>
              <a:rPr lang="nb-NO" dirty="0" err="1">
                <a:cs typeface="Calibri"/>
              </a:rPr>
              <a:t>faglege</a:t>
            </a:r>
            <a:r>
              <a:rPr lang="nb-NO" dirty="0">
                <a:cs typeface="Calibri"/>
              </a:rPr>
              <a:t> </a:t>
            </a:r>
            <a:r>
              <a:rPr lang="nb-NO" noProof="0" dirty="0" err="1">
                <a:cs typeface="Calibri"/>
              </a:rPr>
              <a:t>vurderingar</a:t>
            </a:r>
            <a:r>
              <a:rPr lang="nb-NO" noProof="0" dirty="0">
                <a:cs typeface="Calibri"/>
              </a:rPr>
              <a:t>. At tiltaka skal vere pedagogisk-</a:t>
            </a:r>
            <a:r>
              <a:rPr lang="nb-NO" noProof="0" dirty="0" err="1">
                <a:cs typeface="Calibri"/>
              </a:rPr>
              <a:t>faglege</a:t>
            </a:r>
            <a:r>
              <a:rPr lang="nb-NO" noProof="0" dirty="0">
                <a:cs typeface="Calibri"/>
              </a:rPr>
              <a:t>, betyr at «skolen må bruke </a:t>
            </a:r>
            <a:r>
              <a:rPr lang="nb-NO" noProof="0" dirty="0" err="1">
                <a:cs typeface="Calibri"/>
              </a:rPr>
              <a:t>eit</a:t>
            </a:r>
            <a:r>
              <a:rPr lang="nb-NO" noProof="0" dirty="0">
                <a:cs typeface="Calibri"/>
              </a:rPr>
              <a:t> relevant kunnskapsgrunnlag og i lys av både </a:t>
            </a:r>
            <a:r>
              <a:rPr lang="nb-NO" noProof="0" dirty="0" err="1">
                <a:cs typeface="Calibri"/>
              </a:rPr>
              <a:t>erfaringar</a:t>
            </a:r>
            <a:r>
              <a:rPr lang="nb-NO" noProof="0" dirty="0">
                <a:cs typeface="Calibri"/>
              </a:rPr>
              <a:t>, forskingsgrunnlag og den lokale konteksten finne fram til eigna tiltak. Dette </a:t>
            </a:r>
            <a:r>
              <a:rPr lang="nb-NO" noProof="0" dirty="0" err="1">
                <a:cs typeface="Calibri"/>
              </a:rPr>
              <a:t>føreset</a:t>
            </a:r>
            <a:r>
              <a:rPr lang="nb-NO" noProof="0" dirty="0">
                <a:cs typeface="Calibri"/>
              </a:rPr>
              <a:t> at dei tilsette har oppdatert og </a:t>
            </a:r>
            <a:r>
              <a:rPr lang="nb-NO" noProof="0" dirty="0" err="1">
                <a:cs typeface="Calibri"/>
              </a:rPr>
              <a:t>tilstrekkeleg</a:t>
            </a:r>
            <a:r>
              <a:rPr lang="nb-NO" noProof="0" dirty="0">
                <a:cs typeface="Calibri"/>
              </a:rPr>
              <a:t> </a:t>
            </a:r>
            <a:r>
              <a:rPr lang="nb-NO" noProof="0" dirty="0" err="1">
                <a:cs typeface="Calibri"/>
              </a:rPr>
              <a:t>kompetansiom</a:t>
            </a:r>
            <a:r>
              <a:rPr lang="nb-NO" noProof="0" dirty="0">
                <a:cs typeface="Calibri"/>
              </a:rPr>
              <a:t> regelverket, skolemiljø og arbeid mot </a:t>
            </a:r>
            <a:r>
              <a:rPr lang="nb-NO" noProof="0" dirty="0" err="1">
                <a:cs typeface="Calibri"/>
              </a:rPr>
              <a:t>krenkjande</a:t>
            </a:r>
            <a:r>
              <a:rPr lang="nb-NO" noProof="0" dirty="0">
                <a:cs typeface="Calibri"/>
              </a:rPr>
              <a:t> oppførsel. </a:t>
            </a:r>
            <a:r>
              <a:rPr lang="nb-NO" noProof="0" dirty="0" err="1">
                <a:cs typeface="Calibri"/>
              </a:rPr>
              <a:t>Kommunane</a:t>
            </a:r>
            <a:r>
              <a:rPr lang="nb-NO" noProof="0" dirty="0">
                <a:cs typeface="Calibri"/>
              </a:rPr>
              <a:t> og </a:t>
            </a:r>
            <a:r>
              <a:rPr lang="nb-NO" noProof="0" dirty="0" err="1">
                <a:cs typeface="Calibri"/>
              </a:rPr>
              <a:t>fylkeskommunane</a:t>
            </a:r>
            <a:r>
              <a:rPr lang="nb-NO" noProof="0" dirty="0">
                <a:cs typeface="Calibri"/>
              </a:rPr>
              <a:t> må </a:t>
            </a:r>
            <a:r>
              <a:rPr lang="nb-NO" noProof="0" dirty="0" err="1">
                <a:cs typeface="Calibri"/>
              </a:rPr>
              <a:t>sørgje</a:t>
            </a:r>
            <a:r>
              <a:rPr lang="nb-NO" noProof="0" dirty="0">
                <a:cs typeface="Calibri"/>
              </a:rPr>
              <a:t> for at alle som er omfatta av aktivitetsplikta, har nødvendig og </a:t>
            </a:r>
            <a:r>
              <a:rPr lang="nb-NO" noProof="0" dirty="0" err="1">
                <a:cs typeface="Calibri"/>
              </a:rPr>
              <a:t>tilstrekkeleg</a:t>
            </a:r>
            <a:r>
              <a:rPr lang="nb-NO" noProof="0" dirty="0">
                <a:cs typeface="Calibri"/>
              </a:rPr>
              <a:t> kompetanse til å </a:t>
            </a:r>
            <a:r>
              <a:rPr lang="nb-NO" noProof="0" dirty="0" err="1">
                <a:cs typeface="Calibri"/>
              </a:rPr>
              <a:t>gjere</a:t>
            </a:r>
            <a:r>
              <a:rPr lang="nb-NO" noProof="0" dirty="0">
                <a:cs typeface="Calibri"/>
              </a:rPr>
              <a:t> dei </a:t>
            </a:r>
            <a:r>
              <a:rPr lang="nb-NO" noProof="0" dirty="0" err="1">
                <a:cs typeface="Calibri"/>
              </a:rPr>
              <a:t>vurderingane</a:t>
            </a:r>
            <a:r>
              <a:rPr lang="nb-NO" noProof="0" dirty="0">
                <a:cs typeface="Calibri"/>
              </a:rPr>
              <a:t> som er nødvendige, og </a:t>
            </a:r>
            <a:r>
              <a:rPr lang="nb-NO" noProof="0" dirty="0" err="1">
                <a:cs typeface="Calibri"/>
              </a:rPr>
              <a:t>setje</a:t>
            </a:r>
            <a:r>
              <a:rPr lang="nb-NO" noProof="0" dirty="0">
                <a:cs typeface="Calibri"/>
              </a:rPr>
              <a:t> i verk tiltak som </a:t>
            </a:r>
            <a:r>
              <a:rPr lang="nb-NO" noProof="0" dirty="0" err="1">
                <a:cs typeface="Calibri"/>
              </a:rPr>
              <a:t>verkar</a:t>
            </a:r>
            <a:r>
              <a:rPr lang="nb-NO" noProof="0" dirty="0">
                <a:cs typeface="Calibri"/>
              </a:rPr>
              <a:t> etter </a:t>
            </a:r>
            <a:r>
              <a:rPr lang="nb-NO" noProof="0" dirty="0" err="1">
                <a:cs typeface="Calibri"/>
              </a:rPr>
              <a:t>hensikta</a:t>
            </a:r>
            <a:r>
              <a:rPr lang="nb-NO" noProof="0" dirty="0">
                <a:cs typeface="Calibri"/>
              </a:rPr>
              <a:t>».</a:t>
            </a:r>
            <a:r>
              <a:rPr lang="nb-NO" dirty="0">
                <a:cs typeface="Calibri"/>
              </a:rPr>
              <a:t> </a:t>
            </a:r>
            <a:r>
              <a:rPr lang="nb-NO" dirty="0" err="1">
                <a:cs typeface="Calibri"/>
              </a:rPr>
              <a:t>Vidare</a:t>
            </a:r>
            <a:r>
              <a:rPr lang="nb-NO" dirty="0">
                <a:cs typeface="Calibri"/>
              </a:rPr>
              <a:t> må tiltaka vere til «det beste for eleven".</a:t>
            </a:r>
            <a:endParaRPr lang="nb-NO" noProof="0" dirty="0">
              <a:cs typeface="Calibri"/>
            </a:endParaRPr>
          </a:p>
          <a:p>
            <a:r>
              <a:rPr lang="nb-NO" noProof="0" dirty="0" err="1">
                <a:cs typeface="Calibri"/>
              </a:rPr>
              <a:t>Vidare</a:t>
            </a:r>
            <a:r>
              <a:rPr lang="nb-NO" noProof="0" dirty="0">
                <a:cs typeface="Calibri"/>
              </a:rPr>
              <a:t> må tiltaka vere </a:t>
            </a:r>
            <a:r>
              <a:rPr lang="nb-NO" noProof="0" dirty="0" err="1">
                <a:cs typeface="Calibri"/>
              </a:rPr>
              <a:t>lovlege</a:t>
            </a:r>
            <a:r>
              <a:rPr lang="nb-NO" noProof="0" dirty="0">
                <a:cs typeface="Calibri"/>
              </a:rPr>
              <a:t>. Det betyr at dei tiltaka som blir sette inn, må ha heimel i lov, eller det må vere tiltak som ikkje krev heimel i lov (til dømes at tiltaka kan </a:t>
            </a:r>
            <a:r>
              <a:rPr lang="nb-NO" noProof="0" dirty="0" err="1">
                <a:cs typeface="Calibri"/>
              </a:rPr>
              <a:t>gjennomførast</a:t>
            </a:r>
            <a:r>
              <a:rPr lang="nb-NO" noProof="0" dirty="0">
                <a:cs typeface="Calibri"/>
              </a:rPr>
              <a:t> </a:t>
            </a:r>
            <a:r>
              <a:rPr lang="nb-NO" noProof="0" dirty="0" err="1">
                <a:cs typeface="Calibri"/>
              </a:rPr>
              <a:t>innanfor</a:t>
            </a:r>
            <a:r>
              <a:rPr lang="nb-NO" noProof="0" dirty="0">
                <a:cs typeface="Calibri"/>
              </a:rPr>
              <a:t> skolen sin styringsrett, eller i tråd med skolen si omsorg- og </a:t>
            </a:r>
            <a:r>
              <a:rPr lang="nb-NO" noProof="0" dirty="0" err="1">
                <a:cs typeface="Calibri"/>
              </a:rPr>
              <a:t>oppdragarrolle</a:t>
            </a:r>
            <a:r>
              <a:rPr lang="nb-NO" noProof="0" dirty="0">
                <a:cs typeface="Calibri"/>
              </a:rPr>
              <a:t>). </a:t>
            </a:r>
          </a:p>
          <a:p>
            <a:endParaRPr lang="nb-NO" noProof="0" dirty="0">
              <a:cs typeface="Calibri"/>
            </a:endParaRPr>
          </a:p>
          <a:p>
            <a:r>
              <a:rPr lang="nb-NO" noProof="0" dirty="0">
                <a:cs typeface="Calibri"/>
              </a:rPr>
              <a:t>Når det gjeld kva slags tiltak skolen har plikt til å </a:t>
            </a:r>
            <a:r>
              <a:rPr lang="nb-NO" noProof="0" dirty="0" err="1">
                <a:cs typeface="Calibri"/>
              </a:rPr>
              <a:t>setje</a:t>
            </a:r>
            <a:r>
              <a:rPr lang="nb-NO" noProof="0" dirty="0">
                <a:cs typeface="Calibri"/>
              </a:rPr>
              <a:t> inn, står det i merknadene at «skolen har plikt til å </a:t>
            </a:r>
            <a:r>
              <a:rPr lang="nb-NO" noProof="0" dirty="0" err="1">
                <a:cs typeface="Calibri"/>
              </a:rPr>
              <a:t>setje</a:t>
            </a:r>
            <a:r>
              <a:rPr lang="nb-NO" noProof="0" dirty="0">
                <a:cs typeface="Calibri"/>
              </a:rPr>
              <a:t> inn dei eigna tiltaka som </a:t>
            </a:r>
            <a:r>
              <a:rPr lang="nb-NO" noProof="0" dirty="0" err="1">
                <a:cs typeface="Calibri"/>
              </a:rPr>
              <a:t>finst</a:t>
            </a:r>
            <a:r>
              <a:rPr lang="nb-NO" noProof="0" dirty="0">
                <a:cs typeface="Calibri"/>
              </a:rPr>
              <a:t>, og som er </a:t>
            </a:r>
            <a:r>
              <a:rPr lang="nb-NO" noProof="0" dirty="0" err="1">
                <a:cs typeface="Calibri"/>
              </a:rPr>
              <a:t>tilgjengelege</a:t>
            </a:r>
            <a:r>
              <a:rPr lang="nb-NO" noProof="0" dirty="0">
                <a:cs typeface="Calibri"/>
              </a:rPr>
              <a:t> for skolen. Skolen må aktivt </a:t>
            </a:r>
            <a:r>
              <a:rPr lang="nb-NO" noProof="0" dirty="0" err="1">
                <a:cs typeface="Calibri"/>
              </a:rPr>
              <a:t>søkje</a:t>
            </a:r>
            <a:r>
              <a:rPr lang="nb-NO" noProof="0" dirty="0">
                <a:cs typeface="Calibri"/>
              </a:rPr>
              <a:t> etter </a:t>
            </a:r>
            <a:r>
              <a:rPr lang="nb-NO" noProof="0" dirty="0" err="1">
                <a:cs typeface="Calibri"/>
              </a:rPr>
              <a:t>moglege</a:t>
            </a:r>
            <a:r>
              <a:rPr lang="nb-NO" noProof="0" dirty="0">
                <a:cs typeface="Calibri"/>
              </a:rPr>
              <a:t> og eigna tiltak. Ofte vil det vere behov for </a:t>
            </a:r>
            <a:r>
              <a:rPr lang="nb-NO" noProof="0" dirty="0" err="1">
                <a:cs typeface="Calibri"/>
              </a:rPr>
              <a:t>fleire</a:t>
            </a:r>
            <a:r>
              <a:rPr lang="nb-NO" noProof="0" dirty="0">
                <a:cs typeface="Calibri"/>
              </a:rPr>
              <a:t> tiltak i </a:t>
            </a:r>
            <a:r>
              <a:rPr lang="nb-NO" noProof="0" dirty="0" err="1">
                <a:cs typeface="Calibri"/>
              </a:rPr>
              <a:t>samanheng</a:t>
            </a:r>
            <a:r>
              <a:rPr lang="nb-NO" noProof="0" dirty="0">
                <a:cs typeface="Calibri"/>
              </a:rPr>
              <a:t> for at tiltaka i sum skal vere eigna til å løyse problemet. Tiltaka treng ikkje å rette seg mot </a:t>
            </a:r>
            <a:r>
              <a:rPr lang="nb-NO" noProof="0" dirty="0" err="1">
                <a:cs typeface="Calibri"/>
              </a:rPr>
              <a:t>utvalde</a:t>
            </a:r>
            <a:r>
              <a:rPr lang="nb-NO" noProof="0" dirty="0">
                <a:cs typeface="Calibri"/>
              </a:rPr>
              <a:t> </a:t>
            </a:r>
            <a:r>
              <a:rPr lang="nb-NO" noProof="0" dirty="0" err="1">
                <a:cs typeface="Calibri"/>
              </a:rPr>
              <a:t>enkeltelevar</a:t>
            </a:r>
            <a:r>
              <a:rPr lang="nb-NO" noProof="0" dirty="0">
                <a:cs typeface="Calibri"/>
              </a:rPr>
              <a:t>, men kan rette seg mot større eller mindre problem eller </a:t>
            </a:r>
            <a:r>
              <a:rPr lang="nb-NO" noProof="0" dirty="0" err="1">
                <a:cs typeface="Calibri"/>
              </a:rPr>
              <a:t>miljøutfordringar</a:t>
            </a:r>
            <a:r>
              <a:rPr lang="nb-NO" noProof="0" dirty="0">
                <a:cs typeface="Calibri"/>
              </a:rPr>
              <a:t> på ulike nivå i skolen. Det kan også dreie seg om kurs, endring av kultur og </a:t>
            </a:r>
            <a:r>
              <a:rPr lang="nb-NO" noProof="0" dirty="0" err="1">
                <a:cs typeface="Calibri"/>
              </a:rPr>
              <a:t>haldningar</a:t>
            </a:r>
            <a:r>
              <a:rPr lang="nb-NO" noProof="0" dirty="0">
                <a:cs typeface="Calibri"/>
              </a:rPr>
              <a:t> hos dei som arbeider på skolen. Dersom årsaka til at ein elev opplever at skolemiljøet ikkje er trygt og godt, er forhold </a:t>
            </a:r>
            <a:r>
              <a:rPr lang="nb-NO" noProof="0" dirty="0" err="1">
                <a:cs typeface="Calibri"/>
              </a:rPr>
              <a:t>utanfor</a:t>
            </a:r>
            <a:r>
              <a:rPr lang="nb-NO" noProof="0" dirty="0">
                <a:cs typeface="Calibri"/>
              </a:rPr>
              <a:t> skoletida og skoleområdet, vil skolen ha </a:t>
            </a:r>
            <a:r>
              <a:rPr lang="nb-NO" noProof="0" dirty="0" err="1">
                <a:cs typeface="Calibri"/>
              </a:rPr>
              <a:t>meir</a:t>
            </a:r>
            <a:r>
              <a:rPr lang="nb-NO" noProof="0" dirty="0">
                <a:cs typeface="Calibri"/>
              </a:rPr>
              <a:t> avgrensa </a:t>
            </a:r>
            <a:r>
              <a:rPr lang="nb-NO" noProof="0" dirty="0" err="1">
                <a:cs typeface="Calibri"/>
              </a:rPr>
              <a:t>moglegheit</a:t>
            </a:r>
            <a:r>
              <a:rPr lang="nb-NO" noProof="0" dirty="0">
                <a:cs typeface="Calibri"/>
              </a:rPr>
              <a:t> til å rette opp dette. Men skolen skal så langt det </a:t>
            </a:r>
            <a:r>
              <a:rPr lang="nb-NO" noProof="0" dirty="0" err="1">
                <a:cs typeface="Calibri"/>
              </a:rPr>
              <a:t>finst</a:t>
            </a:r>
            <a:r>
              <a:rPr lang="nb-NO" noProof="0" dirty="0">
                <a:cs typeface="Calibri"/>
              </a:rPr>
              <a:t> eigna tiltak </a:t>
            </a:r>
            <a:r>
              <a:rPr lang="nb-NO" noProof="0" dirty="0" err="1">
                <a:cs typeface="Calibri"/>
              </a:rPr>
              <a:t>sørgje</a:t>
            </a:r>
            <a:r>
              <a:rPr lang="nb-NO" noProof="0" dirty="0">
                <a:cs typeface="Calibri"/>
              </a:rPr>
              <a:t> for at retten eleven har etter § 12-2, blir oppfylt. Dersom årsaka til at eleven opplever at skolemiljøet ikkje er trygt og godt, er forhold </a:t>
            </a:r>
            <a:r>
              <a:rPr lang="nb-NO" noProof="0" dirty="0" err="1">
                <a:cs typeface="Calibri"/>
              </a:rPr>
              <a:t>utanfor</a:t>
            </a:r>
            <a:r>
              <a:rPr lang="nb-NO" noProof="0" dirty="0">
                <a:cs typeface="Calibri"/>
              </a:rPr>
              <a:t> skolen, må skolen likevel </a:t>
            </a:r>
            <a:r>
              <a:rPr lang="nb-NO" noProof="0" dirty="0" err="1">
                <a:cs typeface="Calibri"/>
              </a:rPr>
              <a:t>søkje</a:t>
            </a:r>
            <a:r>
              <a:rPr lang="nb-NO" noProof="0" dirty="0">
                <a:cs typeface="Calibri"/>
              </a:rPr>
              <a:t> etter alle eigna </a:t>
            </a:r>
            <a:r>
              <a:rPr lang="nb-NO" noProof="0" dirty="0" err="1">
                <a:cs typeface="Calibri"/>
              </a:rPr>
              <a:t>måtar</a:t>
            </a:r>
            <a:r>
              <a:rPr lang="nb-NO" noProof="0" dirty="0">
                <a:cs typeface="Calibri"/>
              </a:rPr>
              <a:t> å hjelpe eleven på. Dette kan vere gjennom tiltak som blir sette inn på skolen, men som har effekt </a:t>
            </a:r>
            <a:r>
              <a:rPr lang="nb-NO" noProof="0" dirty="0" err="1">
                <a:cs typeface="Calibri"/>
              </a:rPr>
              <a:t>utanfor</a:t>
            </a:r>
            <a:r>
              <a:rPr lang="nb-NO" noProof="0" dirty="0">
                <a:cs typeface="Calibri"/>
              </a:rPr>
              <a:t> skoletida og skoleområdet. I tillegg må det </a:t>
            </a:r>
            <a:r>
              <a:rPr lang="nb-NO" noProof="0" dirty="0" err="1">
                <a:cs typeface="Calibri"/>
              </a:rPr>
              <a:t>vurderast</a:t>
            </a:r>
            <a:r>
              <a:rPr lang="nb-NO" noProof="0" dirty="0">
                <a:cs typeface="Calibri"/>
              </a:rPr>
              <a:t> om det er andre </a:t>
            </a:r>
            <a:r>
              <a:rPr lang="nb-NO" noProof="0" dirty="0" err="1">
                <a:cs typeface="Calibri"/>
              </a:rPr>
              <a:t>instansar</a:t>
            </a:r>
            <a:r>
              <a:rPr lang="nb-NO" noProof="0" dirty="0">
                <a:cs typeface="Calibri"/>
              </a:rPr>
              <a:t> skolen bør involvere eller varsle, til dømes helse- og </a:t>
            </a:r>
            <a:r>
              <a:rPr lang="nb-NO" noProof="0" dirty="0" err="1">
                <a:cs typeface="Calibri"/>
              </a:rPr>
              <a:t>omsorgstenesta</a:t>
            </a:r>
            <a:r>
              <a:rPr lang="nb-NO" noProof="0" dirty="0">
                <a:cs typeface="Calibri"/>
              </a:rPr>
              <a:t>, </a:t>
            </a:r>
            <a:r>
              <a:rPr lang="nb-NO" noProof="0" dirty="0" err="1">
                <a:cs typeface="Calibri"/>
              </a:rPr>
              <a:t>barneverntenesta</a:t>
            </a:r>
            <a:r>
              <a:rPr lang="nb-NO" noProof="0" dirty="0">
                <a:cs typeface="Calibri"/>
              </a:rPr>
              <a:t> eller den </a:t>
            </a:r>
            <a:r>
              <a:rPr lang="nb-NO" noProof="0" dirty="0" err="1">
                <a:cs typeface="Calibri"/>
              </a:rPr>
              <a:t>oppsøkjande</a:t>
            </a:r>
            <a:r>
              <a:rPr lang="nb-NO" noProof="0" dirty="0">
                <a:cs typeface="Calibri"/>
              </a:rPr>
              <a:t> </a:t>
            </a:r>
            <a:r>
              <a:rPr lang="nb-NO" noProof="0" dirty="0" err="1">
                <a:cs typeface="Calibri"/>
              </a:rPr>
              <a:t>tenesta</a:t>
            </a:r>
            <a:r>
              <a:rPr lang="nb-NO" noProof="0" dirty="0">
                <a:cs typeface="Calibri"/>
              </a:rPr>
              <a:t> i kommunen».</a:t>
            </a:r>
          </a:p>
          <a:p>
            <a:endParaRPr lang="nb-NO" noProof="0" dirty="0">
              <a:cs typeface="Calibri"/>
            </a:endParaRPr>
          </a:p>
          <a:p>
            <a:r>
              <a:rPr lang="nb-NO" u="sng" noProof="0" dirty="0">
                <a:cs typeface="Calibri"/>
              </a:rPr>
              <a:t>Følgje opp og evaluere:</a:t>
            </a:r>
          </a:p>
          <a:p>
            <a:r>
              <a:rPr lang="nb-NO" noProof="0" dirty="0">
                <a:cs typeface="Calibri"/>
              </a:rPr>
              <a:t>«Plikta til å </a:t>
            </a:r>
            <a:r>
              <a:rPr lang="nb-NO" noProof="0" dirty="0" err="1">
                <a:cs typeface="Calibri"/>
              </a:rPr>
              <a:t>setje</a:t>
            </a:r>
            <a:r>
              <a:rPr lang="nb-NO" noProof="0" dirty="0">
                <a:cs typeface="Calibri"/>
              </a:rPr>
              <a:t> inn tiltak varer til situasjonen er retta opp og eleven har det trygt og godt. Det </a:t>
            </a:r>
            <a:r>
              <a:rPr lang="nb-NO" noProof="0" dirty="0" err="1">
                <a:cs typeface="Calibri"/>
              </a:rPr>
              <a:t>inneber</a:t>
            </a:r>
            <a:r>
              <a:rPr lang="nb-NO" noProof="0" dirty="0">
                <a:cs typeface="Calibri"/>
              </a:rPr>
              <a:t> at plikta til skolen gjeld så lenge eleven opplever at skolemiljøet ikkje er trygt og godt. Aktivitetsplikta blir oppfylt gjennom at skolen </a:t>
            </a:r>
            <a:r>
              <a:rPr lang="nb-NO" noProof="0" dirty="0" err="1">
                <a:cs typeface="Calibri"/>
              </a:rPr>
              <a:t>kontinuerleg</a:t>
            </a:r>
            <a:r>
              <a:rPr lang="nb-NO" noProof="0" dirty="0">
                <a:cs typeface="Calibri"/>
              </a:rPr>
              <a:t> vurderer kva tiltak som er aktuelle, </a:t>
            </a:r>
            <a:r>
              <a:rPr lang="nb-NO" noProof="0" dirty="0" err="1">
                <a:cs typeface="Calibri"/>
              </a:rPr>
              <a:t>set</a:t>
            </a:r>
            <a:r>
              <a:rPr lang="nb-NO" noProof="0" dirty="0">
                <a:cs typeface="Calibri"/>
              </a:rPr>
              <a:t> inn dei tiltaka som etter ei </a:t>
            </a:r>
            <a:r>
              <a:rPr lang="nb-NO" noProof="0" dirty="0" err="1">
                <a:cs typeface="Calibri"/>
              </a:rPr>
              <a:t>fagleg</a:t>
            </a:r>
            <a:r>
              <a:rPr lang="nb-NO" noProof="0" dirty="0">
                <a:cs typeface="Calibri"/>
              </a:rPr>
              <a:t> vurdering blir </a:t>
            </a:r>
            <a:r>
              <a:rPr lang="nb-NO" noProof="0" dirty="0" err="1">
                <a:cs typeface="Calibri"/>
              </a:rPr>
              <a:t>rekna</a:t>
            </a:r>
            <a:r>
              <a:rPr lang="nb-NO" noProof="0" dirty="0">
                <a:cs typeface="Calibri"/>
              </a:rPr>
              <a:t> som eigna, og stadig evaluerer og eventuelt justerer tiltaka for å </a:t>
            </a:r>
            <a:r>
              <a:rPr lang="nb-NO" noProof="0" dirty="0" err="1">
                <a:cs typeface="Calibri"/>
              </a:rPr>
              <a:t>sørgje</a:t>
            </a:r>
            <a:r>
              <a:rPr lang="nb-NO" noProof="0" dirty="0">
                <a:cs typeface="Calibri"/>
              </a:rPr>
              <a:t> for at eleven får </a:t>
            </a:r>
            <a:r>
              <a:rPr lang="nb-NO" noProof="0" dirty="0" err="1">
                <a:cs typeface="Calibri"/>
              </a:rPr>
              <a:t>eit</a:t>
            </a:r>
            <a:r>
              <a:rPr lang="nb-NO" noProof="0" dirty="0">
                <a:cs typeface="Calibri"/>
              </a:rPr>
              <a:t> trygt og godt skolemiljø.» «Plikta til å </a:t>
            </a:r>
            <a:r>
              <a:rPr lang="nb-NO" noProof="0" dirty="0" err="1">
                <a:cs typeface="Calibri"/>
              </a:rPr>
              <a:t>setje</a:t>
            </a:r>
            <a:r>
              <a:rPr lang="nb-NO" noProof="0" dirty="0">
                <a:cs typeface="Calibri"/>
              </a:rPr>
              <a:t> inn tiltak </a:t>
            </a:r>
            <a:r>
              <a:rPr lang="nb-NO" noProof="0" dirty="0" err="1">
                <a:cs typeface="Calibri"/>
              </a:rPr>
              <a:t>omfattar</a:t>
            </a:r>
            <a:r>
              <a:rPr lang="nb-NO" noProof="0" dirty="0">
                <a:cs typeface="Calibri"/>
              </a:rPr>
              <a:t> også ei plikt til å følgje opp tiltaka, evaluere verknaden og eventuelt </a:t>
            </a:r>
            <a:r>
              <a:rPr lang="nb-NO" noProof="0" dirty="0" err="1">
                <a:cs typeface="Calibri"/>
              </a:rPr>
              <a:t>leggje</a:t>
            </a:r>
            <a:r>
              <a:rPr lang="nb-NO" noProof="0" dirty="0">
                <a:cs typeface="Calibri"/>
              </a:rPr>
              <a:t> til eller endre tiltak dersom det er nødvendig for å nå målet. Kor </a:t>
            </a:r>
            <a:r>
              <a:rPr lang="nb-NO" noProof="0" dirty="0" err="1">
                <a:cs typeface="Calibri"/>
              </a:rPr>
              <a:t>omfattande</a:t>
            </a:r>
            <a:r>
              <a:rPr lang="nb-NO" noProof="0" dirty="0">
                <a:cs typeface="Calibri"/>
              </a:rPr>
              <a:t> evaluering som må gjerast, vil variere ut frå arten til saka.» «Det kan vere enkelte tilfelle der skolen ikkje greier å oppnå at eleven får det trygt og godt, fordi det ikkje er </a:t>
            </a:r>
            <a:r>
              <a:rPr lang="nb-NO" noProof="0" dirty="0" err="1">
                <a:cs typeface="Calibri"/>
              </a:rPr>
              <a:t>fagleg</a:t>
            </a:r>
            <a:r>
              <a:rPr lang="nb-NO" noProof="0" dirty="0">
                <a:cs typeface="Calibri"/>
              </a:rPr>
              <a:t> </a:t>
            </a:r>
            <a:r>
              <a:rPr lang="nb-NO" noProof="0" dirty="0" err="1">
                <a:cs typeface="Calibri"/>
              </a:rPr>
              <a:t>forsvarleg</a:t>
            </a:r>
            <a:r>
              <a:rPr lang="nb-NO" noProof="0" dirty="0">
                <a:cs typeface="Calibri"/>
              </a:rPr>
              <a:t> å </a:t>
            </a:r>
            <a:r>
              <a:rPr lang="nb-NO" noProof="0" dirty="0" err="1">
                <a:cs typeface="Calibri"/>
              </a:rPr>
              <a:t>gjere</a:t>
            </a:r>
            <a:r>
              <a:rPr lang="nb-NO" noProof="0" dirty="0">
                <a:cs typeface="Calibri"/>
              </a:rPr>
              <a:t> det </a:t>
            </a:r>
            <a:r>
              <a:rPr lang="nb-NO" noProof="0" dirty="0" err="1">
                <a:cs typeface="Calibri"/>
              </a:rPr>
              <a:t>eine</a:t>
            </a:r>
            <a:r>
              <a:rPr lang="nb-NO" noProof="0" dirty="0">
                <a:cs typeface="Calibri"/>
              </a:rPr>
              <a:t> tiltaket eleven meiner er nødvendig. Men skolen kan ikkje slutte å prøve.»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518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23</a:t>
            </a:fld>
            <a:endParaRPr lang="nb-NO"/>
          </a:p>
        </p:txBody>
      </p:sp>
    </p:spTree>
    <p:extLst>
      <p:ext uri="{BB962C8B-B14F-4D97-AF65-F5344CB8AC3E}">
        <p14:creationId xmlns:p14="http://schemas.microsoft.com/office/powerpoint/2010/main" val="878782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Omfanget av </a:t>
            </a:r>
            <a:r>
              <a:rPr lang="nb-NO" noProof="0" dirty="0" err="1"/>
              <a:t>opplysningar</a:t>
            </a:r>
            <a:r>
              <a:rPr lang="nb-NO" noProof="0" dirty="0"/>
              <a:t> under kvart av punkta i bokstav a) til e) må </a:t>
            </a:r>
            <a:r>
              <a:rPr lang="nb-NO" noProof="0" dirty="0" err="1"/>
              <a:t>tilpassast</a:t>
            </a:r>
            <a:r>
              <a:rPr lang="nb-NO" noProof="0" dirty="0"/>
              <a:t> saka.</a:t>
            </a:r>
          </a:p>
        </p:txBody>
      </p:sp>
      <p:sp>
        <p:nvSpPr>
          <p:cNvPr id="4" name="Plassholder for lysbildenummer 3"/>
          <p:cNvSpPr>
            <a:spLocks noGrp="1"/>
          </p:cNvSpPr>
          <p:nvPr>
            <p:ph type="sldNum" sz="quarter" idx="5"/>
          </p:nvPr>
        </p:nvSpPr>
        <p:spPr/>
        <p:txBody>
          <a:bodyPr/>
          <a:lstStyle/>
          <a:p>
            <a:fld id="{AA3D58E2-260A-481B-A373-953CD572ABF7}" type="slidenum">
              <a:rPr lang="nb-NO" smtClean="0"/>
              <a:t>24</a:t>
            </a:fld>
            <a:endParaRPr lang="nb-NO"/>
          </a:p>
        </p:txBody>
      </p:sp>
    </p:spTree>
    <p:extLst>
      <p:ext uri="{BB962C8B-B14F-4D97-AF65-F5344CB8AC3E}">
        <p14:creationId xmlns:p14="http://schemas.microsoft.com/office/powerpoint/2010/main" val="361730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u="sng" dirty="0"/>
              <a:t>Formålet med kravet til å dokumentere</a:t>
            </a:r>
          </a:p>
          <a:p>
            <a:r>
              <a:rPr lang="nb-NO" dirty="0"/>
              <a:t>«Dokumentasjon er viktig både av omsyn til effektive </a:t>
            </a:r>
            <a:r>
              <a:rPr lang="nb-NO" dirty="0" err="1"/>
              <a:t>arbeidsprosessar</a:t>
            </a:r>
            <a:r>
              <a:rPr lang="nb-NO" dirty="0"/>
              <a:t>, av </a:t>
            </a:r>
            <a:r>
              <a:rPr lang="nb-NO" dirty="0" err="1"/>
              <a:t>mellommenneskelege</a:t>
            </a:r>
            <a:r>
              <a:rPr lang="nb-NO" dirty="0"/>
              <a:t> årsaker og av omsyn til overprøvinga statsforvaltaren skal utføre. </a:t>
            </a:r>
            <a:r>
              <a:rPr lang="nb-NO" dirty="0" err="1"/>
              <a:t>Utan</a:t>
            </a:r>
            <a:r>
              <a:rPr lang="nb-NO" dirty="0"/>
              <a:t> dokumentasjon som </a:t>
            </a:r>
            <a:r>
              <a:rPr lang="nb-NO" dirty="0" err="1"/>
              <a:t>formidlar</a:t>
            </a:r>
            <a:r>
              <a:rPr lang="nb-NO" dirty="0"/>
              <a:t> intensjonen til skolen og avgjerder i enkeltsaker, kan gjennomføringa til skolen bli mindre effektiv, og det kan skje at </a:t>
            </a:r>
            <a:r>
              <a:rPr lang="nb-NO" dirty="0" err="1"/>
              <a:t>elevar</a:t>
            </a:r>
            <a:r>
              <a:rPr lang="nb-NO" dirty="0"/>
              <a:t> og foreldre melder saka til statsforvaltaren der det er unødvendig. </a:t>
            </a:r>
            <a:r>
              <a:rPr lang="nb-NO" dirty="0" err="1"/>
              <a:t>Manglande</a:t>
            </a:r>
            <a:r>
              <a:rPr lang="nb-NO" dirty="0"/>
              <a:t> dokumentasjon vil </a:t>
            </a:r>
            <a:r>
              <a:rPr lang="nb-NO" dirty="0" err="1"/>
              <a:t>dessutan</a:t>
            </a:r>
            <a:r>
              <a:rPr lang="nb-NO" dirty="0"/>
              <a:t> kunne </a:t>
            </a:r>
            <a:r>
              <a:rPr lang="nb-NO" dirty="0" err="1"/>
              <a:t>forseinke</a:t>
            </a:r>
            <a:r>
              <a:rPr lang="nb-NO" dirty="0"/>
              <a:t> saksbehandlinga til statsforvaltaren».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u="sng" dirty="0"/>
              <a:t>Omfanget av dokumentasjonskravet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«Kor mykje som er nødvendig å dokumentere, og kva form det skal dokumenterast i, må vurderast ut frå formålet med dokumentasjonsplikta og risikoen for elevane. […] Kommunane, fylkeskommunane og skolane har relativt stor fridom når det gjeld forma for dokumentasjonen. Døme på dokumentasjonsformeir er referat, loggar, notat, prosedyrar og liknande. Eit minimumskrav til dokumentasjonen er at arbeidet til skolen i enkeltsaker skal vere klargjort på ein slik måte at elevar og foreldre forstår og kan setje seg inn i kva som blir gjort i saka.»</a:t>
            </a:r>
          </a:p>
          <a:p>
            <a:endParaRPr lang="nb-NO" dirty="0"/>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26</a:t>
            </a:fld>
            <a:endParaRPr lang="nb-NO"/>
          </a:p>
        </p:txBody>
      </p:sp>
    </p:spTree>
    <p:extLst>
      <p:ext uri="{BB962C8B-B14F-4D97-AF65-F5344CB8AC3E}">
        <p14:creationId xmlns:p14="http://schemas.microsoft.com/office/powerpoint/2010/main" val="2464767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noProof="0" dirty="0">
                <a:latin typeface="Roboto" panose="02000000000000000000" pitchFamily="2" charset="0"/>
                <a:ea typeface="Roboto" panose="02000000000000000000" pitchFamily="2" charset="0"/>
              </a:rPr>
              <a:t>Handhevingsordninga er ein </a:t>
            </a:r>
            <a:r>
              <a:rPr lang="nb-NO" noProof="0" dirty="0" err="1">
                <a:latin typeface="Roboto" panose="02000000000000000000" pitchFamily="2" charset="0"/>
                <a:ea typeface="Roboto" panose="02000000000000000000" pitchFamily="2" charset="0"/>
              </a:rPr>
              <a:t>rettsleg</a:t>
            </a:r>
            <a:r>
              <a:rPr lang="nb-NO" noProof="0" dirty="0">
                <a:latin typeface="Roboto" panose="02000000000000000000" pitchFamily="2" charset="0"/>
                <a:ea typeface="Roboto" panose="02000000000000000000" pitchFamily="2" charset="0"/>
              </a:rPr>
              <a:t> overprøving av om skolen har oppfylt aktivitetsplikta. Statsforvaltaren er handhevingsstyresmakt, og Utdanningsdirektoratet er klageinstans for vedtaka som </a:t>
            </a:r>
            <a:r>
              <a:rPr lang="nb-NO" noProof="0" dirty="0" err="1">
                <a:latin typeface="Roboto" panose="02000000000000000000" pitchFamily="2" charset="0"/>
                <a:ea typeface="Roboto" panose="02000000000000000000" pitchFamily="2" charset="0"/>
              </a:rPr>
              <a:t>statsforvaltarane</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fattar</a:t>
            </a:r>
            <a:r>
              <a:rPr lang="nb-NO" noProof="0" dirty="0">
                <a:latin typeface="Roboto" panose="02000000000000000000" pitchFamily="2" charset="0"/>
                <a:ea typeface="Roboto" panose="02000000000000000000" pitchFamily="2" charset="0"/>
              </a:rPr>
              <a:t>.</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u="sng" noProof="0" dirty="0" err="1">
                <a:latin typeface="Roboto" panose="02000000000000000000" pitchFamily="2" charset="0"/>
                <a:ea typeface="Roboto" panose="02000000000000000000" pitchFamily="2" charset="0"/>
              </a:rPr>
              <a:t>Endringane</a:t>
            </a:r>
            <a:endParaRPr lang="nb-NO" u="sng" noProof="0"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Statsforvaltaren skal vurdere om skolen har oppfylt plikta til å rette opp situasjonen med eigna tiltak (tiltaksplikta). Grunngivinga for endringa er at «det primære målet med handhevingsordninga er å hjelpe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i den situasjonen dei er i, og ikkje å kontrollere om skolen har etterlevd regelverket. Departementet meiner at ei avgrensing av kva delplikter statsforvaltaren skal vurdere, kan bidra til at </a:t>
            </a:r>
            <a:r>
              <a:rPr lang="nb-NO" noProof="0" dirty="0" err="1">
                <a:latin typeface="Roboto" panose="02000000000000000000" pitchFamily="2" charset="0"/>
                <a:ea typeface="Roboto" panose="02000000000000000000" pitchFamily="2" charset="0"/>
              </a:rPr>
              <a:t>fleire</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får hjelp </a:t>
            </a:r>
            <a:r>
              <a:rPr lang="nb-NO" noProof="0" dirty="0" err="1">
                <a:latin typeface="Roboto" panose="02000000000000000000" pitchFamily="2" charset="0"/>
                <a:ea typeface="Roboto" panose="02000000000000000000" pitchFamily="2" charset="0"/>
              </a:rPr>
              <a:t>raskare</a:t>
            </a:r>
            <a:r>
              <a:rPr lang="nb-NO" noProof="0" dirty="0">
                <a:latin typeface="Roboto" panose="02000000000000000000" pitchFamily="2" charset="0"/>
                <a:ea typeface="Roboto" panose="02000000000000000000" pitchFamily="2" charset="0"/>
              </a:rPr>
              <a:t>.» Dette vil kunne bidra til </a:t>
            </a:r>
            <a:r>
              <a:rPr lang="nb-NO" noProof="0" dirty="0" err="1">
                <a:latin typeface="Roboto" panose="02000000000000000000" pitchFamily="2" charset="0"/>
                <a:ea typeface="Roboto" panose="02000000000000000000" pitchFamily="2" charset="0"/>
              </a:rPr>
              <a:t>kortare</a:t>
            </a:r>
            <a:r>
              <a:rPr lang="nb-NO" noProof="0" dirty="0">
                <a:latin typeface="Roboto" panose="02000000000000000000" pitchFamily="2" charset="0"/>
                <a:ea typeface="Roboto" panose="02000000000000000000" pitchFamily="2" charset="0"/>
              </a:rPr>
              <a:t> saksbehandlingstid.</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Vurderingstemaet til statsforvaltaren er om skolen har sett inn dei tiltaka som </a:t>
            </a:r>
            <a:r>
              <a:rPr lang="nb-NO" noProof="0" dirty="0" err="1">
                <a:latin typeface="Roboto" panose="02000000000000000000" pitchFamily="2" charset="0"/>
                <a:ea typeface="Roboto" panose="02000000000000000000" pitchFamily="2" charset="0"/>
              </a:rPr>
              <a:t>innanfor</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rimelege</a:t>
            </a:r>
            <a:r>
              <a:rPr lang="nb-NO" noProof="0" dirty="0">
                <a:latin typeface="Roboto" panose="02000000000000000000" pitchFamily="2" charset="0"/>
                <a:ea typeface="Roboto" panose="02000000000000000000" pitchFamily="2" charset="0"/>
              </a:rPr>
              <a:t> grenser kan </a:t>
            </a:r>
            <a:r>
              <a:rPr lang="nb-NO" noProof="0" dirty="0" err="1">
                <a:latin typeface="Roboto" panose="02000000000000000000" pitchFamily="2" charset="0"/>
                <a:ea typeface="Roboto" panose="02000000000000000000" pitchFamily="2" charset="0"/>
              </a:rPr>
              <a:t>forventast</a:t>
            </a:r>
            <a:r>
              <a:rPr lang="nb-NO" noProof="0" dirty="0">
                <a:latin typeface="Roboto" panose="02000000000000000000" pitchFamily="2" charset="0"/>
                <a:ea typeface="Roboto" panose="02000000000000000000" pitchFamily="2" charset="0"/>
              </a:rPr>
              <a:t> i den aktuelle saka. […] </a:t>
            </a:r>
            <a:r>
              <a:rPr lang="nn-NO" noProof="0" dirty="0">
                <a:latin typeface="Roboto" panose="02000000000000000000" pitchFamily="2" charset="0"/>
                <a:ea typeface="Roboto" panose="02000000000000000000" pitchFamily="2" charset="0"/>
              </a:rPr>
              <a:t>Det avgjerande for vurderinga vil vere om skolen har sørgt for, og eventuelt framleis vil sørgje for, å vurdere og evaluere ulike tiltak og setje inn tiltak som etter ei fagleg vurdering er eigna til å sikre eleven eit trygt og godt skolemiljø».</a:t>
            </a:r>
            <a:endParaRPr lang="nb-NO" noProof="0" dirty="0">
              <a:latin typeface="Roboto" panose="02000000000000000000" pitchFamily="2" charset="0"/>
              <a:ea typeface="Roboto" panose="02000000000000000000" pitchFamily="2" charset="0"/>
            </a:endParaRP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om statsforvaltaren </a:t>
            </a:r>
            <a:r>
              <a:rPr lang="nb-NO" noProof="0" dirty="0" err="1">
                <a:latin typeface="Roboto" panose="02000000000000000000" pitchFamily="2" charset="0"/>
                <a:ea typeface="Roboto" panose="02000000000000000000" pitchFamily="2" charset="0"/>
              </a:rPr>
              <a:t>berre</a:t>
            </a:r>
            <a:r>
              <a:rPr lang="nb-NO" noProof="0" dirty="0">
                <a:latin typeface="Roboto" panose="02000000000000000000" pitchFamily="2" charset="0"/>
                <a:ea typeface="Roboto" panose="02000000000000000000" pitchFamily="2" charset="0"/>
              </a:rPr>
              <a:t> skal vurdere tiltaksplikta, kan det vere behov for å sjå på skolen sine </a:t>
            </a:r>
            <a:r>
              <a:rPr lang="nb-NO" noProof="0" dirty="0" err="1">
                <a:latin typeface="Roboto" panose="02000000000000000000" pitchFamily="2" charset="0"/>
                <a:ea typeface="Roboto" panose="02000000000000000000" pitchFamily="2" charset="0"/>
              </a:rPr>
              <a:t>undersøkingar</a:t>
            </a:r>
            <a:r>
              <a:rPr lang="nb-NO" noProof="0" dirty="0">
                <a:latin typeface="Roboto" panose="02000000000000000000" pitchFamily="2" charset="0"/>
                <a:ea typeface="Roboto" panose="02000000000000000000" pitchFamily="2" charset="0"/>
              </a:rPr>
              <a:t> for å </a:t>
            </a:r>
            <a:r>
              <a:rPr lang="nb-NO" noProof="0" dirty="0" err="1">
                <a:latin typeface="Roboto" panose="02000000000000000000" pitchFamily="2" charset="0"/>
                <a:ea typeface="Roboto" panose="02000000000000000000" pitchFamily="2" charset="0"/>
              </a:rPr>
              <a:t>avgjere</a:t>
            </a:r>
            <a:r>
              <a:rPr lang="nb-NO" noProof="0" dirty="0">
                <a:latin typeface="Roboto" panose="02000000000000000000" pitchFamily="2" charset="0"/>
                <a:ea typeface="Roboto" panose="02000000000000000000" pitchFamily="2" charset="0"/>
              </a:rPr>
              <a:t> om tiltaka skolen har sett inn er eigna. Dersom skolen ikkje har gjort gode nok </a:t>
            </a:r>
            <a:r>
              <a:rPr lang="nb-NO" noProof="0" dirty="0" err="1">
                <a:latin typeface="Roboto" panose="02000000000000000000" pitchFamily="2" charset="0"/>
                <a:ea typeface="Roboto" panose="02000000000000000000" pitchFamily="2" charset="0"/>
              </a:rPr>
              <a:t>undersøkingar</a:t>
            </a:r>
            <a:r>
              <a:rPr lang="nb-NO" noProof="0" dirty="0">
                <a:latin typeface="Roboto" panose="02000000000000000000" pitchFamily="2" charset="0"/>
                <a:ea typeface="Roboto" panose="02000000000000000000" pitchFamily="2" charset="0"/>
              </a:rPr>
              <a:t>, er det stor risiko for at tiltaka ikkje er eigna eller tilpassa den konkrete situasjonen. Departementet skriv i forarbeida at «at statsforvaltaren </a:t>
            </a:r>
            <a:r>
              <a:rPr lang="nb-NO" b="1" noProof="0" dirty="0" err="1">
                <a:latin typeface="Roboto" panose="02000000000000000000" pitchFamily="2" charset="0"/>
                <a:ea typeface="Roboto" panose="02000000000000000000" pitchFamily="2" charset="0"/>
              </a:rPr>
              <a:t>berre</a:t>
            </a:r>
            <a:r>
              <a:rPr lang="nb-NO" b="1" noProof="0" dirty="0">
                <a:latin typeface="Roboto" panose="02000000000000000000" pitchFamily="2" charset="0"/>
                <a:ea typeface="Roboto" panose="02000000000000000000" pitchFamily="2" charset="0"/>
              </a:rPr>
              <a:t> skal </a:t>
            </a:r>
            <a:r>
              <a:rPr lang="nb-NO" b="1" noProof="0" dirty="0" err="1">
                <a:latin typeface="Roboto" panose="02000000000000000000" pitchFamily="2" charset="0"/>
                <a:ea typeface="Roboto" panose="02000000000000000000" pitchFamily="2" charset="0"/>
              </a:rPr>
              <a:t>undersøkje</a:t>
            </a:r>
            <a:r>
              <a:rPr lang="nb-NO" b="1" noProof="0" dirty="0">
                <a:latin typeface="Roboto" panose="02000000000000000000" pitchFamily="2" charset="0"/>
                <a:ea typeface="Roboto" panose="02000000000000000000" pitchFamily="2" charset="0"/>
              </a:rPr>
              <a:t> om undersøkingsplikta er </a:t>
            </a:r>
            <a:r>
              <a:rPr lang="nb-NO" b="1" noProof="0" dirty="0" err="1">
                <a:latin typeface="Roboto" panose="02000000000000000000" pitchFamily="2" charset="0"/>
                <a:ea typeface="Roboto" panose="02000000000000000000" pitchFamily="2" charset="0"/>
              </a:rPr>
              <a:t>vareteken</a:t>
            </a:r>
            <a:r>
              <a:rPr lang="nb-NO" b="1" noProof="0" dirty="0">
                <a:latin typeface="Roboto" panose="02000000000000000000" pitchFamily="2" charset="0"/>
                <a:ea typeface="Roboto" panose="02000000000000000000" pitchFamily="2" charset="0"/>
              </a:rPr>
              <a:t> i den utstrekninga det er nødvendig for å kunne ta stilling til tiltaks- og planplikta».</a:t>
            </a:r>
          </a:p>
          <a:p>
            <a:pPr marL="0" indent="0">
              <a:buFontTx/>
              <a:buNone/>
            </a:pPr>
            <a:endParaRPr lang="nb-NO" b="1" dirty="0">
              <a:latin typeface="Roboto" panose="02000000000000000000" pitchFamily="2" charset="0"/>
              <a:ea typeface="Roboto" panose="02000000000000000000" pitchFamily="2" charset="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27</a:t>
            </a:fld>
            <a:endParaRPr lang="nb-NO"/>
          </a:p>
        </p:txBody>
      </p:sp>
    </p:spTree>
    <p:extLst>
      <p:ext uri="{BB962C8B-B14F-4D97-AF65-F5344CB8AC3E}">
        <p14:creationId xmlns:p14="http://schemas.microsoft.com/office/powerpoint/2010/main" val="956393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dirty="0" err="1">
                <a:latin typeface="Roboto" panose="02000000000000000000" pitchFamily="2" charset="0"/>
                <a:ea typeface="Roboto" panose="02000000000000000000" pitchFamily="2" charset="0"/>
                <a:cs typeface="Calibri" panose="020F0502020204030204"/>
              </a:rPr>
              <a:t>Endringane</a:t>
            </a:r>
            <a:endParaRPr lang="nb-NO" u="sng" dirty="0">
              <a:latin typeface="Roboto" panose="02000000000000000000" pitchFamily="2" charset="0"/>
              <a:ea typeface="Roboto" panose="02000000000000000000" pitchFamily="2" charset="0"/>
              <a:cs typeface="Calibri" panose="020F0502020204030204"/>
            </a:endParaRPr>
          </a:p>
          <a:p>
            <a:pPr marL="0" indent="0">
              <a:buFontTx/>
              <a:buNone/>
            </a:pPr>
            <a:r>
              <a:rPr lang="nb-NO" dirty="0">
                <a:latin typeface="Roboto" panose="02000000000000000000" pitchFamily="2" charset="0"/>
                <a:ea typeface="Roboto" panose="02000000000000000000" pitchFamily="2" charset="0"/>
                <a:cs typeface="Calibri" panose="020F0502020204030204"/>
              </a:rPr>
              <a:t>Dersom Statsforvaltaren kommer til at skolen ikkje har oppfylt tiltaksplikta (eller kravet til å lage ein </a:t>
            </a:r>
            <a:r>
              <a:rPr lang="nb-NO" dirty="0" err="1">
                <a:latin typeface="Roboto" panose="02000000000000000000" pitchFamily="2" charset="0"/>
                <a:ea typeface="Roboto" panose="02000000000000000000" pitchFamily="2" charset="0"/>
                <a:cs typeface="Calibri" panose="020F0502020204030204"/>
              </a:rPr>
              <a:t>skriftleg</a:t>
            </a:r>
            <a:r>
              <a:rPr lang="nb-NO" dirty="0">
                <a:latin typeface="Roboto" panose="02000000000000000000" pitchFamily="2" charset="0"/>
                <a:ea typeface="Roboto" panose="02000000000000000000" pitchFamily="2" charset="0"/>
                <a:cs typeface="Calibri" panose="020F0502020204030204"/>
              </a:rPr>
              <a:t> plan), skal statsforvaltaren som </a:t>
            </a:r>
            <a:r>
              <a:rPr lang="nb-NO" dirty="0" err="1">
                <a:latin typeface="Roboto" panose="02000000000000000000" pitchFamily="2" charset="0"/>
                <a:ea typeface="Roboto" panose="02000000000000000000" pitchFamily="2" charset="0"/>
                <a:cs typeface="Calibri" panose="020F0502020204030204"/>
              </a:rPr>
              <a:t>hovudregel</a:t>
            </a:r>
            <a:r>
              <a:rPr lang="nb-NO" dirty="0">
                <a:latin typeface="Roboto" panose="02000000000000000000" pitchFamily="2" charset="0"/>
                <a:ea typeface="Roboto" panose="02000000000000000000" pitchFamily="2" charset="0"/>
                <a:cs typeface="Calibri" panose="020F0502020204030204"/>
              </a:rPr>
              <a:t> </a:t>
            </a:r>
            <a:r>
              <a:rPr lang="nb-NO" dirty="0" err="1">
                <a:latin typeface="Roboto" panose="02000000000000000000" pitchFamily="2" charset="0"/>
                <a:ea typeface="Roboto" panose="02000000000000000000" pitchFamily="2" charset="0"/>
                <a:cs typeface="Calibri" panose="020F0502020204030204"/>
              </a:rPr>
              <a:t>påleggje</a:t>
            </a:r>
            <a:r>
              <a:rPr lang="nb-NO" dirty="0">
                <a:latin typeface="Roboto" panose="02000000000000000000" pitchFamily="2" charset="0"/>
                <a:ea typeface="Roboto" panose="02000000000000000000" pitchFamily="2" charset="0"/>
                <a:cs typeface="Calibri" panose="020F0502020204030204"/>
              </a:rPr>
              <a:t> kommunen eller fylkeskommunen å rette forholdet. Det </a:t>
            </a:r>
            <a:r>
              <a:rPr lang="nb-NO" dirty="0" err="1">
                <a:latin typeface="Roboto" panose="02000000000000000000" pitchFamily="2" charset="0"/>
                <a:ea typeface="Roboto" panose="02000000000000000000" pitchFamily="2" charset="0"/>
                <a:cs typeface="Calibri" panose="020F0502020204030204"/>
              </a:rPr>
              <a:t>inneber</a:t>
            </a:r>
            <a:r>
              <a:rPr lang="nb-NO" dirty="0">
                <a:latin typeface="Roboto" panose="02000000000000000000" pitchFamily="2" charset="0"/>
                <a:ea typeface="Roboto" panose="02000000000000000000" pitchFamily="2" charset="0"/>
                <a:cs typeface="Calibri" panose="020F0502020204030204"/>
              </a:rPr>
              <a:t> at kommunen og fylkeskommunen </a:t>
            </a:r>
            <a:r>
              <a:rPr lang="nb-NO" dirty="0" err="1">
                <a:latin typeface="Roboto" panose="02000000000000000000" pitchFamily="2" charset="0"/>
                <a:ea typeface="Roboto" panose="02000000000000000000" pitchFamily="2" charset="0"/>
                <a:cs typeface="Calibri" panose="020F0502020204030204"/>
              </a:rPr>
              <a:t>sjølv</a:t>
            </a:r>
            <a:r>
              <a:rPr lang="nb-NO" dirty="0">
                <a:latin typeface="Roboto" panose="02000000000000000000" pitchFamily="2" charset="0"/>
                <a:ea typeface="Roboto" panose="02000000000000000000" pitchFamily="2" charset="0"/>
                <a:cs typeface="Calibri" panose="020F0502020204030204"/>
              </a:rPr>
              <a:t> må finne eigna tiltak som kan gi eleven </a:t>
            </a:r>
            <a:r>
              <a:rPr lang="nb-NO" dirty="0" err="1">
                <a:latin typeface="Roboto" panose="02000000000000000000" pitchFamily="2" charset="0"/>
                <a:ea typeface="Roboto" panose="02000000000000000000" pitchFamily="2" charset="0"/>
                <a:cs typeface="Calibri" panose="020F0502020204030204"/>
              </a:rPr>
              <a:t>eit</a:t>
            </a:r>
            <a:r>
              <a:rPr lang="nb-NO" dirty="0">
                <a:latin typeface="Roboto" panose="02000000000000000000" pitchFamily="2" charset="0"/>
                <a:ea typeface="Roboto" panose="02000000000000000000" pitchFamily="2" charset="0"/>
                <a:cs typeface="Calibri" panose="020F0502020204030204"/>
              </a:rPr>
              <a:t>  trygt og godt skolemiljø. Vedtaket </a:t>
            </a:r>
            <a:r>
              <a:rPr lang="nb-NO" dirty="0" err="1">
                <a:latin typeface="Roboto" panose="02000000000000000000" pitchFamily="2" charset="0"/>
                <a:ea typeface="Roboto" panose="02000000000000000000" pitchFamily="2" charset="0"/>
                <a:cs typeface="Calibri" panose="020F0502020204030204"/>
              </a:rPr>
              <a:t>rettar</a:t>
            </a:r>
            <a:r>
              <a:rPr lang="nb-NO" dirty="0">
                <a:latin typeface="Roboto" panose="02000000000000000000" pitchFamily="2" charset="0"/>
                <a:ea typeface="Roboto" panose="02000000000000000000" pitchFamily="2" charset="0"/>
                <a:cs typeface="Calibri" panose="020F0502020204030204"/>
              </a:rPr>
              <a:t> seg mot kommunen eller fylkeskommunen, men vil som regel kreve aktivitet på skolenivået.</a:t>
            </a:r>
          </a:p>
          <a:p>
            <a:pPr marL="0" indent="0">
              <a:buFontTx/>
              <a:buNone/>
            </a:pPr>
            <a:r>
              <a:rPr lang="nb-NO" dirty="0">
                <a:latin typeface="Roboto" panose="02000000000000000000" pitchFamily="2" charset="0"/>
                <a:ea typeface="Roboto" panose="02000000000000000000" pitchFamily="2" charset="0"/>
                <a:cs typeface="Calibri" panose="020F0502020204030204"/>
              </a:rPr>
              <a:t>Departementet grunngir </a:t>
            </a:r>
            <a:r>
              <a:rPr lang="nb-NO" dirty="0" err="1">
                <a:latin typeface="Roboto" panose="02000000000000000000" pitchFamily="2" charset="0"/>
                <a:ea typeface="Roboto" panose="02000000000000000000" pitchFamily="2" charset="0"/>
                <a:cs typeface="Calibri" panose="020F0502020204030204"/>
              </a:rPr>
              <a:t>endringane</a:t>
            </a:r>
            <a:r>
              <a:rPr lang="nb-NO" dirty="0">
                <a:latin typeface="Roboto" panose="02000000000000000000" pitchFamily="2" charset="0"/>
                <a:ea typeface="Roboto" panose="02000000000000000000" pitchFamily="2" charset="0"/>
                <a:cs typeface="Calibri" panose="020F0502020204030204"/>
              </a:rPr>
              <a:t> slik i forarbeida: «</a:t>
            </a:r>
            <a:r>
              <a:rPr lang="nn-NO" dirty="0">
                <a:latin typeface="Roboto" panose="02000000000000000000" pitchFamily="2" charset="0"/>
                <a:ea typeface="Roboto" panose="02000000000000000000" pitchFamily="2" charset="0"/>
              </a:rPr>
              <a:t>Evalueringa av kapittel 9 A viser at kommunane og fylkeskommunane opplever det som utfordrande at statsforvaltaren eller Utdanningsdirektoratet gjer vedtak med konkrete og detaljerte tiltak i enkeltsaker. […] Departementet deler synet frå utvalet om at</a:t>
            </a:r>
            <a:r>
              <a:rPr lang="nn-NO" b="1" dirty="0">
                <a:latin typeface="Roboto" panose="02000000000000000000" pitchFamily="2" charset="0"/>
                <a:ea typeface="Roboto" panose="02000000000000000000" pitchFamily="2" charset="0"/>
              </a:rPr>
              <a:t> nærleik til eleven og saka er viktig for å finne gode løysingar. </a:t>
            </a:r>
            <a:r>
              <a:rPr lang="nb-NO" dirty="0">
                <a:latin typeface="Roboto" panose="02000000000000000000" pitchFamily="2" charset="0"/>
                <a:ea typeface="Roboto" panose="02000000000000000000" pitchFamily="2" charset="0"/>
              </a:rPr>
              <a:t>Skolen og kommunen eller fylkeskommunen vil normalt ha </a:t>
            </a:r>
            <a:r>
              <a:rPr lang="nb-NO" b="1" dirty="0">
                <a:latin typeface="Roboto" panose="02000000000000000000" pitchFamily="2" charset="0"/>
                <a:ea typeface="Roboto" panose="02000000000000000000" pitchFamily="2" charset="0"/>
              </a:rPr>
              <a:t>betre </a:t>
            </a:r>
            <a:r>
              <a:rPr lang="nb-NO" b="1" dirty="0" err="1">
                <a:latin typeface="Roboto" panose="02000000000000000000" pitchFamily="2" charset="0"/>
                <a:ea typeface="Roboto" panose="02000000000000000000" pitchFamily="2" charset="0"/>
              </a:rPr>
              <a:t>føresetnader</a:t>
            </a:r>
            <a:r>
              <a:rPr lang="nb-NO" b="1" dirty="0">
                <a:latin typeface="Roboto" panose="02000000000000000000" pitchFamily="2" charset="0"/>
                <a:ea typeface="Roboto" panose="02000000000000000000" pitchFamily="2" charset="0"/>
              </a:rPr>
              <a:t> enn statsforvaltaren til å finne tiltak som </a:t>
            </a:r>
            <a:r>
              <a:rPr lang="nb-NO" b="1" dirty="0" err="1">
                <a:latin typeface="Roboto" panose="02000000000000000000" pitchFamily="2" charset="0"/>
                <a:ea typeface="Roboto" panose="02000000000000000000" pitchFamily="2" charset="0"/>
              </a:rPr>
              <a:t>bidreg</a:t>
            </a:r>
            <a:r>
              <a:rPr lang="nb-NO" b="1" dirty="0">
                <a:latin typeface="Roboto" panose="02000000000000000000" pitchFamily="2" charset="0"/>
                <a:ea typeface="Roboto" panose="02000000000000000000" pitchFamily="2" charset="0"/>
              </a:rPr>
              <a:t> til å gi eleven </a:t>
            </a:r>
            <a:r>
              <a:rPr lang="nb-NO" b="1" dirty="0" err="1">
                <a:latin typeface="Roboto" panose="02000000000000000000" pitchFamily="2" charset="0"/>
                <a:ea typeface="Roboto" panose="02000000000000000000" pitchFamily="2" charset="0"/>
              </a:rPr>
              <a:t>eit</a:t>
            </a:r>
            <a:r>
              <a:rPr lang="nb-NO" b="1" dirty="0">
                <a:latin typeface="Roboto" panose="02000000000000000000" pitchFamily="2" charset="0"/>
                <a:ea typeface="Roboto" panose="02000000000000000000" pitchFamily="2" charset="0"/>
              </a:rPr>
              <a:t> trygt og godt skolemiljø</a:t>
            </a:r>
            <a:r>
              <a:rPr lang="nb-NO" dirty="0">
                <a:latin typeface="Roboto" panose="02000000000000000000" pitchFamily="2" charset="0"/>
                <a:ea typeface="Roboto" panose="02000000000000000000" pitchFamily="2" charset="0"/>
              </a:rPr>
              <a:t>, og vurdere korleis tiltaka kan </a:t>
            </a:r>
            <a:r>
              <a:rPr lang="nb-NO" dirty="0" err="1">
                <a:latin typeface="Roboto" panose="02000000000000000000" pitchFamily="2" charset="0"/>
                <a:ea typeface="Roboto" panose="02000000000000000000" pitchFamily="2" charset="0"/>
              </a:rPr>
              <a:t>påverke</a:t>
            </a:r>
            <a:r>
              <a:rPr lang="nb-NO" dirty="0">
                <a:latin typeface="Roboto" panose="02000000000000000000" pitchFamily="2" charset="0"/>
                <a:ea typeface="Roboto" panose="02000000000000000000" pitchFamily="2" charset="0"/>
              </a:rPr>
              <a:t> andre </a:t>
            </a:r>
            <a:r>
              <a:rPr lang="nb-NO" dirty="0" err="1">
                <a:latin typeface="Roboto" panose="02000000000000000000" pitchFamily="2" charset="0"/>
                <a:ea typeface="Roboto" panose="02000000000000000000" pitchFamily="2" charset="0"/>
              </a:rPr>
              <a:t>elevar</a:t>
            </a:r>
            <a:r>
              <a:rPr lang="nb-NO" dirty="0">
                <a:latin typeface="Roboto" panose="02000000000000000000" pitchFamily="2" charset="0"/>
                <a:ea typeface="Roboto" panose="02000000000000000000" pitchFamily="2" charset="0"/>
              </a:rPr>
              <a:t> og skolemiljøet elles.</a:t>
            </a:r>
            <a:r>
              <a:rPr lang="nn-NO" dirty="0">
                <a:latin typeface="Roboto" panose="02000000000000000000" pitchFamily="2" charset="0"/>
                <a:ea typeface="Roboto" panose="02000000000000000000" pitchFamily="2" charset="0"/>
              </a:rPr>
              <a:t>» (</a:t>
            </a:r>
            <a:r>
              <a:rPr lang="nb-NO" dirty="0">
                <a:latin typeface="Roboto" panose="02000000000000000000" pitchFamily="2" charset="0"/>
                <a:ea typeface="Roboto" panose="02000000000000000000" pitchFamily="2" charset="0"/>
                <a:cs typeface="Calibri" panose="020F0502020204030204"/>
              </a:rPr>
              <a:t>Prop. 57 L (2022-2023) kap. 33.8.6.2).</a:t>
            </a:r>
          </a:p>
          <a:p>
            <a:pPr marL="0" indent="0">
              <a:buFontTx/>
              <a:buNone/>
            </a:pPr>
            <a:endParaRPr lang="nb-NO" dirty="0">
              <a:latin typeface="Roboto" panose="02000000000000000000" pitchFamily="2" charset="0"/>
              <a:ea typeface="Roboto" panose="02000000000000000000" pitchFamily="2" charset="0"/>
              <a:cs typeface="Calibri" panose="020F0502020204030204"/>
            </a:endParaRPr>
          </a:p>
          <a:p>
            <a:pPr marL="0" indent="0">
              <a:buFontTx/>
              <a:buNone/>
            </a:pPr>
            <a:r>
              <a:rPr lang="nb-NO" dirty="0">
                <a:latin typeface="Roboto" panose="02000000000000000000" pitchFamily="2" charset="0"/>
                <a:ea typeface="Roboto" panose="02000000000000000000" pitchFamily="2" charset="0"/>
                <a:cs typeface="Calibri" panose="020F0502020204030204"/>
              </a:rPr>
              <a:t>Unntaksvis kan statsforvaltaren </a:t>
            </a:r>
            <a:r>
              <a:rPr lang="nb-NO" dirty="0" err="1">
                <a:latin typeface="Roboto" panose="02000000000000000000" pitchFamily="2" charset="0"/>
                <a:ea typeface="Roboto" panose="02000000000000000000" pitchFamily="2" charset="0"/>
                <a:cs typeface="Calibri" panose="020F0502020204030204"/>
              </a:rPr>
              <a:t>sjølv</a:t>
            </a:r>
            <a:r>
              <a:rPr lang="nb-NO" dirty="0">
                <a:latin typeface="Roboto" panose="02000000000000000000" pitchFamily="2" charset="0"/>
                <a:ea typeface="Roboto" panose="02000000000000000000" pitchFamily="2" charset="0"/>
                <a:cs typeface="Calibri" panose="020F0502020204030204"/>
              </a:rPr>
              <a:t> </a:t>
            </a:r>
            <a:r>
              <a:rPr lang="nb-NO" dirty="0" err="1">
                <a:latin typeface="Roboto" panose="02000000000000000000" pitchFamily="2" charset="0"/>
                <a:ea typeface="Roboto" panose="02000000000000000000" pitchFamily="2" charset="0"/>
                <a:cs typeface="Calibri" panose="020F0502020204030204"/>
              </a:rPr>
              <a:t>setje</a:t>
            </a:r>
            <a:r>
              <a:rPr lang="nb-NO" dirty="0">
                <a:latin typeface="Roboto" panose="02000000000000000000" pitchFamily="2" charset="0"/>
                <a:ea typeface="Roboto" panose="02000000000000000000" pitchFamily="2" charset="0"/>
                <a:cs typeface="Calibri" panose="020F0502020204030204"/>
              </a:rPr>
              <a:t> inn tiltak i saka: «Dersom saka elles vil bli unødig </a:t>
            </a:r>
            <a:r>
              <a:rPr lang="nb-NO" dirty="0" err="1">
                <a:latin typeface="Roboto" panose="02000000000000000000" pitchFamily="2" charset="0"/>
                <a:ea typeface="Roboto" panose="02000000000000000000" pitchFamily="2" charset="0"/>
                <a:cs typeface="Calibri" panose="020F0502020204030204"/>
              </a:rPr>
              <a:t>forseinka</a:t>
            </a:r>
            <a:r>
              <a:rPr lang="nb-NO" dirty="0">
                <a:latin typeface="Roboto" panose="02000000000000000000" pitchFamily="2" charset="0"/>
                <a:ea typeface="Roboto" panose="02000000000000000000" pitchFamily="2" charset="0"/>
                <a:cs typeface="Calibri" panose="020F0502020204030204"/>
              </a:rPr>
              <a:t>, eller dersom det er grunn til å tru at kommunen eller fylkeskommunen ikkje kjem til å rette forholdet.»</a:t>
            </a:r>
          </a:p>
          <a:p>
            <a:pPr marL="0" indent="0">
              <a:buFontTx/>
              <a:buNone/>
            </a:pPr>
            <a:endParaRPr lang="nn-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28</a:t>
            </a:fld>
            <a:endParaRPr lang="nb-NO"/>
          </a:p>
        </p:txBody>
      </p:sp>
    </p:spTree>
    <p:extLst>
      <p:ext uri="{BB962C8B-B14F-4D97-AF65-F5344CB8AC3E}">
        <p14:creationId xmlns:p14="http://schemas.microsoft.com/office/powerpoint/2010/main" val="2573024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Avvise saker</a:t>
            </a:r>
          </a:p>
          <a:p>
            <a:r>
              <a:rPr lang="nb-NO" dirty="0"/>
              <a:t>Statsforvaltaren skal avvise saker om skolemiljø dersom saka ikkje er tatt opp med rektor, eller det har gått mindre enn ei veke </a:t>
            </a:r>
            <a:r>
              <a:rPr lang="nb-NO" dirty="0" err="1"/>
              <a:t>sidan</a:t>
            </a:r>
            <a:r>
              <a:rPr lang="nb-NO" dirty="0"/>
              <a:t> ho blei tatt opp med rektor. Statsforvaltaren kan ikkje </a:t>
            </a:r>
            <a:r>
              <a:rPr lang="nb-NO" dirty="0" err="1"/>
              <a:t>krevje</a:t>
            </a:r>
            <a:r>
              <a:rPr lang="nb-NO" dirty="0"/>
              <a:t> sikker dokumentasjon på at saka har blitt tatt opp med rektor. Det er </a:t>
            </a:r>
            <a:r>
              <a:rPr lang="nb-NO" dirty="0" err="1"/>
              <a:t>tilstrekkeleg</a:t>
            </a:r>
            <a:r>
              <a:rPr lang="nb-NO" dirty="0"/>
              <a:t> at eleven og foreldra kan </a:t>
            </a:r>
            <a:r>
              <a:rPr lang="nb-NO" dirty="0" err="1"/>
              <a:t>sannsynleggjere</a:t>
            </a:r>
            <a:r>
              <a:rPr lang="nb-NO" dirty="0"/>
              <a:t> overfor statsforvaltaren at saka er tatt opp. Saka er tatt opp med rektor dersom eleven og foreldra </a:t>
            </a:r>
            <a:r>
              <a:rPr lang="nb-NO" dirty="0" err="1"/>
              <a:t>sjølv</a:t>
            </a:r>
            <a:r>
              <a:rPr lang="nb-NO" dirty="0"/>
              <a:t> seier frå om korleis eleven har det, og dersom </a:t>
            </a:r>
            <a:r>
              <a:rPr lang="nb-NO" dirty="0" err="1"/>
              <a:t>nokon</a:t>
            </a:r>
            <a:r>
              <a:rPr lang="nb-NO" dirty="0"/>
              <a:t> som arbeider på skolen har meldt frå til rektor. Det er ikkje </a:t>
            </a:r>
            <a:r>
              <a:rPr lang="nb-NO" dirty="0" err="1"/>
              <a:t>eit</a:t>
            </a:r>
            <a:r>
              <a:rPr lang="nb-NO" dirty="0"/>
              <a:t>  krav om at saka må vere tatt opp med rektor dersom det er ein i skoleleiinga som er årsaka til at ein elev ikkje har det trygt og godt på skolen.</a:t>
            </a:r>
          </a:p>
          <a:p>
            <a:endParaRPr lang="nb-NO" dirty="0"/>
          </a:p>
          <a:p>
            <a:r>
              <a:rPr lang="nb-NO" dirty="0"/>
              <a:t>Statsforvaltaren skal også avvise saka dersom eleven ikkje lenger går på skolen det gjeld når saka blir meld til statsforvaltaren. At saka må gjelde «den aktuelle skolen» eleven går på, </a:t>
            </a:r>
            <a:r>
              <a:rPr lang="nb-NO" dirty="0" err="1"/>
              <a:t>omfattar</a:t>
            </a:r>
            <a:r>
              <a:rPr lang="nb-NO" dirty="0"/>
              <a:t> også skolen der eleven skulle gått dersom eleven bare mellombels går på ein annan skole.</a:t>
            </a:r>
          </a:p>
          <a:p>
            <a:endParaRPr lang="nb-NO" dirty="0"/>
          </a:p>
          <a:p>
            <a:r>
              <a:rPr lang="nb-NO" dirty="0"/>
              <a:t>Å avvise ei sak betyr at statsforvaltaren ikkje </a:t>
            </a:r>
            <a:r>
              <a:rPr lang="nb-NO" dirty="0" err="1"/>
              <a:t>realitetsbehandlar</a:t>
            </a:r>
            <a:r>
              <a:rPr lang="nb-NO" dirty="0"/>
              <a:t> saka som er meld inn. Ei avvising er også </a:t>
            </a:r>
            <a:r>
              <a:rPr lang="nb-NO" dirty="0" err="1"/>
              <a:t>eit</a:t>
            </a:r>
            <a:r>
              <a:rPr lang="nb-NO" dirty="0"/>
              <a:t>  enkeltvedtak, og den som får ei sak avvist, kan klage på det.</a:t>
            </a:r>
          </a:p>
          <a:p>
            <a:endParaRPr lang="nb-NO" dirty="0"/>
          </a:p>
          <a:p>
            <a:r>
              <a:rPr lang="nb-NO" u="sng" dirty="0" err="1"/>
              <a:t>Særlege</a:t>
            </a:r>
            <a:r>
              <a:rPr lang="nb-NO" u="sng" dirty="0"/>
              <a:t> </a:t>
            </a:r>
            <a:r>
              <a:rPr lang="nb-NO" u="sng" dirty="0" err="1"/>
              <a:t>grunnar</a:t>
            </a:r>
            <a:r>
              <a:rPr lang="nb-NO" u="sng" dirty="0"/>
              <a:t> </a:t>
            </a:r>
          </a:p>
          <a:p>
            <a:r>
              <a:rPr lang="nb-NO" dirty="0"/>
              <a:t>Som </a:t>
            </a:r>
            <a:r>
              <a:rPr lang="nb-NO" dirty="0" err="1"/>
              <a:t>hovudregel</a:t>
            </a:r>
            <a:r>
              <a:rPr lang="nb-NO" dirty="0"/>
              <a:t> skal statsforvaltaren avvise saka i dei lovfesta tilfella </a:t>
            </a:r>
            <a:r>
              <a:rPr lang="nb-NO" dirty="0" err="1"/>
              <a:t>nemde</a:t>
            </a:r>
            <a:r>
              <a:rPr lang="nb-NO" dirty="0"/>
              <a:t> over. Det gjeld likevel </a:t>
            </a:r>
            <a:r>
              <a:rPr lang="nb-NO" dirty="0" err="1"/>
              <a:t>eit</a:t>
            </a:r>
            <a:r>
              <a:rPr lang="nb-NO" dirty="0"/>
              <a:t>  unntak dersom det av </a:t>
            </a:r>
            <a:r>
              <a:rPr lang="nb-NO" dirty="0" err="1"/>
              <a:t>særlege</a:t>
            </a:r>
            <a:r>
              <a:rPr lang="nb-NO" dirty="0"/>
              <a:t> </a:t>
            </a:r>
            <a:r>
              <a:rPr lang="nb-NO" dirty="0" err="1"/>
              <a:t>grunnar</a:t>
            </a:r>
            <a:r>
              <a:rPr lang="nb-NO" dirty="0"/>
              <a:t> er </a:t>
            </a:r>
            <a:r>
              <a:rPr lang="nb-NO" dirty="0" err="1"/>
              <a:t>urimeleg</a:t>
            </a:r>
            <a:r>
              <a:rPr lang="nb-NO" dirty="0"/>
              <a:t>. Dette unntaket er meint som ein </a:t>
            </a:r>
            <a:r>
              <a:rPr lang="nb-NO" dirty="0" err="1"/>
              <a:t>tryggleiksventil</a:t>
            </a:r>
            <a:r>
              <a:rPr lang="nb-NO" dirty="0"/>
              <a:t> for saker som er svært </a:t>
            </a:r>
            <a:r>
              <a:rPr lang="nb-NO" dirty="0" err="1"/>
              <a:t>alvorlege</a:t>
            </a:r>
            <a:r>
              <a:rPr lang="nb-NO" dirty="0"/>
              <a:t> og/eller tidssensitive. Det skal vere ein viss terskel for å behandle saker som i utgangspunktet skal </a:t>
            </a:r>
            <a:r>
              <a:rPr lang="nb-NO" dirty="0" err="1"/>
              <a:t>avvisast</a:t>
            </a:r>
            <a:r>
              <a:rPr lang="nb-NO" dirty="0"/>
              <a:t>. Døme på </a:t>
            </a:r>
            <a:r>
              <a:rPr lang="nb-NO" dirty="0" err="1"/>
              <a:t>alvorlege</a:t>
            </a:r>
            <a:r>
              <a:rPr lang="nb-NO" dirty="0"/>
              <a:t> tilfelle kan vere </a:t>
            </a:r>
            <a:r>
              <a:rPr lang="nb-NO" dirty="0" err="1"/>
              <a:t>valdshandlingar</a:t>
            </a:r>
            <a:r>
              <a:rPr lang="nb-NO" dirty="0"/>
              <a:t> eller seksuelle </a:t>
            </a:r>
            <a:r>
              <a:rPr lang="nb-NO" dirty="0" err="1"/>
              <a:t>krenkingar</a:t>
            </a:r>
            <a:r>
              <a:rPr lang="nb-NO" dirty="0"/>
              <a:t>. Unntaket om </a:t>
            </a:r>
            <a:r>
              <a:rPr lang="nb-NO" dirty="0" err="1"/>
              <a:t>særlege</a:t>
            </a:r>
            <a:r>
              <a:rPr lang="nb-NO" dirty="0"/>
              <a:t> </a:t>
            </a:r>
            <a:r>
              <a:rPr lang="nb-NO" dirty="0" err="1"/>
              <a:t>grunnar</a:t>
            </a:r>
            <a:r>
              <a:rPr lang="nb-NO" dirty="0"/>
              <a:t> gjeld både der saka ikkje er tatt opp med rektor, og der eleven ikkje lenger går på den aktuelle skolen.</a:t>
            </a:r>
          </a:p>
          <a:p>
            <a:endParaRPr lang="nb-NO" dirty="0"/>
          </a:p>
          <a:p>
            <a:r>
              <a:rPr lang="nn-NO" u="sng" dirty="0"/>
              <a:t>Avslutte saker som er tatt til behandling</a:t>
            </a:r>
          </a:p>
          <a:p>
            <a:r>
              <a:rPr lang="nn-NO" dirty="0"/>
              <a:t>Forarbeida til den nye lova opnar for å i større grad avslutte saker dersom den ikkje lenger er aktuell. Det er eit vilkår for å behandle saka at eleven ikkje har eit trygt og godt skolemiljø. Dette vilkåret må også vere oppfylt undervegs i saksbehandlinga til statsforvaltaren. I merknadene til lova står det at «Dersom eleven har fått det trygt og godt undervegs i saksbehandlinga, avsluttast saka. Då vil det ikkje lenger vere nokon aktuelle tiltak eller ein aktuell plan som statsforvaltaren skal overprøve. Det er eleven si eiga oppleving av skolemiljøet som må leggjast til grunn i vurderinga om eleven har fått eit trygt og godt skolemiljø. [Statsforvaltaren skal likevel ikkje overprøve eleven si oppleving av skolemiljøet.] Det må stillast strenge krav til å avvise eller avslutte behandlinga på bakgrunn av at ein elev har fått eit trygt og godt skolemiljø igjen. Ein elev kan føle at situasjonen har forbetra seg for ein kortare periode, utan at det underliggjande skolemiljøproblemet er løyst, og det kan også finnast tilfelle der ein elev ikkje tør å gi uttrykk for korleis hen eigentleg har det. Eleven og foreldra må aktivt informere statsforvaltaren om at eleven har fått det trygt og godt igjen slik at saka derfor kan avsluttast, for at statsforvaltaren skal kunne avslutte saka på dette grunnlaget.»</a:t>
            </a:r>
            <a:endParaRPr lang="nb-NO" dirty="0"/>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29</a:t>
            </a:fld>
            <a:endParaRPr lang="nb-NO"/>
          </a:p>
        </p:txBody>
      </p:sp>
    </p:spTree>
    <p:extLst>
      <p:ext uri="{BB962C8B-B14F-4D97-AF65-F5344CB8AC3E}">
        <p14:creationId xmlns:p14="http://schemas.microsoft.com/office/powerpoint/2010/main" val="373854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3</a:t>
            </a:fld>
            <a:endParaRPr lang="nb-NO"/>
          </a:p>
        </p:txBody>
      </p:sp>
    </p:spTree>
    <p:extLst>
      <p:ext uri="{BB962C8B-B14F-4D97-AF65-F5344CB8AC3E}">
        <p14:creationId xmlns:p14="http://schemas.microsoft.com/office/powerpoint/2010/main" val="259141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n-NO" sz="1800" u="sng" kern="100" dirty="0">
                <a:effectLst/>
                <a:latin typeface="Calibri" panose="020F0502020204030204" pitchFamily="34" charset="0"/>
                <a:ea typeface="Calibri" panose="020F0502020204030204" pitchFamily="34" charset="0"/>
                <a:cs typeface="Times New Roman" panose="02020603050405020304" pitchFamily="18" charset="0"/>
              </a:rPr>
              <a:t>Inkludering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Tilføying av omgrepet «inkludering» stiller ikkje nye krav til skolane sitt arbeid. I forarbeida til ny opplæringslov skriv departementet at «ei tilføying av at skolen skal fremje inkludering, saman med helse, trivsel og læring, vil gi ei dekkjande beskriving av kva som skal til for at eit skolemiljø skal vere trygt og godt».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4</a:t>
            </a:fld>
            <a:endParaRPr lang="nb-NO"/>
          </a:p>
        </p:txBody>
      </p:sp>
    </p:spTree>
    <p:extLst>
      <p:ext uri="{BB962C8B-B14F-4D97-AF65-F5344CB8AC3E}">
        <p14:creationId xmlns:p14="http://schemas.microsoft.com/office/powerpoint/2010/main" val="2417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dirty="0">
                <a:latin typeface="Roboto" panose="02000000000000000000" pitchFamily="2" charset="0"/>
                <a:ea typeface="Roboto" panose="02000000000000000000" pitchFamily="2" charset="0"/>
              </a:rPr>
              <a:t>Nulltoleranse mot </a:t>
            </a:r>
            <a:r>
              <a:rPr lang="nb-NO" u="sng" noProof="0" dirty="0" err="1">
                <a:latin typeface="Roboto" panose="02000000000000000000" pitchFamily="2" charset="0"/>
                <a:ea typeface="Roboto" panose="02000000000000000000" pitchFamily="2" charset="0"/>
              </a:rPr>
              <a:t>krenkjande</a:t>
            </a:r>
            <a:r>
              <a:rPr lang="nb-NO" u="sng" noProof="0" dirty="0">
                <a:latin typeface="Roboto" panose="02000000000000000000" pitchFamily="2" charset="0"/>
                <a:ea typeface="Roboto" panose="02000000000000000000" pitchFamily="2" charset="0"/>
              </a:rPr>
              <a:t> oppførsel</a:t>
            </a:r>
          </a:p>
          <a:p>
            <a:pPr marL="0" indent="0">
              <a:buFontTx/>
              <a:buNone/>
            </a:pPr>
            <a:r>
              <a:rPr lang="nb-NO" noProof="0" dirty="0" err="1">
                <a:latin typeface="Roboto" panose="02000000000000000000" pitchFamily="2" charset="0"/>
                <a:ea typeface="Roboto" panose="02000000000000000000" pitchFamily="2" charset="0"/>
              </a:rPr>
              <a:t>Krenkjande</a:t>
            </a:r>
            <a:r>
              <a:rPr lang="nb-NO" noProof="0" dirty="0">
                <a:latin typeface="Roboto" panose="02000000000000000000" pitchFamily="2" charset="0"/>
                <a:ea typeface="Roboto" panose="02000000000000000000" pitchFamily="2" charset="0"/>
              </a:rPr>
              <a:t> oppførsel kan vere både direkte </a:t>
            </a:r>
            <a:r>
              <a:rPr lang="nb-NO" noProof="0" dirty="0" err="1">
                <a:latin typeface="Roboto" panose="02000000000000000000" pitchFamily="2" charset="0"/>
                <a:ea typeface="Roboto" panose="02000000000000000000" pitchFamily="2" charset="0"/>
              </a:rPr>
              <a:t>handlingar</a:t>
            </a:r>
            <a:r>
              <a:rPr lang="nb-NO" noProof="0" dirty="0">
                <a:latin typeface="Roboto" panose="02000000000000000000" pitchFamily="2" charset="0"/>
                <a:ea typeface="Roboto" panose="02000000000000000000" pitchFamily="2" charset="0"/>
              </a:rPr>
              <a:t> og verbale uttrykk, men også </a:t>
            </a:r>
            <a:r>
              <a:rPr lang="nb-NO" noProof="0" dirty="0" err="1">
                <a:latin typeface="Roboto" panose="02000000000000000000" pitchFamily="2" charset="0"/>
                <a:ea typeface="Roboto" panose="02000000000000000000" pitchFamily="2" charset="0"/>
              </a:rPr>
              <a:t>meir</a:t>
            </a:r>
            <a:r>
              <a:rPr lang="nb-NO" noProof="0" dirty="0">
                <a:latin typeface="Roboto" panose="02000000000000000000" pitchFamily="2" charset="0"/>
                <a:ea typeface="Roboto" panose="02000000000000000000" pitchFamily="2" charset="0"/>
              </a:rPr>
              <a:t> indirekte </a:t>
            </a:r>
            <a:r>
              <a:rPr lang="nb-NO" noProof="0" dirty="0" err="1">
                <a:latin typeface="Roboto" panose="02000000000000000000" pitchFamily="2" charset="0"/>
                <a:ea typeface="Roboto" panose="02000000000000000000" pitchFamily="2" charset="0"/>
              </a:rPr>
              <a:t>handlingar</a:t>
            </a:r>
            <a:r>
              <a:rPr lang="nb-NO" noProof="0" dirty="0">
                <a:latin typeface="Roboto" panose="02000000000000000000" pitchFamily="2" charset="0"/>
                <a:ea typeface="Roboto" panose="02000000000000000000" pitchFamily="2" charset="0"/>
              </a:rPr>
              <a:t> som utestenging, isolering og baksnakking. Både fysiske og digitale </a:t>
            </a:r>
            <a:r>
              <a:rPr lang="nb-NO" noProof="0" dirty="0" err="1">
                <a:latin typeface="Roboto" panose="02000000000000000000" pitchFamily="2" charset="0"/>
                <a:ea typeface="Roboto" panose="02000000000000000000" pitchFamily="2" charset="0"/>
              </a:rPr>
              <a:t>krenkingar</a:t>
            </a:r>
            <a:r>
              <a:rPr lang="nb-NO" noProof="0" dirty="0">
                <a:latin typeface="Roboto" panose="02000000000000000000" pitchFamily="2" charset="0"/>
                <a:ea typeface="Roboto" panose="02000000000000000000" pitchFamily="2" charset="0"/>
              </a:rPr>
              <a:t> er omfatta av reglen. Kva som blir </a:t>
            </a:r>
            <a:r>
              <a:rPr lang="nb-NO" noProof="0" dirty="0" err="1">
                <a:latin typeface="Roboto" panose="02000000000000000000" pitchFamily="2" charset="0"/>
                <a:ea typeface="Roboto" panose="02000000000000000000" pitchFamily="2" charset="0"/>
              </a:rPr>
              <a:t>rekna</a:t>
            </a:r>
            <a:r>
              <a:rPr lang="nb-NO" noProof="0" dirty="0">
                <a:latin typeface="Roboto" panose="02000000000000000000" pitchFamily="2" charset="0"/>
                <a:ea typeface="Roboto" panose="02000000000000000000" pitchFamily="2" charset="0"/>
              </a:rPr>
              <a:t> som ei krenking, er ei heilskapsvurdering. Terskelen skal ikkje vere for høg. Likevel er det ikkje slik at alle kritiske </a:t>
            </a:r>
            <a:r>
              <a:rPr lang="nb-NO" noProof="0" dirty="0" err="1">
                <a:latin typeface="Roboto" panose="02000000000000000000" pitchFamily="2" charset="0"/>
                <a:ea typeface="Roboto" panose="02000000000000000000" pitchFamily="2" charset="0"/>
              </a:rPr>
              <a:t>ytringar</a:t>
            </a:r>
            <a:r>
              <a:rPr lang="nb-NO" noProof="0" dirty="0">
                <a:latin typeface="Roboto" panose="02000000000000000000" pitchFamily="2" charset="0"/>
                <a:ea typeface="Roboto" panose="02000000000000000000" pitchFamily="2" charset="0"/>
              </a:rPr>
              <a:t> eller </a:t>
            </a:r>
            <a:r>
              <a:rPr lang="nb-NO" noProof="0" dirty="0" err="1">
                <a:latin typeface="Roboto" panose="02000000000000000000" pitchFamily="2" charset="0"/>
                <a:ea typeface="Roboto" panose="02000000000000000000" pitchFamily="2" charset="0"/>
              </a:rPr>
              <a:t>usemjer</a:t>
            </a:r>
            <a:r>
              <a:rPr lang="nb-NO" noProof="0" dirty="0">
                <a:latin typeface="Roboto" panose="02000000000000000000" pitchFamily="2" charset="0"/>
                <a:ea typeface="Roboto" panose="02000000000000000000" pitchFamily="2" charset="0"/>
              </a:rPr>
              <a:t> er omfatta,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kan oppleve </a:t>
            </a:r>
            <a:r>
              <a:rPr lang="nb-NO" noProof="0" dirty="0" err="1">
                <a:latin typeface="Roboto" panose="02000000000000000000" pitchFamily="2" charset="0"/>
                <a:ea typeface="Roboto" panose="02000000000000000000" pitchFamily="2" charset="0"/>
              </a:rPr>
              <a:t>usemje</a:t>
            </a:r>
            <a:r>
              <a:rPr lang="nb-NO" noProof="0" dirty="0">
                <a:latin typeface="Roboto" panose="02000000000000000000" pitchFamily="2" charset="0"/>
                <a:ea typeface="Roboto" panose="02000000000000000000" pitchFamily="2" charset="0"/>
              </a:rPr>
              <a:t> med </a:t>
            </a:r>
            <a:r>
              <a:rPr lang="nb-NO" noProof="0" dirty="0" err="1">
                <a:latin typeface="Roboto" panose="02000000000000000000" pitchFamily="2" charset="0"/>
                <a:ea typeface="Roboto" panose="02000000000000000000" pitchFamily="2" charset="0"/>
              </a:rPr>
              <a:t>lærarar</a:t>
            </a:r>
            <a:r>
              <a:rPr lang="nb-NO" noProof="0" dirty="0">
                <a:latin typeface="Roboto" panose="02000000000000000000" pitchFamily="2" charset="0"/>
                <a:ea typeface="Roboto" panose="02000000000000000000" pitchFamily="2" charset="0"/>
              </a:rPr>
              <a:t> og andre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utan</a:t>
            </a:r>
            <a:r>
              <a:rPr lang="nb-NO" noProof="0" dirty="0">
                <a:latin typeface="Roboto" panose="02000000000000000000" pitchFamily="2" charset="0"/>
                <a:ea typeface="Roboto" panose="02000000000000000000" pitchFamily="2" charset="0"/>
              </a:rPr>
              <a:t> at dette automatisk blir </a:t>
            </a:r>
            <a:r>
              <a:rPr lang="nb-NO" noProof="0" dirty="0" err="1">
                <a:latin typeface="Roboto" panose="02000000000000000000" pitchFamily="2" charset="0"/>
                <a:ea typeface="Roboto" panose="02000000000000000000" pitchFamily="2" charset="0"/>
              </a:rPr>
              <a:t>rekna</a:t>
            </a:r>
            <a:r>
              <a:rPr lang="nb-NO" noProof="0" dirty="0">
                <a:latin typeface="Roboto" panose="02000000000000000000" pitchFamily="2" charset="0"/>
                <a:ea typeface="Roboto" panose="02000000000000000000" pitchFamily="2" charset="0"/>
              </a:rPr>
              <a:t> som </a:t>
            </a:r>
            <a:r>
              <a:rPr lang="nb-NO" noProof="0" dirty="0" err="1">
                <a:latin typeface="Roboto" panose="02000000000000000000" pitchFamily="2" charset="0"/>
                <a:ea typeface="Roboto" panose="02000000000000000000" pitchFamily="2" charset="0"/>
              </a:rPr>
              <a:t>krenkjande</a:t>
            </a:r>
            <a:r>
              <a:rPr lang="nb-NO" noProof="0" dirty="0">
                <a:latin typeface="Roboto" panose="02000000000000000000" pitchFamily="2" charset="0"/>
                <a:ea typeface="Roboto" panose="02000000000000000000" pitchFamily="2" charset="0"/>
              </a:rPr>
              <a:t> oppførsel. I forarbeida (</a:t>
            </a:r>
            <a:r>
              <a:rPr lang="nn-NO" dirty="0">
                <a:latin typeface="Roboto" panose="02000000000000000000" pitchFamily="2" charset="0"/>
                <a:ea typeface="Roboto" panose="02000000000000000000" pitchFamily="2" charset="0"/>
              </a:rPr>
              <a:t>Prop. 57 L (2022-2023) kap. 33.4.4) står det at «Krenkingsomgrepet i skolemiljøreglane er objektivt i den forstand at det avgjerast etter ei heilskapleg vurdering om noko er ei krenking, og ikkje berre opplevinga til den enkelte eleven. […] Plikta til ikkje å godta krenkjande oppførsel omfattar berre handlingar og ytringar som etter ein objektiv standard oppfyller krenkingsomgrepet.» </a:t>
            </a:r>
            <a:r>
              <a:rPr lang="nb-NO" noProof="0" dirty="0">
                <a:latin typeface="Roboto" panose="02000000000000000000" pitchFamily="2" charset="0"/>
                <a:ea typeface="Roboto" panose="02000000000000000000" pitchFamily="2" charset="0"/>
              </a:rPr>
              <a:t>I merknadene til føresegna står det at </a:t>
            </a:r>
            <a:r>
              <a:rPr lang="nn-NO" dirty="0">
                <a:latin typeface="Roboto" panose="02000000000000000000" pitchFamily="2" charset="0"/>
                <a:ea typeface="Roboto" panose="02000000000000000000" pitchFamily="2" charset="0"/>
              </a:rPr>
              <a:t>«sjølv om krenkingsomgrepet ikkje er subjektivt, er det likevel ikkje slik at terskelen for kva som er krenkjande, er lik for alle elevar». </a:t>
            </a:r>
          </a:p>
          <a:p>
            <a:pPr marL="0" indent="0">
              <a:buFontTx/>
              <a:buNone/>
            </a:pPr>
            <a:endParaRPr lang="nn-NO"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Om </a:t>
            </a:r>
            <a:r>
              <a:rPr lang="nb-NO" noProof="0" dirty="0" err="1">
                <a:latin typeface="Roboto" panose="02000000000000000000" pitchFamily="2" charset="0"/>
                <a:ea typeface="Roboto" panose="02000000000000000000" pitchFamily="2" charset="0"/>
              </a:rPr>
              <a:t>noko</a:t>
            </a:r>
            <a:r>
              <a:rPr lang="nb-NO" noProof="0" dirty="0">
                <a:latin typeface="Roboto" panose="02000000000000000000" pitchFamily="2" charset="0"/>
                <a:ea typeface="Roboto" panose="02000000000000000000" pitchFamily="2" charset="0"/>
              </a:rPr>
              <a:t> er ei krenking eller ikke, er ikkje </a:t>
            </a:r>
            <a:r>
              <a:rPr lang="nb-NO" noProof="0" dirty="0" err="1">
                <a:latin typeface="Roboto" panose="02000000000000000000" pitchFamily="2" charset="0"/>
                <a:ea typeface="Roboto" panose="02000000000000000000" pitchFamily="2" charset="0"/>
              </a:rPr>
              <a:t>avgjerande</a:t>
            </a:r>
            <a:r>
              <a:rPr lang="nb-NO" noProof="0" dirty="0">
                <a:latin typeface="Roboto" panose="02000000000000000000" pitchFamily="2" charset="0"/>
                <a:ea typeface="Roboto" panose="02000000000000000000" pitchFamily="2" charset="0"/>
              </a:rPr>
              <a:t> for om skolen har ei aktivitetsplikt. Det er eleven si oppleving av skolemiljøet som er </a:t>
            </a:r>
            <a:r>
              <a:rPr lang="nb-NO" noProof="0" dirty="0" err="1">
                <a:latin typeface="Roboto" panose="02000000000000000000" pitchFamily="2" charset="0"/>
                <a:ea typeface="Roboto" panose="02000000000000000000" pitchFamily="2" charset="0"/>
              </a:rPr>
              <a:t>avgjerande</a:t>
            </a:r>
            <a:r>
              <a:rPr lang="nb-NO" noProof="0" dirty="0">
                <a:latin typeface="Roboto" panose="02000000000000000000" pitchFamily="2" charset="0"/>
                <a:ea typeface="Roboto" panose="02000000000000000000" pitchFamily="2" charset="0"/>
              </a:rPr>
              <a:t> for aktivitetsplikta. I forarbeida står det at «</a:t>
            </a: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om vurderinga av kva </a:t>
            </a:r>
            <a:r>
              <a:rPr lang="nb-NO" noProof="0" dirty="0" err="1">
                <a:latin typeface="Roboto" panose="02000000000000000000" pitchFamily="2" charset="0"/>
                <a:ea typeface="Roboto" panose="02000000000000000000" pitchFamily="2" charset="0"/>
              </a:rPr>
              <a:t>handlingar</a:t>
            </a:r>
            <a:r>
              <a:rPr lang="nb-NO" noProof="0" dirty="0">
                <a:latin typeface="Roboto" panose="02000000000000000000" pitchFamily="2" charset="0"/>
                <a:ea typeface="Roboto" panose="02000000000000000000" pitchFamily="2" charset="0"/>
              </a:rPr>
              <a:t> og </a:t>
            </a:r>
            <a:r>
              <a:rPr lang="nb-NO" noProof="0" dirty="0" err="1">
                <a:latin typeface="Roboto" panose="02000000000000000000" pitchFamily="2" charset="0"/>
                <a:ea typeface="Roboto" panose="02000000000000000000" pitchFamily="2" charset="0"/>
              </a:rPr>
              <a:t>ytringar</a:t>
            </a:r>
            <a:r>
              <a:rPr lang="nb-NO" noProof="0" dirty="0">
                <a:latin typeface="Roboto" panose="02000000000000000000" pitchFamily="2" charset="0"/>
                <a:ea typeface="Roboto" panose="02000000000000000000" pitchFamily="2" charset="0"/>
              </a:rPr>
              <a:t> som ikkje skal godtakast, skal komme an på ei </a:t>
            </a:r>
            <a:r>
              <a:rPr lang="nb-NO" noProof="0" dirty="0" err="1">
                <a:latin typeface="Roboto" panose="02000000000000000000" pitchFamily="2" charset="0"/>
                <a:ea typeface="Roboto" panose="02000000000000000000" pitchFamily="2" charset="0"/>
              </a:rPr>
              <a:t>heilskapleg</a:t>
            </a:r>
            <a:r>
              <a:rPr lang="nb-NO" noProof="0" dirty="0">
                <a:latin typeface="Roboto" panose="02000000000000000000" pitchFamily="2" charset="0"/>
                <a:ea typeface="Roboto" panose="02000000000000000000" pitchFamily="2" charset="0"/>
              </a:rPr>
              <a:t> vurdering, har dei tilsette alltid, uavhengig av om det ligg føre </a:t>
            </a:r>
            <a:r>
              <a:rPr lang="nb-NO" noProof="0" dirty="0" err="1">
                <a:latin typeface="Roboto" panose="02000000000000000000" pitchFamily="2" charset="0"/>
                <a:ea typeface="Roboto" panose="02000000000000000000" pitchFamily="2" charset="0"/>
              </a:rPr>
              <a:t>krenkjande</a:t>
            </a:r>
            <a:r>
              <a:rPr lang="nb-NO" noProof="0" dirty="0">
                <a:latin typeface="Roboto" panose="02000000000000000000" pitchFamily="2" charset="0"/>
                <a:ea typeface="Roboto" panose="02000000000000000000" pitchFamily="2" charset="0"/>
              </a:rPr>
              <a:t> oppførsel eller ikkje, ei aktivitetsplikt etter § 12-4 dersom den enkelte eleven </a:t>
            </a: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opplever å ikkje ha det trygt og godt på skolen.»</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endParaRPr lang="nn-NO" dirty="0">
              <a:latin typeface="Roboto" panose="02000000000000000000" pitchFamily="2" charset="0"/>
              <a:ea typeface="Roboto" panose="02000000000000000000" pitchFamily="2" charset="0"/>
              <a:cs typeface="Calibri" panose="020F0502020204030204"/>
            </a:endParaRPr>
          </a:p>
          <a:p>
            <a:pPr marL="0" indent="0">
              <a:buFontTx/>
              <a:buNone/>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5</a:t>
            </a:fld>
            <a:endParaRPr lang="nb-NO"/>
          </a:p>
        </p:txBody>
      </p:sp>
    </p:spTree>
    <p:extLst>
      <p:ext uri="{BB962C8B-B14F-4D97-AF65-F5344CB8AC3E}">
        <p14:creationId xmlns:p14="http://schemas.microsoft.com/office/powerpoint/2010/main" val="5493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err="1"/>
              <a:t>Førebyggjande</a:t>
            </a:r>
            <a:r>
              <a:rPr lang="nb-NO" u="sng" noProof="0" dirty="0"/>
              <a:t> arbeid</a:t>
            </a:r>
          </a:p>
          <a:p>
            <a:r>
              <a:rPr lang="nb-NO" noProof="0" dirty="0"/>
              <a:t>I merknadene til </a:t>
            </a:r>
            <a:r>
              <a:rPr lang="nb-NO" noProof="0" dirty="0" err="1"/>
              <a:t>føresegne</a:t>
            </a:r>
            <a:r>
              <a:rPr lang="nb-NO" noProof="0" dirty="0"/>
              <a:t> står det at «arbeidet skal omfatte både det fysiske og det psykososiale miljøet og </a:t>
            </a:r>
            <a:r>
              <a:rPr lang="nb-NO" noProof="0" dirty="0" err="1"/>
              <a:t>omfattar</a:t>
            </a:r>
            <a:r>
              <a:rPr lang="nb-NO" noProof="0" dirty="0"/>
              <a:t> alt frå </a:t>
            </a:r>
            <a:r>
              <a:rPr lang="nb-NO" noProof="0" dirty="0" err="1"/>
              <a:t>reinhald</a:t>
            </a:r>
            <a:r>
              <a:rPr lang="nb-NO" noProof="0" dirty="0"/>
              <a:t> og </a:t>
            </a:r>
            <a:r>
              <a:rPr lang="nb-NO" noProof="0" dirty="0" err="1"/>
              <a:t>vedlikehald</a:t>
            </a:r>
            <a:r>
              <a:rPr lang="nb-NO" noProof="0" dirty="0"/>
              <a:t> av bygningsmasse og utstyr til det skolen </a:t>
            </a:r>
            <a:r>
              <a:rPr lang="nb-NO" noProof="0" dirty="0" err="1"/>
              <a:t>gjer</a:t>
            </a:r>
            <a:r>
              <a:rPr lang="nb-NO" noProof="0" dirty="0"/>
              <a:t> for å </a:t>
            </a:r>
            <a:r>
              <a:rPr lang="nb-NO" noProof="0" dirty="0" err="1"/>
              <a:t>førebyggje</a:t>
            </a:r>
            <a:r>
              <a:rPr lang="nb-NO" noProof="0" dirty="0"/>
              <a:t>, oppdage og handtere </a:t>
            </a:r>
            <a:r>
              <a:rPr lang="nb-NO" noProof="0" dirty="0" err="1"/>
              <a:t>krenkjande</a:t>
            </a:r>
            <a:r>
              <a:rPr lang="nb-NO" noProof="0" dirty="0"/>
              <a:t> oppførsel. I det </a:t>
            </a:r>
            <a:r>
              <a:rPr lang="nb-NO" noProof="0" dirty="0" err="1"/>
              <a:t>førebyggjande</a:t>
            </a:r>
            <a:r>
              <a:rPr lang="nb-NO" noProof="0" dirty="0"/>
              <a:t> arbeidet må skolen også rette </a:t>
            </a:r>
            <a:r>
              <a:rPr lang="nb-NO" noProof="0" dirty="0" err="1"/>
              <a:t>merksemda</a:t>
            </a:r>
            <a:r>
              <a:rPr lang="nb-NO" noProof="0" dirty="0"/>
              <a:t> mot forhold av </a:t>
            </a:r>
            <a:r>
              <a:rPr lang="nb-NO" noProof="0" dirty="0" err="1"/>
              <a:t>meir</a:t>
            </a:r>
            <a:r>
              <a:rPr lang="nb-NO" noProof="0" dirty="0"/>
              <a:t> strukturell karakter. […] Regelen </a:t>
            </a:r>
            <a:r>
              <a:rPr lang="nb-NO" noProof="0" dirty="0" err="1"/>
              <a:t>inneber</a:t>
            </a:r>
            <a:r>
              <a:rPr lang="nb-NO" noProof="0" dirty="0"/>
              <a:t> at det ikkje er nok at skolen oppfyller pliktene i §§ 12-4, 12-5 og 12-7 og reagerer ved kjennskap til eller mistanke om at retten </a:t>
            </a:r>
            <a:r>
              <a:rPr lang="nb-NO" noProof="0" dirty="0" err="1"/>
              <a:t>elevane</a:t>
            </a:r>
            <a:r>
              <a:rPr lang="nb-NO" noProof="0" dirty="0"/>
              <a:t> har til </a:t>
            </a:r>
            <a:r>
              <a:rPr lang="nb-NO" noProof="0" dirty="0" err="1"/>
              <a:t>eit</a:t>
            </a:r>
            <a:r>
              <a:rPr lang="nb-NO" noProof="0" dirty="0"/>
              <a:t> trygt og godt skolemiljø, er </a:t>
            </a:r>
            <a:r>
              <a:rPr lang="nb-NO" noProof="0" dirty="0" err="1"/>
              <a:t>broten</a:t>
            </a:r>
            <a:r>
              <a:rPr lang="nb-NO" noProof="0" dirty="0"/>
              <a:t>.»</a:t>
            </a:r>
          </a:p>
        </p:txBody>
      </p:sp>
      <p:sp>
        <p:nvSpPr>
          <p:cNvPr id="4" name="Plassholder for lysbildenummer 3"/>
          <p:cNvSpPr>
            <a:spLocks noGrp="1"/>
          </p:cNvSpPr>
          <p:nvPr>
            <p:ph type="sldNum" sz="quarter" idx="5"/>
          </p:nvPr>
        </p:nvSpPr>
        <p:spPr/>
        <p:txBody>
          <a:bodyPr/>
          <a:lstStyle/>
          <a:p>
            <a:fld id="{AA3D58E2-260A-481B-A373-953CD572ABF7}" type="slidenum">
              <a:rPr lang="nb-NO" smtClean="0"/>
              <a:t>6</a:t>
            </a:fld>
            <a:endParaRPr lang="nb-NO"/>
          </a:p>
        </p:txBody>
      </p:sp>
    </p:spTree>
    <p:extLst>
      <p:ext uri="{BB962C8B-B14F-4D97-AF65-F5344CB8AC3E}">
        <p14:creationId xmlns:p14="http://schemas.microsoft.com/office/powerpoint/2010/main" val="419515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sz="1200" u="sng" noProof="0" dirty="0" err="1">
                <a:latin typeface="+mn-lt"/>
                <a:ea typeface="Roboto" panose="02000000000000000000" pitchFamily="2" charset="0"/>
                <a:cs typeface="Calibri" panose="020F0502020204030204"/>
              </a:rPr>
              <a:t>Endringane</a:t>
            </a:r>
            <a:endParaRPr lang="nb-NO" sz="1200" u="sng" noProof="0" dirty="0">
              <a:latin typeface="+mn-lt"/>
              <a:ea typeface="Roboto" panose="02000000000000000000" pitchFamily="2" charset="0"/>
              <a:cs typeface="Calibri" panose="020F0502020204030204"/>
            </a:endParaRPr>
          </a:p>
          <a:p>
            <a:pPr marL="0" indent="0">
              <a:buFontTx/>
              <a:buNone/>
            </a:pPr>
            <a:r>
              <a:rPr lang="nb-NO" sz="1200" noProof="0" dirty="0">
                <a:latin typeface="+mn-lt"/>
                <a:ea typeface="Roboto" panose="02000000000000000000" pitchFamily="2" charset="0"/>
                <a:cs typeface="Calibri" panose="020F0502020204030204"/>
              </a:rPr>
              <a:t>Omgrepet «varsle» er endra til «melde frå». Grunngivinga er å </a:t>
            </a:r>
            <a:r>
              <a:rPr lang="nb-NO" sz="1200" b="1" noProof="0" dirty="0">
                <a:latin typeface="+mn-lt"/>
                <a:ea typeface="Roboto" panose="02000000000000000000" pitchFamily="2" charset="0"/>
              </a:rPr>
              <a:t>unngå forveksling med varslingsinstituttet etter arbeidsmiljølova</a:t>
            </a:r>
            <a:r>
              <a:rPr lang="nb-NO" sz="1200" noProof="0" dirty="0">
                <a:latin typeface="+mn-lt"/>
                <a:ea typeface="Roboto" panose="02000000000000000000" pitchFamily="2" charset="0"/>
              </a:rPr>
              <a:t>. Endringa er </a:t>
            </a:r>
            <a:r>
              <a:rPr lang="nb-NO" sz="1200" noProof="0" dirty="0" err="1">
                <a:latin typeface="+mn-lt"/>
                <a:ea typeface="Roboto" panose="02000000000000000000" pitchFamily="2" charset="0"/>
              </a:rPr>
              <a:t>berre</a:t>
            </a:r>
            <a:r>
              <a:rPr lang="nb-NO" sz="1200" noProof="0" dirty="0">
                <a:latin typeface="+mn-lt"/>
                <a:ea typeface="Roboto" panose="02000000000000000000" pitchFamily="2" charset="0"/>
              </a:rPr>
              <a:t> av </a:t>
            </a:r>
            <a:r>
              <a:rPr lang="nb-NO" sz="1200" noProof="0" dirty="0" err="1">
                <a:latin typeface="+mn-lt"/>
                <a:ea typeface="Roboto" panose="02000000000000000000" pitchFamily="2" charset="0"/>
              </a:rPr>
              <a:t>språkleg</a:t>
            </a:r>
            <a:r>
              <a:rPr lang="nb-NO" sz="1200" noProof="0" dirty="0">
                <a:latin typeface="+mn-lt"/>
                <a:ea typeface="Roboto" panose="02000000000000000000" pitchFamily="2" charset="0"/>
              </a:rPr>
              <a:t> karakter og </a:t>
            </a:r>
            <a:r>
              <a:rPr lang="nb-NO" sz="1200" noProof="0" dirty="0" err="1">
                <a:latin typeface="+mn-lt"/>
                <a:ea typeface="Roboto" panose="02000000000000000000" pitchFamily="2" charset="0"/>
              </a:rPr>
              <a:t>inneber</a:t>
            </a:r>
            <a:r>
              <a:rPr lang="nb-NO" sz="1200" noProof="0" dirty="0">
                <a:latin typeface="+mn-lt"/>
                <a:ea typeface="Roboto" panose="02000000000000000000" pitchFamily="2" charset="0"/>
              </a:rPr>
              <a:t> inga endring i rettstilstanden.</a:t>
            </a:r>
          </a:p>
          <a:p>
            <a:pPr marL="0" indent="0">
              <a:buFont typeface="Arial" panose="020B0604020202020204" pitchFamily="34" charset="0"/>
              <a:buNone/>
            </a:pPr>
            <a:r>
              <a:rPr lang="nb-NO" sz="1200" noProof="0" dirty="0" err="1">
                <a:latin typeface="+mn-lt"/>
                <a:ea typeface="Roboto" panose="02000000000000000000" pitchFamily="2" charset="0"/>
              </a:rPr>
              <a:t>Reglane</a:t>
            </a:r>
            <a:r>
              <a:rPr lang="nb-NO" sz="1200" noProof="0" dirty="0">
                <a:latin typeface="+mn-lt"/>
                <a:ea typeface="Roboto" panose="02000000000000000000" pitchFamily="2" charset="0"/>
              </a:rPr>
              <a:t> om </a:t>
            </a:r>
            <a:r>
              <a:rPr lang="nb-NO" sz="1200" noProof="0" dirty="0" err="1">
                <a:latin typeface="+mn-lt"/>
                <a:ea typeface="Roboto" panose="02000000000000000000" pitchFamily="2" charset="0"/>
              </a:rPr>
              <a:t>høyring</a:t>
            </a:r>
            <a:r>
              <a:rPr lang="nb-NO" sz="1200" noProof="0" dirty="0">
                <a:latin typeface="+mn-lt"/>
                <a:ea typeface="Roboto" panose="02000000000000000000" pitchFamily="2" charset="0"/>
              </a:rPr>
              <a:t> av involverte </a:t>
            </a:r>
            <a:r>
              <a:rPr lang="nb-NO" sz="1200" noProof="0" dirty="0" err="1">
                <a:latin typeface="+mn-lt"/>
                <a:ea typeface="Roboto" panose="02000000000000000000" pitchFamily="2" charset="0"/>
              </a:rPr>
              <a:t>elevar</a:t>
            </a:r>
            <a:r>
              <a:rPr lang="nb-NO" sz="1200" noProof="0" dirty="0">
                <a:latin typeface="+mn-lt"/>
                <a:ea typeface="Roboto" panose="02000000000000000000" pitchFamily="2" charset="0"/>
              </a:rPr>
              <a:t> og det beste for </a:t>
            </a:r>
            <a:r>
              <a:rPr lang="nb-NO" sz="1200" noProof="0" dirty="0" err="1">
                <a:latin typeface="+mn-lt"/>
                <a:ea typeface="Roboto" panose="02000000000000000000" pitchFamily="2" charset="0"/>
              </a:rPr>
              <a:t>elevane</a:t>
            </a:r>
            <a:r>
              <a:rPr lang="nb-NO" sz="1200" noProof="0" dirty="0">
                <a:latin typeface="+mn-lt"/>
                <a:ea typeface="Roboto" panose="02000000000000000000" pitchFamily="2" charset="0"/>
              </a:rPr>
              <a:t> er tatt ut av sjølve regelen, ettersom ny opplæringslov har nye, generelle </a:t>
            </a:r>
            <a:r>
              <a:rPr lang="nb-NO" sz="1200" noProof="0" dirty="0" err="1">
                <a:latin typeface="+mn-lt"/>
                <a:ea typeface="Roboto" panose="02000000000000000000" pitchFamily="2" charset="0"/>
              </a:rPr>
              <a:t>reglar</a:t>
            </a:r>
            <a:r>
              <a:rPr lang="nb-NO" sz="1200" noProof="0" dirty="0">
                <a:latin typeface="+mn-lt"/>
                <a:ea typeface="Roboto" panose="02000000000000000000" pitchFamily="2" charset="0"/>
              </a:rPr>
              <a:t> om dette. </a:t>
            </a:r>
            <a:r>
              <a:rPr lang="nb-NO" sz="1200" noProof="0" dirty="0" err="1">
                <a:latin typeface="+mn-lt"/>
                <a:ea typeface="Roboto" panose="02000000000000000000" pitchFamily="2" charset="0"/>
              </a:rPr>
              <a:t>Elevane</a:t>
            </a:r>
            <a:r>
              <a:rPr lang="nb-NO" sz="1200" noProof="0" dirty="0">
                <a:latin typeface="+mn-lt"/>
                <a:ea typeface="Roboto" panose="02000000000000000000" pitchFamily="2" charset="0"/>
              </a:rPr>
              <a:t> sin rett til å </a:t>
            </a:r>
            <a:r>
              <a:rPr lang="nb-NO" sz="1200" noProof="0" dirty="0" err="1">
                <a:latin typeface="+mn-lt"/>
                <a:ea typeface="Roboto" panose="02000000000000000000" pitchFamily="2" charset="0"/>
              </a:rPr>
              <a:t>medverke</a:t>
            </a:r>
            <a:r>
              <a:rPr lang="nb-NO" sz="1200" noProof="0" dirty="0">
                <a:latin typeface="+mn-lt"/>
                <a:ea typeface="Roboto" panose="02000000000000000000" pitchFamily="2" charset="0"/>
              </a:rPr>
              <a:t>, og omsynet til kva som er best for eleven, er framleis </a:t>
            </a:r>
            <a:r>
              <a:rPr lang="nb-NO" sz="1200" noProof="0" dirty="0" err="1">
                <a:latin typeface="+mn-lt"/>
                <a:ea typeface="Roboto" panose="02000000000000000000" pitchFamily="2" charset="0"/>
              </a:rPr>
              <a:t>eit</a:t>
            </a:r>
            <a:r>
              <a:rPr lang="nb-NO" sz="1200" noProof="0" dirty="0">
                <a:latin typeface="+mn-lt"/>
                <a:ea typeface="Roboto" panose="02000000000000000000" pitchFamily="2" charset="0"/>
              </a:rPr>
              <a:t>  </a:t>
            </a:r>
            <a:r>
              <a:rPr lang="nb-NO" sz="1200" noProof="0" dirty="0" err="1">
                <a:latin typeface="+mn-lt"/>
                <a:ea typeface="Roboto" panose="02000000000000000000" pitchFamily="2" charset="0"/>
              </a:rPr>
              <a:t>grunnleggjande</a:t>
            </a:r>
            <a:r>
              <a:rPr lang="nb-NO" sz="1200" noProof="0" dirty="0">
                <a:latin typeface="+mn-lt"/>
                <a:ea typeface="Roboto" panose="02000000000000000000" pitchFamily="2" charset="0"/>
              </a:rPr>
              <a:t> omsyn. Skolen må høyre alle involverte </a:t>
            </a:r>
            <a:r>
              <a:rPr lang="nb-NO" sz="1200" noProof="0" dirty="0" err="1">
                <a:latin typeface="+mn-lt"/>
                <a:ea typeface="Roboto" panose="02000000000000000000" pitchFamily="2" charset="0"/>
              </a:rPr>
              <a:t>elevar</a:t>
            </a:r>
            <a:r>
              <a:rPr lang="nb-NO" sz="1200" noProof="0" dirty="0">
                <a:latin typeface="+mn-lt"/>
                <a:ea typeface="Roboto" panose="02000000000000000000" pitchFamily="2" charset="0"/>
              </a:rPr>
              <a:t> og </a:t>
            </a:r>
            <a:r>
              <a:rPr lang="nb-NO" sz="1200" noProof="0" dirty="0" err="1">
                <a:latin typeface="+mn-lt"/>
                <a:ea typeface="Roboto" panose="02000000000000000000" pitchFamily="2" charset="0"/>
              </a:rPr>
              <a:t>leggje</a:t>
            </a:r>
            <a:r>
              <a:rPr lang="nb-NO" sz="1200" noProof="0" dirty="0">
                <a:latin typeface="+mn-lt"/>
                <a:ea typeface="Roboto" panose="02000000000000000000" pitchFamily="2" charset="0"/>
              </a:rPr>
              <a:t> vekt på omsynet til dei. </a:t>
            </a:r>
            <a:r>
              <a:rPr lang="nb-NO" sz="1200" noProof="0" dirty="0" err="1">
                <a:latin typeface="+mn-lt"/>
                <a:ea typeface="Roboto" panose="02000000000000000000" pitchFamily="2" charset="0"/>
              </a:rPr>
              <a:t>Elevane</a:t>
            </a:r>
            <a:r>
              <a:rPr lang="nb-NO" sz="1200" noProof="0" dirty="0">
                <a:latin typeface="+mn-lt"/>
                <a:ea typeface="Roboto" panose="02000000000000000000" pitchFamily="2" charset="0"/>
              </a:rPr>
              <a:t> må få informasjon om prosessen slik at dei kan beskrive situasjonen, si oppleving, og gi uttrykk for sine </a:t>
            </a:r>
            <a:r>
              <a:rPr lang="nb-NO" sz="1200" noProof="0" dirty="0" err="1">
                <a:latin typeface="+mn-lt"/>
                <a:ea typeface="Roboto" panose="02000000000000000000" pitchFamily="2" charset="0"/>
              </a:rPr>
              <a:t>meiningar</a:t>
            </a:r>
            <a:r>
              <a:rPr lang="nb-NO" sz="1200" noProof="0" dirty="0">
                <a:latin typeface="+mn-lt"/>
                <a:ea typeface="Roboto" panose="02000000000000000000" pitchFamily="2" charset="0"/>
              </a:rPr>
              <a:t>, vilje og ønske.</a:t>
            </a:r>
          </a:p>
          <a:p>
            <a:pPr marL="0" indent="0">
              <a:buFont typeface="Arial" panose="020B0604020202020204" pitchFamily="34" charset="0"/>
              <a:buNone/>
            </a:pPr>
            <a:r>
              <a:rPr lang="nb-NO" sz="1200" noProof="0" dirty="0">
                <a:latin typeface="+mn-lt"/>
                <a:ea typeface="Roboto" panose="02000000000000000000" pitchFamily="2" charset="0"/>
              </a:rPr>
              <a:t>I kravet om å dokumentere er det presisert at skolen skal dokumentere i «den forma og det omfanget som er nødvendig».</a:t>
            </a:r>
          </a:p>
          <a:p>
            <a:pPr marL="0" indent="0">
              <a:buFontTx/>
              <a:buNone/>
            </a:pPr>
            <a:endParaRPr lang="nn-NO" sz="1200" dirty="0">
              <a:latin typeface="+mn-lt"/>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7</a:t>
            </a:fld>
            <a:endParaRPr lang="nb-NO"/>
          </a:p>
        </p:txBody>
      </p:sp>
    </p:spTree>
    <p:extLst>
      <p:ext uri="{BB962C8B-B14F-4D97-AF65-F5344CB8AC3E}">
        <p14:creationId xmlns:p14="http://schemas.microsoft.com/office/powerpoint/2010/main" val="423080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8</a:t>
            </a:fld>
            <a:endParaRPr lang="nb-NO"/>
          </a:p>
        </p:txBody>
      </p:sp>
    </p:spTree>
    <p:extLst>
      <p:ext uri="{BB962C8B-B14F-4D97-AF65-F5344CB8AC3E}">
        <p14:creationId xmlns:p14="http://schemas.microsoft.com/office/powerpoint/2010/main" val="377428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Kven som har ei aktivitetsplikt etter § 12-4 avheng av kva for delplikt det gjeld</a:t>
            </a:r>
          </a:p>
          <a:p>
            <a:r>
              <a:rPr lang="nb-NO" b="1" dirty="0"/>
              <a:t>Alle som arbeider på skolen</a:t>
            </a:r>
            <a:r>
              <a:rPr lang="nb-NO" dirty="0"/>
              <a:t>: Frå merknadene: «Pliktene til å følgje med, gripe inn og melde frå er plikter som gjeld for alle «som arbeider på skolen». </a:t>
            </a:r>
            <a:r>
              <a:rPr lang="nb-NO" dirty="0" err="1"/>
              <a:t>Desse</a:t>
            </a:r>
            <a:r>
              <a:rPr lang="nb-NO" dirty="0"/>
              <a:t> pliktene er individuelle plikter for den enkelte knytt til at dei regelmessig </a:t>
            </a:r>
            <a:r>
              <a:rPr lang="nb-NO" dirty="0" err="1"/>
              <a:t>oppheld</a:t>
            </a:r>
            <a:r>
              <a:rPr lang="nb-NO" dirty="0"/>
              <a:t> seg på skolen, skolefritidsordninga eller leksehjelpeordninga for å </a:t>
            </a:r>
            <a:r>
              <a:rPr lang="nb-NO" dirty="0" err="1"/>
              <a:t>gjere</a:t>
            </a:r>
            <a:r>
              <a:rPr lang="nb-NO" dirty="0"/>
              <a:t> arbeid eller </a:t>
            </a:r>
            <a:r>
              <a:rPr lang="nb-NO" dirty="0" err="1"/>
              <a:t>teneste</a:t>
            </a:r>
            <a:r>
              <a:rPr lang="nb-NO" dirty="0"/>
              <a:t> der og derfor har kontakt med eller observerer </a:t>
            </a:r>
            <a:r>
              <a:rPr lang="nb-NO" dirty="0" err="1"/>
              <a:t>elevane</a:t>
            </a:r>
            <a:r>
              <a:rPr lang="nb-NO" dirty="0"/>
              <a:t>. Personkrinsen </a:t>
            </a:r>
            <a:r>
              <a:rPr lang="nb-NO" dirty="0" err="1"/>
              <a:t>omfattar</a:t>
            </a:r>
            <a:r>
              <a:rPr lang="nb-NO" dirty="0"/>
              <a:t> alle som har </a:t>
            </a:r>
            <a:r>
              <a:rPr lang="nb-NO" dirty="0" err="1"/>
              <a:t>eit</a:t>
            </a:r>
            <a:r>
              <a:rPr lang="nb-NO" dirty="0"/>
              <a:t> </a:t>
            </a:r>
            <a:r>
              <a:rPr lang="nb-NO" dirty="0" err="1"/>
              <a:t>tilsetjingsforhold</a:t>
            </a:r>
            <a:r>
              <a:rPr lang="nb-NO" dirty="0"/>
              <a:t> til skolen, kommunen eller fylkeskommunen, uavhengig av om det er heiltid eller deltid, fast eller mellombels, kort- eller langvarig. Også andre som yter arbeid eller </a:t>
            </a:r>
            <a:r>
              <a:rPr lang="nb-NO" dirty="0" err="1"/>
              <a:t>gjer</a:t>
            </a:r>
            <a:r>
              <a:rPr lang="nb-NO" dirty="0"/>
              <a:t> </a:t>
            </a:r>
            <a:r>
              <a:rPr lang="nb-NO" dirty="0" err="1"/>
              <a:t>teneste</a:t>
            </a:r>
            <a:r>
              <a:rPr lang="nb-NO" dirty="0"/>
              <a:t> på skolen og </a:t>
            </a:r>
            <a:r>
              <a:rPr lang="nb-NO" dirty="0" err="1"/>
              <a:t>jamleg</a:t>
            </a:r>
            <a:r>
              <a:rPr lang="nb-NO" dirty="0"/>
              <a:t> </a:t>
            </a:r>
            <a:r>
              <a:rPr lang="nb-NO" dirty="0" err="1"/>
              <a:t>oppheld</a:t>
            </a:r>
            <a:r>
              <a:rPr lang="nb-NO" dirty="0"/>
              <a:t> seg på skolen, er omfatta av formuleringa «som arbeider på skolen», uavhengig av kven som er </a:t>
            </a:r>
            <a:r>
              <a:rPr lang="nb-NO" dirty="0" err="1"/>
              <a:t>arbeidsgivaren</a:t>
            </a:r>
            <a:r>
              <a:rPr lang="nb-NO" dirty="0"/>
              <a:t> </a:t>
            </a:r>
            <a:r>
              <a:rPr lang="nb-NO" dirty="0" err="1"/>
              <a:t>deira</a:t>
            </a:r>
            <a:r>
              <a:rPr lang="nb-NO" dirty="0"/>
              <a:t>, eller om dei får lønn. […] </a:t>
            </a:r>
            <a:r>
              <a:rPr lang="nn-NO" dirty="0"/>
              <a:t>Omfanget av plikta til den enkelte avheng av kva rolle, kva oppgåver og kva posisjon vedkommande har på skolen. Det krevst meir av tilsette som har ei omsorgsrolle overfor elevane, enn det krevst av tilsette med andre typar arbeidsoppgåver. Det vil til dømes krevjast meir av lærarar, assistentar, miljøarbeidarar og rektorar enn det krevst av vaktmeistrar, reinhaldsarbeidarar og kantinepersonale.»</a:t>
            </a:r>
          </a:p>
          <a:p>
            <a:endParaRPr lang="nn-NO" dirty="0">
              <a:latin typeface="Roboto" panose="02000000000000000000" pitchFamily="2" charset="0"/>
            </a:endParaRPr>
          </a:p>
          <a:p>
            <a:r>
              <a:rPr lang="nb-NO" b="1" dirty="0">
                <a:latin typeface="Roboto" panose="02000000000000000000" pitchFamily="2" charset="0"/>
              </a:rPr>
              <a:t>Skolen:</a:t>
            </a:r>
            <a:r>
              <a:rPr lang="nb-NO" dirty="0">
                <a:latin typeface="Roboto" panose="02000000000000000000" pitchFamily="2" charset="0"/>
              </a:rPr>
              <a:t> </a:t>
            </a:r>
            <a:r>
              <a:rPr lang="nb-NO" sz="1200" kern="1200" dirty="0">
                <a:solidFill>
                  <a:schemeClr val="tx1"/>
                </a:solidFill>
                <a:latin typeface="Roboto" panose="02000000000000000000" pitchFamily="2" charset="0"/>
                <a:ea typeface="+mn-ea"/>
                <a:cs typeface="+mn-cs"/>
              </a:rPr>
              <a:t>De</a:t>
            </a:r>
            <a:r>
              <a:rPr lang="nb-NO" dirty="0">
                <a:latin typeface="Roboto" panose="02000000000000000000" pitchFamily="2" charset="0"/>
              </a:rPr>
              <a:t>t er </a:t>
            </a:r>
            <a:r>
              <a:rPr lang="nb-NO" dirty="0" err="1">
                <a:latin typeface="Roboto" panose="02000000000000000000" pitchFamily="2" charset="0"/>
              </a:rPr>
              <a:t>skoleeigar</a:t>
            </a:r>
            <a:r>
              <a:rPr lang="nb-NO" dirty="0">
                <a:latin typeface="Roboto" panose="02000000000000000000" pitchFamily="2" charset="0"/>
              </a:rPr>
              <a:t> som har det overordna ansvaret for at regelverket blir </a:t>
            </a:r>
            <a:r>
              <a:rPr lang="nb-NO" dirty="0" err="1">
                <a:latin typeface="Roboto" panose="02000000000000000000" pitchFamily="2" charset="0"/>
              </a:rPr>
              <a:t>følgt</a:t>
            </a:r>
            <a:r>
              <a:rPr lang="nb-NO" dirty="0">
                <a:latin typeface="Roboto" panose="02000000000000000000" pitchFamily="2" charset="0"/>
              </a:rPr>
              <a:t>. jf. § 28-1 første ledd og § 28-2 første ledd. Samstundes har </a:t>
            </a:r>
            <a:r>
              <a:rPr lang="nb-NO" dirty="0" err="1">
                <a:latin typeface="Roboto" panose="02000000000000000000" pitchFamily="2" charset="0"/>
              </a:rPr>
              <a:t>lovgivar</a:t>
            </a:r>
            <a:r>
              <a:rPr lang="nb-NO" dirty="0">
                <a:latin typeface="Roboto" panose="02000000000000000000" pitchFamily="2" charset="0"/>
              </a:rPr>
              <a:t> bevisst brukt uttrykket «skolen» og ikkje </a:t>
            </a:r>
            <a:r>
              <a:rPr lang="nb-NO" dirty="0" err="1">
                <a:latin typeface="Roboto" panose="02000000000000000000" pitchFamily="2" charset="0"/>
              </a:rPr>
              <a:t>skoleeigar</a:t>
            </a:r>
            <a:r>
              <a:rPr lang="nb-NO" dirty="0">
                <a:latin typeface="Roboto" panose="02000000000000000000" pitchFamily="2" charset="0"/>
              </a:rPr>
              <a:t> i § 12-4:</a:t>
            </a:r>
            <a:endParaRPr lang="nb-NO" dirty="0">
              <a:latin typeface="Roboto" panose="02000000000000000000" pitchFamily="2" charset="0"/>
              <a:cs typeface="Roboto"/>
            </a:endParaRPr>
          </a:p>
          <a:p>
            <a:pPr marL="0" lvl="0" indent="0" algn="just">
              <a:buNone/>
            </a:pPr>
            <a:r>
              <a:rPr lang="nb-NO" sz="1800" b="0" dirty="0">
                <a:solidFill>
                  <a:srgbClr val="339933"/>
                </a:solidFill>
                <a:effectLst/>
                <a:latin typeface="Roboto" panose="02000000000000000000" pitchFamily="2" charset="0"/>
                <a:cs typeface="Times New Roman"/>
              </a:rPr>
              <a:t>(Frå forarbeida til gammel lov, men som framleis gjeld:) </a:t>
            </a:r>
            <a:r>
              <a:rPr lang="nb-NO" sz="1800" b="1" dirty="0">
                <a:solidFill>
                  <a:srgbClr val="339933"/>
                </a:solidFill>
                <a:effectLst/>
                <a:latin typeface="Roboto" panose="02000000000000000000" pitchFamily="2" charset="0"/>
                <a:cs typeface="Times New Roman"/>
              </a:rPr>
              <a:t>«Begrunnelsen for å utforme lovteksten slik er tydelig å vise på hvilket nivå visse oppgaver skal utføres og hvem som skal utføre dem</a:t>
            </a:r>
            <a:r>
              <a:rPr lang="nb-NO" sz="1800" dirty="0">
                <a:effectLst/>
                <a:latin typeface="Roboto" panose="02000000000000000000" pitchFamily="2" charset="0"/>
                <a:cs typeface="Times New Roman"/>
              </a:rPr>
              <a:t>. Dersom loven gjennomgående skal peke på skoleeier som pliktsubjekt, er departementet bekymret for at dette feilaktig kan gi inntrykk av at det er et  krav at kommunestyret eller kommuneadministrasjonen er direkte involvert i utførelsen av en konkret oppgave. [...] </a:t>
            </a:r>
            <a:r>
              <a:rPr lang="nb-NO" sz="1800" b="1" dirty="0">
                <a:solidFill>
                  <a:srgbClr val="339933"/>
                </a:solidFill>
                <a:effectLst/>
                <a:latin typeface="Roboto" panose="02000000000000000000" pitchFamily="2" charset="0"/>
                <a:cs typeface="Times New Roman"/>
              </a:rPr>
              <a:t>Samtidig understreker departementet at det alltid er skoleeier som har det overordnede ansvaret for at opplæringsloven oppfylles på den enkelte skole</a:t>
            </a:r>
            <a:r>
              <a:rPr lang="nb-NO" sz="1800" b="1" dirty="0">
                <a:effectLst/>
                <a:latin typeface="Roboto" panose="02000000000000000000" pitchFamily="2" charset="0"/>
                <a:cs typeface="Times New Roman"/>
              </a:rPr>
              <a:t>. </a:t>
            </a:r>
            <a:r>
              <a:rPr lang="nb-NO" dirty="0">
                <a:latin typeface="Roboto" panose="02000000000000000000" pitchFamily="2" charset="0"/>
              </a:rPr>
              <a:t>»</a:t>
            </a:r>
          </a:p>
          <a:p>
            <a:pPr marL="0" lvl="0" indent="0" algn="just">
              <a:buNone/>
            </a:pPr>
            <a:endParaRPr lang="nb-NO" dirty="0">
              <a:latin typeface="Roboto" panose="02000000000000000000" pitchFamily="2" charset="0"/>
              <a:cs typeface="+mn-cs"/>
            </a:endParaRPr>
          </a:p>
          <a:p>
            <a:pPr marL="0" lvl="0" indent="0" algn="just">
              <a:buNone/>
            </a:pPr>
            <a:r>
              <a:rPr lang="nb-NO" b="1" dirty="0">
                <a:latin typeface="Roboto" panose="02000000000000000000" pitchFamily="2" charset="0"/>
                <a:cs typeface="+mn-cs"/>
              </a:rPr>
              <a:t>Rektor</a:t>
            </a:r>
            <a:r>
              <a:rPr lang="nb-NO" dirty="0">
                <a:latin typeface="Roboto" panose="02000000000000000000" pitchFamily="2" charset="0"/>
                <a:cs typeface="+mn-cs"/>
              </a:rPr>
              <a:t> har </a:t>
            </a:r>
            <a:r>
              <a:rPr lang="nb-NO" dirty="0" err="1">
                <a:latin typeface="Roboto" panose="02000000000000000000" pitchFamily="2" charset="0"/>
                <a:cs typeface="+mn-cs"/>
              </a:rPr>
              <a:t>eit</a:t>
            </a:r>
            <a:r>
              <a:rPr lang="nb-NO" dirty="0">
                <a:latin typeface="Roboto" panose="02000000000000000000" pitchFamily="2" charset="0"/>
                <a:cs typeface="+mn-cs"/>
              </a:rPr>
              <a:t>  </a:t>
            </a:r>
            <a:r>
              <a:rPr lang="nb-NO" dirty="0" err="1">
                <a:latin typeface="Roboto" panose="02000000000000000000" pitchFamily="2" charset="0"/>
                <a:cs typeface="+mn-cs"/>
              </a:rPr>
              <a:t>personleg</a:t>
            </a:r>
            <a:r>
              <a:rPr lang="nb-NO" dirty="0">
                <a:latin typeface="Roboto" panose="02000000000000000000" pitchFamily="2" charset="0"/>
                <a:cs typeface="+mn-cs"/>
              </a:rPr>
              <a:t> ansvar etter regelen, og kan </a:t>
            </a:r>
            <a:r>
              <a:rPr lang="nb-NO" dirty="0" err="1">
                <a:latin typeface="Roboto" panose="02000000000000000000" pitchFamily="2" charset="0"/>
                <a:cs typeface="+mn-cs"/>
              </a:rPr>
              <a:t>straffast</a:t>
            </a:r>
            <a:r>
              <a:rPr lang="nb-NO" dirty="0">
                <a:latin typeface="Roboto" panose="02000000000000000000" pitchFamily="2" charset="0"/>
                <a:cs typeface="+mn-cs"/>
              </a:rPr>
              <a:t> etter § 12-9 ved </a:t>
            </a:r>
            <a:r>
              <a:rPr lang="nb-NO" dirty="0" err="1">
                <a:latin typeface="Roboto" panose="02000000000000000000" pitchFamily="2" charset="0"/>
                <a:cs typeface="+mn-cs"/>
              </a:rPr>
              <a:t>brot</a:t>
            </a:r>
            <a:r>
              <a:rPr lang="nb-NO" dirty="0">
                <a:latin typeface="Roboto" panose="02000000000000000000" pitchFamily="2" charset="0"/>
                <a:cs typeface="+mn-cs"/>
              </a:rPr>
              <a:t> på enkelte av pliktene som er lagde på skolen. Rektor har </a:t>
            </a:r>
            <a:r>
              <a:rPr lang="nb-NO" dirty="0" err="1">
                <a:latin typeface="Roboto" panose="02000000000000000000" pitchFamily="2" charset="0"/>
                <a:cs typeface="+mn-cs"/>
              </a:rPr>
              <a:t>eit</a:t>
            </a:r>
            <a:r>
              <a:rPr lang="nb-NO" dirty="0">
                <a:latin typeface="Roboto" panose="02000000000000000000" pitchFamily="2" charset="0"/>
                <a:cs typeface="+mn-cs"/>
              </a:rPr>
              <a:t>  ansvar for å varsle </a:t>
            </a:r>
            <a:r>
              <a:rPr lang="nb-NO" dirty="0" err="1">
                <a:latin typeface="Roboto" panose="02000000000000000000" pitchFamily="2" charset="0"/>
                <a:cs typeface="+mn-cs"/>
              </a:rPr>
              <a:t>skoleeigar</a:t>
            </a:r>
            <a:r>
              <a:rPr lang="nb-NO" dirty="0">
                <a:latin typeface="Roboto" panose="02000000000000000000" pitchFamily="2" charset="0"/>
                <a:cs typeface="+mn-cs"/>
              </a:rPr>
              <a:t> i </a:t>
            </a:r>
            <a:r>
              <a:rPr lang="nb-NO" dirty="0" err="1">
                <a:latin typeface="Roboto" panose="02000000000000000000" pitchFamily="2" charset="0"/>
                <a:cs typeface="+mn-cs"/>
              </a:rPr>
              <a:t>alvorlege</a:t>
            </a:r>
            <a:r>
              <a:rPr lang="nb-NO" dirty="0">
                <a:latin typeface="Roboto" panose="02000000000000000000" pitchFamily="2" charset="0"/>
                <a:cs typeface="+mn-cs"/>
              </a:rPr>
              <a:t> saker, og dersom det er mistanke om at ein elev blir krenkt av </a:t>
            </a:r>
            <a:r>
              <a:rPr lang="nb-NO" dirty="0" err="1">
                <a:latin typeface="Roboto" panose="02000000000000000000" pitchFamily="2" charset="0"/>
                <a:cs typeface="+mn-cs"/>
              </a:rPr>
              <a:t>nokon</a:t>
            </a:r>
            <a:r>
              <a:rPr lang="nb-NO" dirty="0">
                <a:latin typeface="Roboto" panose="02000000000000000000" pitchFamily="2" charset="0"/>
                <a:cs typeface="+mn-cs"/>
              </a:rPr>
              <a:t> som arbeider på skolen.</a:t>
            </a:r>
          </a:p>
          <a:p>
            <a:pPr marL="0" lvl="0" indent="0" algn="just">
              <a:buNone/>
            </a:pPr>
            <a:endParaRPr lang="nb-NO" dirty="0">
              <a:latin typeface="Roboto" panose="02000000000000000000" pitchFamily="2" charset="0"/>
              <a:cs typeface="+mn-cs"/>
            </a:endParaRPr>
          </a:p>
          <a:p>
            <a:pPr marL="0" lvl="0" indent="0" algn="just">
              <a:buNone/>
            </a:pPr>
            <a:r>
              <a:rPr lang="nb-NO" u="sng" dirty="0">
                <a:latin typeface="Roboto" panose="02000000000000000000" pitchFamily="2" charset="0"/>
                <a:cs typeface="+mn-cs"/>
              </a:rPr>
              <a:t>Kven er ikkje omfatta av aktivitetsplikta</a:t>
            </a:r>
          </a:p>
          <a:p>
            <a:pPr marL="0" lvl="0" indent="0" algn="just">
              <a:buNone/>
            </a:pPr>
            <a:r>
              <a:rPr lang="nb-NO" dirty="0">
                <a:latin typeface="Roboto" panose="02000000000000000000" pitchFamily="2" charset="0"/>
                <a:cs typeface="+mn-cs"/>
              </a:rPr>
              <a:t>Aktivitetsplikta gjeld ikkje for </a:t>
            </a:r>
            <a:r>
              <a:rPr lang="nb-NO" dirty="0" err="1">
                <a:latin typeface="Roboto" panose="02000000000000000000" pitchFamily="2" charset="0"/>
                <a:cs typeface="+mn-cs"/>
              </a:rPr>
              <a:t>personar</a:t>
            </a:r>
            <a:r>
              <a:rPr lang="nb-NO" dirty="0">
                <a:latin typeface="Roboto" panose="02000000000000000000" pitchFamily="2" charset="0"/>
                <a:cs typeface="+mn-cs"/>
              </a:rPr>
              <a:t> som </a:t>
            </a:r>
            <a:r>
              <a:rPr lang="nb-NO" dirty="0" err="1">
                <a:latin typeface="Roboto" panose="02000000000000000000" pitchFamily="2" charset="0"/>
                <a:cs typeface="+mn-cs"/>
              </a:rPr>
              <a:t>meir</a:t>
            </a:r>
            <a:r>
              <a:rPr lang="nb-NO" dirty="0">
                <a:latin typeface="Roboto" panose="02000000000000000000" pitchFamily="2" charset="0"/>
                <a:cs typeface="+mn-cs"/>
              </a:rPr>
              <a:t> tilfeldig eller </a:t>
            </a:r>
            <a:r>
              <a:rPr lang="nb-NO" dirty="0" err="1">
                <a:latin typeface="Roboto" panose="02000000000000000000" pitchFamily="2" charset="0"/>
                <a:cs typeface="+mn-cs"/>
              </a:rPr>
              <a:t>no</a:t>
            </a:r>
            <a:r>
              <a:rPr lang="nb-NO" dirty="0">
                <a:latin typeface="Roboto" panose="02000000000000000000" pitchFamily="2" charset="0"/>
                <a:cs typeface="+mn-cs"/>
              </a:rPr>
              <a:t> og då er på skolen. Selskap og sjåfører som utfører skoleskyss, er ikkje omfatta.</a:t>
            </a:r>
            <a:endParaRPr lang="nb-NO" dirty="0">
              <a:latin typeface="Roboto" panose="02000000000000000000" pitchFamily="2" charset="0"/>
              <a:cs typeface="Roboto"/>
            </a:endParaRPr>
          </a:p>
        </p:txBody>
      </p:sp>
      <p:sp>
        <p:nvSpPr>
          <p:cNvPr id="4" name="Plassholder for lysbildenummer 3"/>
          <p:cNvSpPr>
            <a:spLocks noGrp="1"/>
          </p:cNvSpPr>
          <p:nvPr>
            <p:ph type="sldNum" sz="quarter" idx="5"/>
          </p:nvPr>
        </p:nvSpPr>
        <p:spPr/>
        <p:txBody>
          <a:bodyPr/>
          <a:lstStyle/>
          <a:p>
            <a:fld id="{AA3D58E2-260A-481B-A373-953CD572ABF7}" type="slidenum">
              <a:rPr lang="nb-NO" smtClean="0"/>
              <a:t>9</a:t>
            </a:fld>
            <a:endParaRPr lang="nb-NO"/>
          </a:p>
        </p:txBody>
      </p:sp>
    </p:spTree>
    <p:extLst>
      <p:ext uri="{BB962C8B-B14F-4D97-AF65-F5344CB8AC3E}">
        <p14:creationId xmlns:p14="http://schemas.microsoft.com/office/powerpoint/2010/main" val="20603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839A34-B5F8-4ABE-1F46-61EFE1426E7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F890CA-33B9-1B65-CEAE-4B718BFBC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00038D4-DDF1-AD48-C9C6-9EF71FB10C1F}"/>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27E10AF8-1553-5140-2B76-A2181494FC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356B4A-6D2B-64BD-D66E-816CB6A336B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50243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00EDE6-8A9F-5326-A03A-A8294E485AA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B4DDBC5-8D78-1E8A-0014-47329216B5C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19DEB5-39C9-9558-F345-F5C84B694FC3}"/>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C6759149-3315-5069-58B2-7C032732EE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A96130-247E-7EEB-A7A4-931C77DE38B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21233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8F450CE-07AE-FDD9-95A7-5DD1F4407C8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04E95AC-8B1F-D188-AAEA-DB0ECD6C947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F851F8-6923-1D6F-FEBC-EF8BC8236267}"/>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6C6903FE-A63B-276B-EF8A-15910E1BE8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07C7E9A-666B-3A35-860C-50D73DEEB625}"/>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39750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dirty="0"/>
              <a:t>Klikk ikonet for å legge til </a:t>
            </a:r>
            <a:r>
              <a:rPr lang="nb-NO" noProof="0" dirty="0" err="1"/>
              <a:t>eit</a:t>
            </a:r>
            <a:r>
              <a:rPr lang="nb-NO" noProof="0" dirty="0"/>
              <a:t>  bilde</a:t>
            </a:r>
          </a:p>
        </p:txBody>
      </p:sp>
    </p:spTree>
    <p:extLst>
      <p:ext uri="{BB962C8B-B14F-4D97-AF65-F5344CB8AC3E}">
        <p14:creationId xmlns:p14="http://schemas.microsoft.com/office/powerpoint/2010/main" val="294107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dirty="0"/>
              <a:t>Klikk ikonet for å legge til </a:t>
            </a:r>
            <a:r>
              <a:rPr lang="nb-NO" dirty="0" err="1"/>
              <a:t>eit</a:t>
            </a:r>
            <a:r>
              <a:rPr lang="nb-NO" dirty="0"/>
              <a:t>  bilde</a:t>
            </a:r>
          </a:p>
        </p:txBody>
      </p:sp>
    </p:spTree>
    <p:extLst>
      <p:ext uri="{BB962C8B-B14F-4D97-AF65-F5344CB8AC3E}">
        <p14:creationId xmlns:p14="http://schemas.microsoft.com/office/powerpoint/2010/main" val="2781904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dirty="0"/>
              <a:t>Klikk ikonet for å legge til </a:t>
            </a:r>
            <a:r>
              <a:rPr lang="nb-NO" dirty="0" err="1"/>
              <a:t>eit</a:t>
            </a:r>
            <a:r>
              <a:rPr lang="nb-NO" dirty="0"/>
              <a:t>  bilde</a:t>
            </a:r>
          </a:p>
        </p:txBody>
      </p:sp>
    </p:spTree>
    <p:extLst>
      <p:ext uri="{BB962C8B-B14F-4D97-AF65-F5344CB8AC3E}">
        <p14:creationId xmlns:p14="http://schemas.microsoft.com/office/powerpoint/2010/main" val="19578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dirty="0"/>
              <a:t>Klikk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24690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dirty="0"/>
              <a:t>Klikk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0678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dirty="0"/>
              <a:t>Klikk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35640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dirty="0"/>
              <a:t>Klikk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694753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dirty="0"/>
              <a:t>Klikk ikonet for å legge til </a:t>
            </a:r>
            <a:r>
              <a:rPr lang="nb-NO" dirty="0" err="1"/>
              <a:t>eit</a:t>
            </a:r>
            <a:r>
              <a:rPr lang="nb-NO" dirty="0"/>
              <a: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dirty="0"/>
              <a:t>Klikk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Rediger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592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066B56-35F8-0747-4BA3-7A55F4E0AC6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E96FB3-FB9F-9EDE-BA2C-17E733630DE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F534313-0B6A-280D-4DE0-56D55032A2F4}"/>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168B534B-BB15-CB8B-6D08-8427C2815A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46299E4-0394-3FDF-C055-13792780F8C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95856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dirty="0"/>
              <a:t>Klikk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dirty="0"/>
              <a:t>Klikk ikonet for å legge til </a:t>
            </a:r>
            <a:r>
              <a:rPr lang="nb-NO" dirty="0" err="1"/>
              <a:t>eit</a:t>
            </a:r>
            <a:r>
              <a:rPr lang="nb-NO" dirty="0"/>
              <a: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dirty="0"/>
              <a:t>Klikk ikonet for å legge til </a:t>
            </a:r>
            <a:r>
              <a:rPr lang="nb-NO" dirty="0" err="1"/>
              <a:t>eit</a:t>
            </a:r>
            <a:r>
              <a:rPr lang="nb-NO" dirty="0"/>
              <a: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dirty="0"/>
              <a:t>Klikk ikonet for å legge til </a:t>
            </a:r>
            <a:r>
              <a:rPr lang="nb-NO" dirty="0" err="1"/>
              <a:t>eit</a:t>
            </a:r>
            <a:r>
              <a:rPr lang="nb-NO" dirty="0"/>
              <a: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Rediger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Rediger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Rediger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05338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dirty="0"/>
              <a:t>Klikk ikonet for å legge til </a:t>
            </a:r>
            <a:r>
              <a:rPr lang="nb-NO" dirty="0" err="1"/>
              <a:t>eit</a:t>
            </a:r>
            <a:r>
              <a:rPr lang="nb-NO" dirty="0"/>
              <a: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9875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357766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Rediger tekststiler i malen</a:t>
            </a:r>
          </a:p>
        </p:txBody>
      </p:sp>
    </p:spTree>
    <p:extLst>
      <p:ext uri="{BB962C8B-B14F-4D97-AF65-F5344CB8AC3E}">
        <p14:creationId xmlns:p14="http://schemas.microsoft.com/office/powerpoint/2010/main" val="378477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ogoplaka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6" name="Picture 5">
            <a:extLst>
              <a:ext uri="{FF2B5EF4-FFF2-40B4-BE49-F238E27FC236}">
                <a16:creationId xmlns:a16="http://schemas.microsoft.com/office/drawing/2014/main" id="{93958628-0882-3F44-BEDB-4E7130502E8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EBA5D4E-647C-8F45-BA5A-26098DD5ABDD}"/>
              </a:ext>
            </a:extLst>
          </p:cNvPr>
          <p:cNvPicPr>
            <a:picLocks noChangeAspect="1"/>
          </p:cNvPicPr>
          <p:nvPr userDrawn="1"/>
        </p:nvPicPr>
        <p:blipFill>
          <a:blip r:embed="rId3"/>
          <a:stretch>
            <a:fillRect/>
          </a:stretch>
        </p:blipFill>
        <p:spPr>
          <a:xfrm>
            <a:off x="3594000" y="2708793"/>
            <a:ext cx="5004000" cy="1440413"/>
          </a:xfrm>
          <a:prstGeom prst="rect">
            <a:avLst/>
          </a:prstGeom>
          <a:effectLst>
            <a:glow rad="1905000">
              <a:schemeClr val="bg1">
                <a:alpha val="25000"/>
              </a:schemeClr>
            </a:glow>
          </a:effectLst>
        </p:spPr>
      </p:pic>
    </p:spTree>
    <p:extLst>
      <p:ext uri="{BB962C8B-B14F-4D97-AF65-F5344CB8AC3E}">
        <p14:creationId xmlns:p14="http://schemas.microsoft.com/office/powerpoint/2010/main" val="1265686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s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81422D-69BC-C94F-AB47-1B09F177C132}"/>
              </a:ext>
            </a:extLst>
          </p:cNvPr>
          <p:cNvPicPr>
            <a:picLocks noChangeAspect="1"/>
          </p:cNvPicPr>
          <p:nvPr userDrawn="1"/>
        </p:nvPicPr>
        <p:blipFill>
          <a:blip r:embed="rId2">
            <a:duotone>
              <a:prstClr val="black"/>
              <a:schemeClr val="accent1">
                <a:tint val="45000"/>
                <a:satMod val="400000"/>
              </a:schemeClr>
            </a:duotone>
            <a:alphaModFix amt="85000"/>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0C32082-D2E8-EB43-94B8-79A3EF052DD7}"/>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387262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dirty="0"/>
              <a:t>Klikk på ikonet for å legge til </a:t>
            </a:r>
            <a:r>
              <a:rPr lang="nb-NO" noProof="0" dirty="0" err="1"/>
              <a:t>eit</a:t>
            </a:r>
            <a:r>
              <a:rPr lang="nb-NO" noProof="0" dirty="0"/>
              <a:t>  bilde</a:t>
            </a:r>
          </a:p>
        </p:txBody>
      </p:sp>
    </p:spTree>
    <p:extLst>
      <p:ext uri="{BB962C8B-B14F-4D97-AF65-F5344CB8AC3E}">
        <p14:creationId xmlns:p14="http://schemas.microsoft.com/office/powerpoint/2010/main" val="192744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Kapittels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13F18-C17F-ED48-B727-798189096122}"/>
              </a:ext>
            </a:extLst>
          </p:cNvPr>
          <p:cNvPicPr>
            <a:picLocks noChangeAspect="1"/>
          </p:cNvPicPr>
          <p:nvPr userDrawn="1"/>
        </p:nvPicPr>
        <p:blipFill>
          <a:blip r:embed="rId2">
            <a:duotone>
              <a:prstClr val="black"/>
              <a:schemeClr val="accent4">
                <a:tint val="45000"/>
                <a:satMod val="400000"/>
              </a:schemeClr>
            </a:duotone>
            <a:alphaModFix amt="75000"/>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D3BF2B6-BC18-334C-924F-A9BB7853017D}"/>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400558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29CE-5F75-1E47-AC81-42A001547659}"/>
              </a:ext>
            </a:extLst>
          </p:cNvPr>
          <p:cNvSpPr>
            <a:spLocks noGrp="1"/>
          </p:cNvSpPr>
          <p:nvPr>
            <p:ph type="title"/>
          </p:nvPr>
        </p:nvSpPr>
        <p:spPr>
          <a:xfrm>
            <a:off x="630002" y="629999"/>
            <a:ext cx="10931994" cy="1046217"/>
          </a:xfrm>
        </p:spPr>
        <p:txBody>
          <a:bodyPr>
            <a:noAutofit/>
          </a:bodyPr>
          <a:lstStyle/>
          <a:p>
            <a:r>
              <a:rPr lang="nb-NO" noProof="0"/>
              <a:t>Klikk for å redigere tittelstil</a:t>
            </a:r>
          </a:p>
        </p:txBody>
      </p:sp>
      <p:sp>
        <p:nvSpPr>
          <p:cNvPr id="3" name="Content Placeholder 2">
            <a:extLst>
              <a:ext uri="{FF2B5EF4-FFF2-40B4-BE49-F238E27FC236}">
                <a16:creationId xmlns:a16="http://schemas.microsoft.com/office/drawing/2014/main" id="{F06A035A-CB84-384E-AA43-0E201F5E47B8}"/>
              </a:ext>
            </a:extLst>
          </p:cNvPr>
          <p:cNvSpPr>
            <a:spLocks noGrp="1"/>
          </p:cNvSpPr>
          <p:nvPr>
            <p:ph idx="1" hasCustomPrompt="1"/>
          </p:nvPr>
        </p:nvSpPr>
        <p:spPr>
          <a:xfrm>
            <a:off x="630001" y="1946217"/>
            <a:ext cx="10931995" cy="4281783"/>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Date Placeholder 3">
            <a:extLst>
              <a:ext uri="{FF2B5EF4-FFF2-40B4-BE49-F238E27FC236}">
                <a16:creationId xmlns:a16="http://schemas.microsoft.com/office/drawing/2014/main" id="{5B3BAF71-16CB-A04C-9EA7-A34A9723899A}"/>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A87D56C-02DA-0E46-B676-AC704A26A78D}"/>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B1693A4A-DB9C-A04B-B809-7EFA76B6D822}"/>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pic>
        <p:nvPicPr>
          <p:cNvPr id="11" name="Picture 10">
            <a:extLst>
              <a:ext uri="{FF2B5EF4-FFF2-40B4-BE49-F238E27FC236}">
                <a16:creationId xmlns:a16="http://schemas.microsoft.com/office/drawing/2014/main" id="{DC538962-A8FD-CE4D-A583-FB2972243F06}"/>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818176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47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75FA3C-78D7-B79B-C00F-8B74B4535F2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A836F68-7C80-CB1C-206F-43B3AB82CB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CFB5C3C-B8BC-D3BD-E979-90B585BFA5DB}"/>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5D7C264B-4D13-B89E-75D3-13F16E41DD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8A2149E-8258-B3A8-07A8-DFE5C718C75D}"/>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477410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dirty="0"/>
              <a:t>Klikk på ikonet for å legge til </a:t>
            </a:r>
            <a:r>
              <a:rPr lang="nb-NO" dirty="0" err="1"/>
              <a:t>eit</a:t>
            </a:r>
            <a:r>
              <a:rPr lang="nb-NO" dirty="0"/>
              <a:t>  bilde</a:t>
            </a:r>
          </a:p>
        </p:txBody>
      </p:sp>
    </p:spTree>
    <p:extLst>
      <p:ext uri="{BB962C8B-B14F-4D97-AF65-F5344CB8AC3E}">
        <p14:creationId xmlns:p14="http://schemas.microsoft.com/office/powerpoint/2010/main" val="264877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dirty="0"/>
              <a:t>Klikk på ikonet for å legge til </a:t>
            </a:r>
            <a:r>
              <a:rPr lang="nb-NO" dirty="0" err="1"/>
              <a:t>eit</a:t>
            </a:r>
            <a:r>
              <a:rPr lang="nb-NO" dirty="0"/>
              <a:t>  bilde</a:t>
            </a:r>
          </a:p>
        </p:txBody>
      </p:sp>
    </p:spTree>
    <p:extLst>
      <p:ext uri="{BB962C8B-B14F-4D97-AF65-F5344CB8AC3E}">
        <p14:creationId xmlns:p14="http://schemas.microsoft.com/office/powerpoint/2010/main" val="684245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dirty="0"/>
              <a:t>Klikk på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520385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dirty="0"/>
              <a:t>Klikk på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97929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dirty="0"/>
              <a:t>Klikk på ikonet for å legge til </a:t>
            </a:r>
            <a:r>
              <a:rPr lang="nb-NO" dirty="0" err="1"/>
              <a:t>eit</a:t>
            </a:r>
            <a:r>
              <a:rPr lang="nb-NO" dirty="0"/>
              <a: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453097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dirty="0"/>
              <a:t>Klikk på ikonet for å legge til </a:t>
            </a:r>
            <a:r>
              <a:rPr lang="nb-NO" dirty="0" err="1"/>
              <a:t>eit</a:t>
            </a:r>
            <a:r>
              <a:rPr lang="nb-NO" dirty="0"/>
              <a: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740403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dirty="0"/>
              <a:t>Klikk på ikonet for å legge til </a:t>
            </a:r>
            <a:r>
              <a:rPr lang="nb-NO" dirty="0" err="1"/>
              <a:t>eit</a:t>
            </a:r>
            <a:r>
              <a:rPr lang="nb-NO" dirty="0"/>
              <a: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dirty="0"/>
              <a:t>Klikk på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64341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dirty="0"/>
              <a:t>Klikk på ikonet for å legge til </a:t>
            </a:r>
            <a:r>
              <a:rPr lang="nb-NO" dirty="0" err="1"/>
              <a:t>eit</a:t>
            </a:r>
            <a:r>
              <a:rPr lang="nb-NO" dirty="0"/>
              <a: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dirty="0"/>
              <a:t>Klikk på ikonet for å legge til </a:t>
            </a:r>
            <a:r>
              <a:rPr lang="nb-NO" dirty="0" err="1"/>
              <a:t>eit</a:t>
            </a:r>
            <a:r>
              <a:rPr lang="nb-NO" dirty="0"/>
              <a: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dirty="0"/>
              <a:t>Klikk på ikonet for å legge til </a:t>
            </a:r>
            <a:r>
              <a:rPr lang="nb-NO" dirty="0" err="1"/>
              <a:t>eit</a:t>
            </a:r>
            <a:r>
              <a:rPr lang="nb-NO" dirty="0"/>
              <a: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dirty="0"/>
              <a:t>Klikk på ikonet for å legge til </a:t>
            </a:r>
            <a:r>
              <a:rPr lang="nb-NO" dirty="0" err="1"/>
              <a:t>eit</a:t>
            </a:r>
            <a:r>
              <a:rPr lang="nb-NO" dirty="0"/>
              <a: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Klikk for å redigere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Klikk for å redigere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Klikk for å redigere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816134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dirty="0"/>
              <a:t>Klikk på ikonet for å legge til </a:t>
            </a:r>
            <a:r>
              <a:rPr lang="nb-NO" dirty="0" err="1"/>
              <a:t>eit</a:t>
            </a:r>
            <a:r>
              <a:rPr lang="nb-NO" dirty="0"/>
              <a: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125012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4959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2EF9EF-F751-ABE9-97DB-6012CDB89A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BE1A80-080A-2137-43AB-BFD8ED373EE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873F0E6-ED52-7F43-24A9-A0F01F0C21C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1017501-9305-F93A-2615-E92E584DC327}"/>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6" name="Plassholder for bunntekst 5">
            <a:extLst>
              <a:ext uri="{FF2B5EF4-FFF2-40B4-BE49-F238E27FC236}">
                <a16:creationId xmlns:a16="http://schemas.microsoft.com/office/drawing/2014/main" id="{FCC9EC05-90D5-8224-598D-339568812EC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DCC16A4-8C9B-F70B-47B3-157FE597FBC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2138975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Klikk for å redigere tekststiler i malen</a:t>
            </a:r>
          </a:p>
        </p:txBody>
      </p:sp>
    </p:spTree>
    <p:extLst>
      <p:ext uri="{BB962C8B-B14F-4D97-AF65-F5344CB8AC3E}">
        <p14:creationId xmlns:p14="http://schemas.microsoft.com/office/powerpoint/2010/main" val="1738284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39705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vide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5" name="1920x1080_25fps_4sek_Utdanningsdirektoratet">
            <a:hlinkClick r:id="" action="ppaction://media"/>
            <a:extLst>
              <a:ext uri="{FF2B5EF4-FFF2-40B4-BE49-F238E27FC236}">
                <a16:creationId xmlns:a16="http://schemas.microsoft.com/office/drawing/2014/main" id="{C12BDF3C-959E-954F-9E58-E7E9FA0CA5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350" y="1588"/>
            <a:ext cx="12192000" cy="6858000"/>
          </a:xfrm>
          <a:prstGeom prst="rect">
            <a:avLst/>
          </a:prstGeom>
        </p:spPr>
      </p:pic>
    </p:spTree>
    <p:extLst>
      <p:ext uri="{BB962C8B-B14F-4D97-AF65-F5344CB8AC3E}">
        <p14:creationId xmlns:p14="http://schemas.microsoft.com/office/powerpoint/2010/main" val="2087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83D0FC-4264-28F4-BF7E-1B118908081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169ABD3-FA76-ECED-056B-1FC18F84F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A366A4D-33C9-4722-3D01-B33018825E5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038E611-6832-E9BA-8D53-15A471841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0CC1655-10EC-6343-208C-E3768DF14D1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DB935A0-08A9-B068-3493-5A824B770677}"/>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8" name="Plassholder for bunntekst 7">
            <a:extLst>
              <a:ext uri="{FF2B5EF4-FFF2-40B4-BE49-F238E27FC236}">
                <a16:creationId xmlns:a16="http://schemas.microsoft.com/office/drawing/2014/main" id="{5EEFA93D-D832-B692-9795-C2175717969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E6BACD3-88E0-59D7-61C1-01C1B5E9122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337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9AF9F5-5DBD-6F2F-C30C-ECD603AEAEE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970BA5B-F137-BA7F-B17A-7EBCA58BA39F}"/>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4" name="Plassholder for bunntekst 3">
            <a:extLst>
              <a:ext uri="{FF2B5EF4-FFF2-40B4-BE49-F238E27FC236}">
                <a16:creationId xmlns:a16="http://schemas.microsoft.com/office/drawing/2014/main" id="{8F0688BF-DCE8-86E7-11CF-FA1CE70EEA5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6AECCAA-4F48-516D-BCE0-AFDE33BDB3D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64921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70EE24-D2CD-7851-36EB-5CB2BAA43F8E}"/>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Plassholder for bunntekst 2">
            <a:extLst>
              <a:ext uri="{FF2B5EF4-FFF2-40B4-BE49-F238E27FC236}">
                <a16:creationId xmlns:a16="http://schemas.microsoft.com/office/drawing/2014/main" id="{57408475-0E33-82FF-CA9B-8830A608CA5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DF567F5-F49F-DE7D-48AD-1769B41492C9}"/>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188662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63621-45D8-2453-FE5B-7ECE5D07097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A922686-D6A4-C3F9-6C08-6772E46AC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AE76804-8C32-301C-B185-BA62EA66C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43866DF-3C9E-CB89-9A2F-369A478606EA}"/>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6" name="Plassholder for bunntekst 5">
            <a:extLst>
              <a:ext uri="{FF2B5EF4-FFF2-40B4-BE49-F238E27FC236}">
                <a16:creationId xmlns:a16="http://schemas.microsoft.com/office/drawing/2014/main" id="{825F96A8-70D0-8CB7-E316-F01574D398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35F9CBD-9008-7D3F-81A5-E0815DAE9B9C}"/>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53878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2A57DC-C1D1-A8C9-F696-3EDE94DB26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A4BAA0B-0407-93F1-39E6-5DE4AE966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0EA89B8-A5BC-A08E-9D7B-4C297C406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3FE399-45DA-3203-140A-614D64BFC434}"/>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6" name="Plassholder for bunntekst 5">
            <a:extLst>
              <a:ext uri="{FF2B5EF4-FFF2-40B4-BE49-F238E27FC236}">
                <a16:creationId xmlns:a16="http://schemas.microsoft.com/office/drawing/2014/main" id="{FB991EB8-2174-FC3C-EFAF-4204CA6CAB0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B42A1EE-84F7-2494-F0B6-C1F842E3496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95024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B625625-B4BF-AD56-B2A5-209FA7386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B7A76C-3B4A-C479-3893-D28C9A729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E5965EE-89F0-8636-40C7-85BA87476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C286F36F-1E7A-248F-7DC2-5E726BD53C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714598B-22B1-1A2C-37AF-F607E79FE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31677862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66" r:id="rId12"/>
    <p:sldLayoutId id="2147483679" r:id="rId13"/>
    <p:sldLayoutId id="2147483680" r:id="rId14"/>
    <p:sldLayoutId id="2147483678" r:id="rId15"/>
    <p:sldLayoutId id="2147483671" r:id="rId16"/>
    <p:sldLayoutId id="2147483672" r:id="rId17"/>
    <p:sldLayoutId id="2147483662" r:id="rId18"/>
    <p:sldLayoutId id="2147483661" r:id="rId19"/>
    <p:sldLayoutId id="2147483673" r:id="rId20"/>
    <p:sldLayoutId id="2147483663" r:id="rId21"/>
    <p:sldLayoutId id="2147483654" r:id="rId22"/>
    <p:sldLayoutId id="214748367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6C8EE-A640-DD4A-A015-599520C79151}"/>
              </a:ext>
            </a:extLst>
          </p:cNvPr>
          <p:cNvSpPr>
            <a:spLocks noGrp="1"/>
          </p:cNvSpPr>
          <p:nvPr>
            <p:ph type="title"/>
          </p:nvPr>
        </p:nvSpPr>
        <p:spPr>
          <a:xfrm>
            <a:off x="630002" y="630000"/>
            <a:ext cx="10931995" cy="1044453"/>
          </a:xfrm>
          <a:prstGeom prst="rect">
            <a:avLst/>
          </a:prstGeom>
        </p:spPr>
        <p:txBody>
          <a:bodyPr vert="horz" lIns="91440" tIns="0" rIns="91440" bIns="46800" rtlCol="0" anchor="t" anchorCtr="0">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EE8AD033-DB01-4D4F-ABB7-C99547BA4D32}"/>
              </a:ext>
            </a:extLst>
          </p:cNvPr>
          <p:cNvSpPr>
            <a:spLocks noGrp="1"/>
          </p:cNvSpPr>
          <p:nvPr>
            <p:ph type="body" idx="1"/>
          </p:nvPr>
        </p:nvSpPr>
        <p:spPr>
          <a:xfrm>
            <a:off x="630003" y="1944453"/>
            <a:ext cx="10931996" cy="4283547"/>
          </a:xfrm>
          <a:prstGeom prst="rect">
            <a:avLst/>
          </a:prstGeom>
        </p:spPr>
        <p:txBody>
          <a:bodyPr vert="horz" lIns="9000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a:extLst>
              <a:ext uri="{FF2B5EF4-FFF2-40B4-BE49-F238E27FC236}">
                <a16:creationId xmlns:a16="http://schemas.microsoft.com/office/drawing/2014/main" id="{4CE02E3C-E54A-9844-BA46-574F976414EA}"/>
              </a:ext>
            </a:extLst>
          </p:cNvPr>
          <p:cNvSpPr>
            <a:spLocks noGrp="1"/>
          </p:cNvSpPr>
          <p:nvPr>
            <p:ph type="dt" sz="half" idx="2"/>
          </p:nvPr>
        </p:nvSpPr>
        <p:spPr>
          <a:xfrm>
            <a:off x="630002" y="6460435"/>
            <a:ext cx="1424609" cy="261040"/>
          </a:xfrm>
          <a:prstGeom prst="rect">
            <a:avLst/>
          </a:prstGeom>
        </p:spPr>
        <p:txBody>
          <a:bodyPr vert="horz" lIns="91440" tIns="45720" rIns="91440" bIns="45720" rtlCol="0" anchor="ctr"/>
          <a:lstStyle>
            <a:lvl1pPr algn="l">
              <a:defRPr sz="1200">
                <a:solidFill>
                  <a:schemeClr val="tx1">
                    <a:tint val="75000"/>
                  </a:schemeClr>
                </a:solidFill>
                <a:latin typeface="+mn-lt"/>
                <a:ea typeface="Roboto" panose="02000000000000000000" pitchFamily="2" charset="0"/>
              </a:defRPr>
            </a:lvl1pPr>
          </a:lstStyle>
          <a:p>
            <a:fld id="{C33FAB1E-9CDD-B047-95EF-1C28D50BDB6A}" type="datetimeFigureOut">
              <a:rPr lang="nb-NO" smtClean="0"/>
              <a:pPr/>
              <a:t>05.02.2024</a:t>
            </a:fld>
            <a:endParaRPr lang="nb-NO"/>
          </a:p>
        </p:txBody>
      </p:sp>
      <p:sp>
        <p:nvSpPr>
          <p:cNvPr id="5" name="Footer Placeholder 4">
            <a:extLst>
              <a:ext uri="{FF2B5EF4-FFF2-40B4-BE49-F238E27FC236}">
                <a16:creationId xmlns:a16="http://schemas.microsoft.com/office/drawing/2014/main" id="{7F0A74A6-AE94-AE43-925B-780EC497EAA7}"/>
              </a:ext>
            </a:extLst>
          </p:cNvPr>
          <p:cNvSpPr>
            <a:spLocks noGrp="1"/>
          </p:cNvSpPr>
          <p:nvPr>
            <p:ph type="ftr" sz="quarter" idx="3"/>
          </p:nvPr>
        </p:nvSpPr>
        <p:spPr>
          <a:xfrm>
            <a:off x="2140527" y="6460435"/>
            <a:ext cx="7910946" cy="261040"/>
          </a:xfrm>
          <a:prstGeom prst="rect">
            <a:avLst/>
          </a:prstGeom>
        </p:spPr>
        <p:txBody>
          <a:bodyPr vert="horz" lIns="91440" tIns="45720" rIns="91440" bIns="45720" rtlCol="0" anchor="ctr"/>
          <a:lstStyle>
            <a:lvl1pPr algn="ctr">
              <a:defRPr sz="1200">
                <a:solidFill>
                  <a:schemeClr val="tx1">
                    <a:tint val="75000"/>
                  </a:schemeClr>
                </a:solidFill>
                <a:latin typeface="+mn-lt"/>
                <a:ea typeface="Roboto" panose="02000000000000000000" pitchFamily="2" charset="0"/>
              </a:defRPr>
            </a:lvl1pPr>
          </a:lstStyle>
          <a:p>
            <a:endParaRPr lang="nb-NO"/>
          </a:p>
        </p:txBody>
      </p:sp>
      <p:sp>
        <p:nvSpPr>
          <p:cNvPr id="6" name="Slide Number Placeholder 5">
            <a:extLst>
              <a:ext uri="{FF2B5EF4-FFF2-40B4-BE49-F238E27FC236}">
                <a16:creationId xmlns:a16="http://schemas.microsoft.com/office/drawing/2014/main" id="{3192610B-B494-E247-B0C2-BA80D53F3BCA}"/>
              </a:ext>
            </a:extLst>
          </p:cNvPr>
          <p:cNvSpPr>
            <a:spLocks noGrp="1"/>
          </p:cNvSpPr>
          <p:nvPr>
            <p:ph type="sldNum" sz="quarter" idx="4"/>
          </p:nvPr>
        </p:nvSpPr>
        <p:spPr>
          <a:xfrm>
            <a:off x="10137388" y="6460435"/>
            <a:ext cx="1424609" cy="261040"/>
          </a:xfrm>
          <a:prstGeom prst="rect">
            <a:avLst/>
          </a:prstGeom>
        </p:spPr>
        <p:txBody>
          <a:bodyPr vert="horz" lIns="91440" tIns="45720" rIns="91440" bIns="45720" rtlCol="0" anchor="ctr"/>
          <a:lstStyle>
            <a:lvl1pPr algn="r">
              <a:defRPr sz="1200">
                <a:solidFill>
                  <a:schemeClr val="tx1">
                    <a:tint val="75000"/>
                  </a:schemeClr>
                </a:solidFill>
                <a:latin typeface="+mn-lt"/>
                <a:ea typeface="Roboto" panose="02000000000000000000" pitchFamily="2" charset="0"/>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2568070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hyperlink" Target="https://lovdata.no/pro/#reference/lov/1998-07-17-61/%C2%A79a-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sv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lovdata.no/pro/#reference/lov/1998-07-17-61/%C2%A79a-5" TargetMode="External"/><Relationship Id="rId4" Type="http://schemas.openxmlformats.org/officeDocument/2006/relationships/hyperlink" Target="https://lovdata.no/pro/#reference/lov/1998-07-17-61/%C2%A79a-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lovdata.no/pro/#reference/lov/1998-07-17-61/%C2%A79a-1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lovdata.no/pro/#reference/lov/1998-07-17-61/%C2%A79a-10" TargetMode="External"/><Relationship Id="rId5" Type="http://schemas.openxmlformats.org/officeDocument/2006/relationships/hyperlink" Target="https://lovdata.no/pro/#reference/lov/1998-07-17-61/%C2%A79a-5" TargetMode="External"/><Relationship Id="rId4" Type="http://schemas.openxmlformats.org/officeDocument/2006/relationships/hyperlink" Target="https://lovdata.no/pro/#reference/lov/1998-07-17-61/%C2%A79a-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fikk 7" descr="En stabel med bøker">
            <a:extLst>
              <a:ext uri="{FF2B5EF4-FFF2-40B4-BE49-F238E27FC236}">
                <a16:creationId xmlns:a16="http://schemas.microsoft.com/office/drawing/2014/main" id="{D385F2C7-CA1A-175A-5517-8BB917519B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5766">
            <a:off x="3408733" y="5079870"/>
            <a:ext cx="1891733" cy="1891733"/>
          </a:xfrm>
          <a:prstGeom prst="rect">
            <a:avLst/>
          </a:prstGeom>
        </p:spPr>
      </p:pic>
      <p:pic>
        <p:nvPicPr>
          <p:cNvPr id="16" name="Grafikk 15" descr="En krus fylt med kontor utstyr">
            <a:extLst>
              <a:ext uri="{FF2B5EF4-FFF2-40B4-BE49-F238E27FC236}">
                <a16:creationId xmlns:a16="http://schemas.microsoft.com/office/drawing/2014/main" id="{2C76923D-A762-6822-BD42-4755676A70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29036">
            <a:off x="10118607" y="4701925"/>
            <a:ext cx="2355850" cy="2349500"/>
          </a:xfrm>
          <a:prstGeom prst="rect">
            <a:avLst/>
          </a:prstGeom>
        </p:spPr>
      </p:pic>
      <p:pic>
        <p:nvPicPr>
          <p:cNvPr id="14" name="Grafikk 13" descr="Skole lunchbox med sandwich, juice og frukt">
            <a:extLst>
              <a:ext uri="{FF2B5EF4-FFF2-40B4-BE49-F238E27FC236}">
                <a16:creationId xmlns:a16="http://schemas.microsoft.com/office/drawing/2014/main" id="{4F9FA661-4938-34C9-67BB-E9E64F4506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7249" y="5259459"/>
            <a:ext cx="1891732" cy="1891732"/>
          </a:xfrm>
          <a:prstGeom prst="rect">
            <a:avLst/>
          </a:prstGeom>
        </p:spPr>
      </p:pic>
      <p:pic>
        <p:nvPicPr>
          <p:cNvPr id="6" name="Grafikk 5" descr="Graf-og notat papir blokker med blyant">
            <a:extLst>
              <a:ext uri="{FF2B5EF4-FFF2-40B4-BE49-F238E27FC236}">
                <a16:creationId xmlns:a16="http://schemas.microsoft.com/office/drawing/2014/main" id="{9578E579-F3B5-AFE6-8B6A-8C33960E0D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298018">
            <a:off x="234032" y="5109761"/>
            <a:ext cx="1720668" cy="1720668"/>
          </a:xfrm>
          <a:prstGeom prst="rect">
            <a:avLst/>
          </a:prstGeom>
        </p:spPr>
      </p:pic>
      <p:pic>
        <p:nvPicPr>
          <p:cNvPr id="10" name="Grafikk 9" descr="Saks, penn og en merke penn">
            <a:extLst>
              <a:ext uri="{FF2B5EF4-FFF2-40B4-BE49-F238E27FC236}">
                <a16:creationId xmlns:a16="http://schemas.microsoft.com/office/drawing/2014/main" id="{4397D65B-B2E9-D4B2-AE57-939022E801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926035">
            <a:off x="8541203" y="5071760"/>
            <a:ext cx="1948155" cy="1948155"/>
          </a:xfrm>
          <a:prstGeom prst="rect">
            <a:avLst/>
          </a:prstGeom>
        </p:spPr>
      </p:pic>
      <p:pic>
        <p:nvPicPr>
          <p:cNvPr id="4" name="Grafikk 3" descr="Åpen bok med bord lampe, bøker, penn og blyant">
            <a:extLst>
              <a:ext uri="{FF2B5EF4-FFF2-40B4-BE49-F238E27FC236}">
                <a16:creationId xmlns:a16="http://schemas.microsoft.com/office/drawing/2014/main" id="{684FB800-BB43-825B-3454-56FF093042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14106" y="4125889"/>
            <a:ext cx="3688411" cy="3688411"/>
          </a:xfrm>
          <a:prstGeom prst="rect">
            <a:avLst/>
          </a:prstGeom>
        </p:spPr>
      </p:pic>
      <p:sp>
        <p:nvSpPr>
          <p:cNvPr id="2" name="Title 1">
            <a:extLst>
              <a:ext uri="{FF2B5EF4-FFF2-40B4-BE49-F238E27FC236}">
                <a16:creationId xmlns:a16="http://schemas.microsoft.com/office/drawing/2014/main" id="{578C89FC-FC37-5044-BD77-AB69CC1816AD}"/>
              </a:ext>
            </a:extLst>
          </p:cNvPr>
          <p:cNvSpPr>
            <a:spLocks noGrp="1"/>
          </p:cNvSpPr>
          <p:nvPr>
            <p:ph type="ctrTitle"/>
          </p:nvPr>
        </p:nvSpPr>
        <p:spPr>
          <a:xfrm>
            <a:off x="780918" y="2456915"/>
            <a:ext cx="10816349" cy="1891731"/>
          </a:xfrm>
        </p:spPr>
        <p:txBody>
          <a:bodyPr vert="horz" lIns="91440" tIns="45720" rIns="91440" bIns="45720" rtlCol="0" anchor="ctr">
            <a:normAutofit/>
          </a:bodyPr>
          <a:lstStyle/>
          <a:p>
            <a:r>
              <a:rPr lang="en-US" sz="4000" b="1" kern="1200" dirty="0" err="1">
                <a:solidFill>
                  <a:schemeClr val="tx1"/>
                </a:solidFill>
                <a:latin typeface="Roboto" panose="02000000000000000000" pitchFamily="2" charset="0"/>
                <a:ea typeface="Roboto" panose="02000000000000000000" pitchFamily="2" charset="0"/>
              </a:rPr>
              <a:t>Skolemiljøet</a:t>
            </a:r>
            <a:r>
              <a:rPr lang="en-US" sz="4000" b="1" kern="1200" dirty="0">
                <a:solidFill>
                  <a:schemeClr val="tx1"/>
                </a:solidFill>
                <a:latin typeface="Roboto" panose="02000000000000000000" pitchFamily="2" charset="0"/>
                <a:ea typeface="Roboto" panose="02000000000000000000" pitchFamily="2" charset="0"/>
              </a:rPr>
              <a:t> </a:t>
            </a:r>
            <a:r>
              <a:rPr lang="en-US" sz="4000" b="1" kern="1200" dirty="0" err="1">
                <a:solidFill>
                  <a:schemeClr val="tx1"/>
                </a:solidFill>
                <a:latin typeface="Roboto" panose="02000000000000000000" pitchFamily="2" charset="0"/>
                <a:ea typeface="Roboto" panose="02000000000000000000" pitchFamily="2" charset="0"/>
              </a:rPr>
              <a:t>til</a:t>
            </a:r>
            <a:r>
              <a:rPr lang="en-US" sz="4000" b="1" kern="1200" dirty="0">
                <a:solidFill>
                  <a:schemeClr val="tx1"/>
                </a:solidFill>
                <a:latin typeface="Roboto" panose="02000000000000000000" pitchFamily="2" charset="0"/>
                <a:ea typeface="Roboto" panose="02000000000000000000" pitchFamily="2" charset="0"/>
              </a:rPr>
              <a:t> </a:t>
            </a:r>
            <a:r>
              <a:rPr lang="en-US" sz="4000" b="1" kern="1200" dirty="0" err="1">
                <a:solidFill>
                  <a:schemeClr val="tx1"/>
                </a:solidFill>
                <a:latin typeface="Roboto" panose="02000000000000000000" pitchFamily="2" charset="0"/>
                <a:ea typeface="Roboto" panose="02000000000000000000" pitchFamily="2" charset="0"/>
              </a:rPr>
              <a:t>elevane</a:t>
            </a:r>
            <a:br>
              <a:rPr lang="en-US" sz="4000" b="1" kern="1200" dirty="0">
                <a:solidFill>
                  <a:schemeClr val="tx1"/>
                </a:solidFill>
                <a:latin typeface="Roboto" panose="02000000000000000000" pitchFamily="2" charset="0"/>
                <a:ea typeface="Roboto" panose="02000000000000000000" pitchFamily="2" charset="0"/>
              </a:rPr>
            </a:br>
            <a:r>
              <a:rPr lang="en-US" sz="4000" kern="1200" dirty="0" err="1">
                <a:solidFill>
                  <a:schemeClr val="tx1"/>
                </a:solidFill>
                <a:latin typeface="Roboto" panose="02000000000000000000" pitchFamily="2" charset="0"/>
                <a:ea typeface="Roboto" panose="02000000000000000000" pitchFamily="2" charset="0"/>
              </a:rPr>
              <a:t>kapittel</a:t>
            </a:r>
            <a:r>
              <a:rPr lang="en-US" sz="4000" kern="1200" dirty="0">
                <a:solidFill>
                  <a:schemeClr val="tx1"/>
                </a:solidFill>
                <a:latin typeface="Roboto" panose="02000000000000000000" pitchFamily="2" charset="0"/>
                <a:ea typeface="Roboto" panose="02000000000000000000" pitchFamily="2" charset="0"/>
              </a:rPr>
              <a:t> 12 i </a:t>
            </a:r>
            <a:r>
              <a:rPr lang="en-US" sz="4000" kern="1200" dirty="0" err="1">
                <a:solidFill>
                  <a:schemeClr val="tx1"/>
                </a:solidFill>
                <a:latin typeface="Roboto" panose="02000000000000000000" pitchFamily="2" charset="0"/>
                <a:ea typeface="Roboto" panose="02000000000000000000" pitchFamily="2" charset="0"/>
              </a:rPr>
              <a:t>ny</a:t>
            </a:r>
            <a:r>
              <a:rPr lang="en-US" sz="4000" kern="1200" dirty="0">
                <a:solidFill>
                  <a:schemeClr val="tx1"/>
                </a:solidFill>
                <a:latin typeface="Roboto" panose="02000000000000000000" pitchFamily="2" charset="0"/>
                <a:ea typeface="Roboto" panose="02000000000000000000" pitchFamily="2" charset="0"/>
              </a:rPr>
              <a:t> </a:t>
            </a:r>
            <a:r>
              <a:rPr lang="en-US" sz="4000" kern="1200" dirty="0" err="1">
                <a:solidFill>
                  <a:schemeClr val="tx1"/>
                </a:solidFill>
                <a:latin typeface="Roboto" panose="02000000000000000000" pitchFamily="2" charset="0"/>
                <a:ea typeface="Roboto" panose="02000000000000000000" pitchFamily="2" charset="0"/>
              </a:rPr>
              <a:t>opplæringslov</a:t>
            </a:r>
            <a:endParaRPr lang="en-US" sz="4000" kern="12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78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Flyfoto av malt lekeplass">
            <a:extLst>
              <a:ext uri="{FF2B5EF4-FFF2-40B4-BE49-F238E27FC236}">
                <a16:creationId xmlns:a16="http://schemas.microsoft.com/office/drawing/2014/main" id="{5AEC271F-D34F-EA8B-D29F-94D6CFFA13F7}"/>
              </a:ext>
            </a:extLst>
          </p:cNvPr>
          <p:cNvPicPr>
            <a:picLocks noChangeAspect="1"/>
          </p:cNvPicPr>
          <p:nvPr/>
        </p:nvPicPr>
        <p:blipFill>
          <a:blip r:embed="rId3"/>
          <a:stretch>
            <a:fillRect/>
          </a:stretch>
        </p:blipFill>
        <p:spPr>
          <a:xfrm>
            <a:off x="0" y="189"/>
            <a:ext cx="12192000" cy="6857621"/>
          </a:xfrm>
          <a:prstGeom prst="rect">
            <a:avLst/>
          </a:prstGeom>
        </p:spPr>
      </p:pic>
      <p:sp>
        <p:nvSpPr>
          <p:cNvPr id="6" name="Oval 7">
            <a:extLst>
              <a:ext uri="{FF2B5EF4-FFF2-40B4-BE49-F238E27FC236}">
                <a16:creationId xmlns:a16="http://schemas.microsoft.com/office/drawing/2014/main" id="{5D1616DA-8F3E-6A66-80EA-973452D3CF72}"/>
              </a:ext>
            </a:extLst>
          </p:cNvPr>
          <p:cNvSpPr>
            <a:spLocks noChangeAspect="1"/>
          </p:cNvSpPr>
          <p:nvPr/>
        </p:nvSpPr>
        <p:spPr>
          <a:xfrm>
            <a:off x="270001" y="2012662"/>
            <a:ext cx="4845338" cy="48453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likta</a:t>
            </a: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følgje med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følgje med </a:t>
            </a:r>
            <a:r>
              <a:rPr kumimoji="0" lang="nn-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på korleis elevane har det.»</a:t>
            </a:r>
            <a:endParaRPr kumimoji="0" lang="nn-NO" sz="24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(opplæringslova § 12-4 første ledd)</a:t>
            </a: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64F9F8FA-7C74-FAFD-3544-96DCA23C8FF4}"/>
              </a:ext>
            </a:extLst>
          </p:cNvPr>
          <p:cNvPicPr>
            <a:picLocks noChangeAspect="1"/>
          </p:cNvPicPr>
          <p:nvPr/>
        </p:nvPicPr>
        <p:blipFill>
          <a:blip r:embed="rId4"/>
          <a:stretch>
            <a:fillRect/>
          </a:stretch>
        </p:blipFill>
        <p:spPr>
          <a:xfrm>
            <a:off x="4491787" y="3068796"/>
            <a:ext cx="1018120" cy="1018120"/>
          </a:xfrm>
          <a:prstGeom prst="rect">
            <a:avLst/>
          </a:prstGeom>
        </p:spPr>
      </p:pic>
    </p:spTree>
    <p:extLst>
      <p:ext uri="{BB962C8B-B14F-4D97-AF65-F5344CB8AC3E}">
        <p14:creationId xmlns:p14="http://schemas.microsoft.com/office/powerpoint/2010/main" val="246986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06B0FF4-DE27-0176-42A1-E0748351549B}"/>
              </a:ext>
            </a:extLst>
          </p:cNvPr>
          <p:cNvPicPr>
            <a:picLocks noChangeAspect="1"/>
          </p:cNvPicPr>
          <p:nvPr/>
        </p:nvPicPr>
        <p:blipFill>
          <a:blip r:embed="rId3"/>
          <a:stretch>
            <a:fillRect/>
          </a:stretch>
        </p:blipFill>
        <p:spPr>
          <a:xfrm>
            <a:off x="0" y="0"/>
            <a:ext cx="7801929" cy="6858000"/>
          </a:xfrm>
          <a:prstGeom prst="rect">
            <a:avLst/>
          </a:prstGeom>
        </p:spPr>
      </p:pic>
      <p:sp>
        <p:nvSpPr>
          <p:cNvPr id="2" name="Tittel 1">
            <a:extLst>
              <a:ext uri="{FF2B5EF4-FFF2-40B4-BE49-F238E27FC236}">
                <a16:creationId xmlns:a16="http://schemas.microsoft.com/office/drawing/2014/main" id="{33DDBD15-614E-96BA-0ECE-A5CDFB9F265D}"/>
              </a:ext>
            </a:extLst>
          </p:cNvPr>
          <p:cNvSpPr>
            <a:spLocks noGrp="1"/>
          </p:cNvSpPr>
          <p:nvPr>
            <p:ph type="title" idx="4294967295"/>
          </p:nvPr>
        </p:nvSpPr>
        <p:spPr>
          <a:xfrm>
            <a:off x="814226" y="630238"/>
            <a:ext cx="6189663" cy="1046162"/>
          </a:xfrm>
        </p:spPr>
        <p:txBody>
          <a:bodyPr/>
          <a:lstStyle/>
          <a:p>
            <a:pPr algn="ctr"/>
            <a:r>
              <a:rPr lang="nb-NO" b="1" dirty="0"/>
              <a:t>Plikta til å følgje med</a:t>
            </a:r>
          </a:p>
        </p:txBody>
      </p:sp>
      <p:sp>
        <p:nvSpPr>
          <p:cNvPr id="3" name="Plassholder for innhold 2">
            <a:extLst>
              <a:ext uri="{FF2B5EF4-FFF2-40B4-BE49-F238E27FC236}">
                <a16:creationId xmlns:a16="http://schemas.microsoft.com/office/drawing/2014/main" id="{E43D6638-7525-B9DC-4527-699791ACC769}"/>
              </a:ext>
            </a:extLst>
          </p:cNvPr>
          <p:cNvSpPr>
            <a:spLocks noGrp="1"/>
          </p:cNvSpPr>
          <p:nvPr>
            <p:ph idx="4294967295"/>
          </p:nvPr>
        </p:nvSpPr>
        <p:spPr>
          <a:xfrm>
            <a:off x="372902" y="1736724"/>
            <a:ext cx="7072313" cy="4491038"/>
          </a:xfrm>
        </p:spPr>
        <p:txBody>
          <a:bodyPr>
            <a:normAutofit/>
          </a:bodyPr>
          <a:lstStyle/>
          <a:p>
            <a:r>
              <a:rPr lang="nb-NO" dirty="0"/>
              <a:t>er ei plikt for den enkelte til å vere årvak og aktivt observere korleis </a:t>
            </a:r>
            <a:r>
              <a:rPr lang="nb-NO" dirty="0" err="1"/>
              <a:t>elevane</a:t>
            </a:r>
            <a:r>
              <a:rPr lang="nb-NO" dirty="0"/>
              <a:t> har det, agerer kvar for seg, seg imellom og forholdet mellom </a:t>
            </a:r>
            <a:r>
              <a:rPr lang="nb-NO" dirty="0" err="1"/>
              <a:t>elevar</a:t>
            </a:r>
            <a:r>
              <a:rPr lang="nb-NO" dirty="0"/>
              <a:t> og tilsette</a:t>
            </a:r>
          </a:p>
          <a:p>
            <a:r>
              <a:rPr lang="nb-NO" dirty="0"/>
              <a:t>er ein nødvendig </a:t>
            </a:r>
            <a:r>
              <a:rPr lang="nb-NO" dirty="0" err="1"/>
              <a:t>føresetnad</a:t>
            </a:r>
            <a:r>
              <a:rPr lang="nb-NO" dirty="0"/>
              <a:t> for at dei som arbeide på </a:t>
            </a:r>
            <a:r>
              <a:rPr lang="nb-NO" dirty="0" err="1"/>
              <a:t>skolener</a:t>
            </a:r>
            <a:r>
              <a:rPr lang="nb-NO" dirty="0"/>
              <a:t> er skal få mistanke om eller kjennskap til at ein elev ikkje har det trygt og godt</a:t>
            </a:r>
          </a:p>
          <a:p>
            <a:r>
              <a:rPr lang="nb-NO" dirty="0"/>
              <a:t>korleis</a:t>
            </a:r>
            <a:r>
              <a:rPr lang="nb-NO" sz="2400" dirty="0"/>
              <a:t> dei skal følgje med, må </a:t>
            </a:r>
            <a:r>
              <a:rPr lang="nb-NO" sz="2400" dirty="0" err="1"/>
              <a:t>tilpassast</a:t>
            </a:r>
            <a:r>
              <a:rPr lang="nb-NO" sz="2400" dirty="0"/>
              <a:t> konkrete </a:t>
            </a:r>
            <a:r>
              <a:rPr lang="nb-NO" dirty="0" err="1"/>
              <a:t>omstende</a:t>
            </a:r>
            <a:r>
              <a:rPr lang="nb-NO" sz="2400" dirty="0"/>
              <a:t> rundt </a:t>
            </a:r>
            <a:r>
              <a:rPr lang="nb-NO" sz="2400" dirty="0" err="1"/>
              <a:t>elevane</a:t>
            </a:r>
            <a:r>
              <a:rPr lang="nb-NO" sz="2400" dirty="0"/>
              <a:t> og ved skolen </a:t>
            </a:r>
          </a:p>
          <a:p>
            <a:r>
              <a:rPr lang="nb-NO" dirty="0"/>
              <a:t>er </a:t>
            </a:r>
            <a:r>
              <a:rPr lang="nb-NO" dirty="0" err="1"/>
              <a:t>eit</a:t>
            </a:r>
            <a:r>
              <a:rPr lang="nb-NO" dirty="0"/>
              <a:t> ekstra ansvar overfor </a:t>
            </a:r>
            <a:r>
              <a:rPr lang="nb-NO" dirty="0" err="1"/>
              <a:t>elevar</a:t>
            </a:r>
            <a:r>
              <a:rPr lang="nb-NO" dirty="0"/>
              <a:t> som er særskilt sårbare</a:t>
            </a:r>
          </a:p>
          <a:p>
            <a:pPr algn="just"/>
            <a:endParaRPr lang="nb-NO" dirty="0"/>
          </a:p>
        </p:txBody>
      </p:sp>
      <p:pic>
        <p:nvPicPr>
          <p:cNvPr id="6" name="Grafikk 5" descr="En skrive bords lampe">
            <a:extLst>
              <a:ext uri="{FF2B5EF4-FFF2-40B4-BE49-F238E27FC236}">
                <a16:creationId xmlns:a16="http://schemas.microsoft.com/office/drawing/2014/main" id="{CFFA5C2C-924D-9D22-E634-51B455F2CD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566161">
            <a:off x="7955907" y="1505062"/>
            <a:ext cx="4063774" cy="4063774"/>
          </a:xfrm>
          <a:prstGeom prst="rect">
            <a:avLst/>
          </a:prstGeom>
        </p:spPr>
      </p:pic>
    </p:spTree>
    <p:extLst>
      <p:ext uri="{BB962C8B-B14F-4D97-AF65-F5344CB8AC3E}">
        <p14:creationId xmlns:p14="http://schemas.microsoft.com/office/powerpoint/2010/main" val="8310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Barn som lagrer elementer i skoleskap">
            <a:extLst>
              <a:ext uri="{FF2B5EF4-FFF2-40B4-BE49-F238E27FC236}">
                <a16:creationId xmlns:a16="http://schemas.microsoft.com/office/drawing/2014/main" id="{8D0411DC-A2E6-D791-E145-C5A0A3B156E5}"/>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7">
            <a:extLst>
              <a:ext uri="{FF2B5EF4-FFF2-40B4-BE49-F238E27FC236}">
                <a16:creationId xmlns:a16="http://schemas.microsoft.com/office/drawing/2014/main" id="{8BC1B89D-C3F5-0F9D-7ABB-DC5C9A95CFEC}"/>
              </a:ext>
            </a:extLst>
          </p:cNvPr>
          <p:cNvSpPr>
            <a:spLocks noChangeAspect="1"/>
          </p:cNvSpPr>
          <p:nvPr/>
        </p:nvSpPr>
        <p:spPr>
          <a:xfrm>
            <a:off x="270001" y="2184400"/>
            <a:ext cx="4833628"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likta</a:t>
            </a: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gripe inn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lang="nb-NO" sz="2400" dirty="0">
                <a:solidFill>
                  <a:schemeClr val="tx1"/>
                </a:solidFill>
                <a:latin typeface="Roboto" panose="02000000000000000000" pitchFamily="2" charset="0"/>
                <a:ea typeface="Roboto" panose="02000000000000000000" pitchFamily="2" charset="0"/>
              </a:rPr>
              <a:t>[</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om </a:t>
            </a:r>
            <a:r>
              <a:rPr kumimoji="0" lang="nb-NO" sz="2400" b="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mogleg</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gripe inn </a:t>
            </a:r>
            <a:r>
              <a:rPr kumimoji="0" lang="nb-NO" sz="24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dersom </a:t>
            </a:r>
            <a:r>
              <a:rPr kumimoji="0" lang="nb-NO" sz="2400" u="none" strike="noStrike" kern="1200" cap="none" spc="0" normalizeH="0" baseline="0" noProof="0" dirty="0" err="1">
                <a:ln>
                  <a:noFill/>
                </a:ln>
                <a:solidFill>
                  <a:schemeClr val="tx1"/>
                </a:solidFill>
                <a:effectLst/>
                <a:uLnTx/>
                <a:uFillTx/>
                <a:latin typeface="Roboto" panose="02000000000000000000" pitchFamily="2" charset="0"/>
                <a:ea typeface="Roboto" panose="02000000000000000000" pitchFamily="2" charset="0"/>
                <a:cs typeface="+mn-cs"/>
              </a:rPr>
              <a:t>nokon</a:t>
            </a:r>
            <a:r>
              <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krenker</a:t>
            </a:r>
            <a:r>
              <a:rPr kumimoji="0" lang="nb-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ein elev.»</a:t>
            </a:r>
            <a:endParaRPr kumimoji="0" lang="nb-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(opplæringslova § 12-4 første ledd)</a:t>
            </a:r>
            <a:endParaRPr kumimoji="0" lang="nb-NO" sz="2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3" name="Bilde 2">
            <a:extLst>
              <a:ext uri="{FF2B5EF4-FFF2-40B4-BE49-F238E27FC236}">
                <a16:creationId xmlns:a16="http://schemas.microsoft.com/office/drawing/2014/main" id="{3D2E4B71-6B9C-B663-305B-2C3A4E97FAE6}"/>
              </a:ext>
            </a:extLst>
          </p:cNvPr>
          <p:cNvPicPr>
            <a:picLocks noChangeAspect="1"/>
          </p:cNvPicPr>
          <p:nvPr/>
        </p:nvPicPr>
        <p:blipFill>
          <a:blip r:embed="rId4"/>
          <a:stretch>
            <a:fillRect/>
          </a:stretch>
        </p:blipFill>
        <p:spPr>
          <a:xfrm>
            <a:off x="4355510" y="2919940"/>
            <a:ext cx="1018120" cy="1018120"/>
          </a:xfrm>
          <a:prstGeom prst="rect">
            <a:avLst/>
          </a:prstGeom>
        </p:spPr>
      </p:pic>
    </p:spTree>
    <p:extLst>
      <p:ext uri="{BB962C8B-B14F-4D97-AF65-F5344CB8AC3E}">
        <p14:creationId xmlns:p14="http://schemas.microsoft.com/office/powerpoint/2010/main" val="126393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6DF6F0F-5EBA-6252-E6A2-D8BE5019785B}"/>
              </a:ext>
            </a:extLst>
          </p:cNvPr>
          <p:cNvPicPr>
            <a:picLocks noChangeAspect="1"/>
          </p:cNvPicPr>
          <p:nvPr/>
        </p:nvPicPr>
        <p:blipFill>
          <a:blip r:embed="rId3"/>
          <a:stretch>
            <a:fillRect/>
          </a:stretch>
        </p:blipFill>
        <p:spPr>
          <a:xfrm>
            <a:off x="0" y="0"/>
            <a:ext cx="6789420" cy="6858000"/>
          </a:xfrm>
          <a:prstGeom prst="rect">
            <a:avLst/>
          </a:prstGeom>
        </p:spPr>
      </p:pic>
      <p:sp>
        <p:nvSpPr>
          <p:cNvPr id="3" name="Plassholder for innhold 2">
            <a:extLst>
              <a:ext uri="{FF2B5EF4-FFF2-40B4-BE49-F238E27FC236}">
                <a16:creationId xmlns:a16="http://schemas.microsoft.com/office/drawing/2014/main" id="{96C25DB0-09FA-D12E-336D-ED0C13A2A50D}"/>
              </a:ext>
            </a:extLst>
          </p:cNvPr>
          <p:cNvSpPr>
            <a:spLocks noGrp="1"/>
          </p:cNvSpPr>
          <p:nvPr>
            <p:ph sz="half" idx="4294967295"/>
          </p:nvPr>
        </p:nvSpPr>
        <p:spPr>
          <a:xfrm>
            <a:off x="593567" y="2663826"/>
            <a:ext cx="5602288" cy="3625850"/>
          </a:xfrm>
        </p:spPr>
        <p:txBody>
          <a:bodyPr vert="horz" lIns="90000" tIns="45720" rIns="91440" bIns="45720" rtlCol="0" anchor="t">
            <a:normAutofit/>
          </a:bodyPr>
          <a:lstStyle/>
          <a:p>
            <a:pPr>
              <a:buClr>
                <a:srgbClr val="4E9F75"/>
              </a:buClr>
            </a:pPr>
            <a:r>
              <a:rPr lang="nb-NO" dirty="0"/>
              <a:t>knytt til </a:t>
            </a:r>
            <a:r>
              <a:rPr lang="nb-NO" dirty="0" err="1"/>
              <a:t>pågåande</a:t>
            </a:r>
            <a:r>
              <a:rPr lang="nb-NO" dirty="0"/>
              <a:t> </a:t>
            </a:r>
            <a:r>
              <a:rPr lang="nb-NO" dirty="0" err="1"/>
              <a:t>krenkjande</a:t>
            </a:r>
            <a:r>
              <a:rPr lang="nb-NO" dirty="0"/>
              <a:t> oppførsel som den som arbeider på skolen, </a:t>
            </a:r>
            <a:r>
              <a:rPr lang="nb-NO" dirty="0" err="1"/>
              <a:t>sjølv</a:t>
            </a:r>
            <a:r>
              <a:rPr lang="nb-NO" dirty="0"/>
              <a:t> er vitne til</a:t>
            </a:r>
          </a:p>
          <a:p>
            <a:r>
              <a:rPr lang="nb-NO" dirty="0"/>
              <a:t>avgrensa til inngrep som er </a:t>
            </a:r>
            <a:r>
              <a:rPr lang="nb-NO" dirty="0" err="1"/>
              <a:t>moglege</a:t>
            </a:r>
            <a:r>
              <a:rPr lang="nb-NO" dirty="0"/>
              <a:t> å gjennomføre av omsyn til </a:t>
            </a:r>
            <a:r>
              <a:rPr lang="nb-NO" dirty="0" err="1"/>
              <a:t>elevane</a:t>
            </a:r>
            <a:r>
              <a:rPr lang="nb-NO" dirty="0"/>
              <a:t> og dei som arbeider på skolen </a:t>
            </a:r>
          </a:p>
          <a:p>
            <a:r>
              <a:rPr lang="nb-NO" dirty="0"/>
              <a:t>ikkje ein sjølvstendig heimel for å bruke fysisk makt</a:t>
            </a:r>
          </a:p>
          <a:p>
            <a:endParaRPr lang="nb-NO" sz="2000" dirty="0">
              <a:ea typeface="Roboto"/>
              <a:cs typeface="Roboto"/>
            </a:endParaRPr>
          </a:p>
        </p:txBody>
      </p:sp>
      <p:sp>
        <p:nvSpPr>
          <p:cNvPr id="2" name="Tittel 1">
            <a:extLst>
              <a:ext uri="{FF2B5EF4-FFF2-40B4-BE49-F238E27FC236}">
                <a16:creationId xmlns:a16="http://schemas.microsoft.com/office/drawing/2014/main" id="{EC4E9BB6-B001-EE11-B1F0-779EA3A69468}"/>
              </a:ext>
            </a:extLst>
          </p:cNvPr>
          <p:cNvSpPr>
            <a:spLocks noGrp="1"/>
          </p:cNvSpPr>
          <p:nvPr>
            <p:ph type="title" idx="4294967295"/>
          </p:nvPr>
        </p:nvSpPr>
        <p:spPr>
          <a:xfrm>
            <a:off x="699929" y="1604537"/>
            <a:ext cx="5389563" cy="654050"/>
          </a:xfrm>
        </p:spPr>
        <p:txBody>
          <a:bodyPr anchor="t">
            <a:normAutofit/>
          </a:bodyPr>
          <a:lstStyle/>
          <a:p>
            <a:pPr algn="ctr"/>
            <a:r>
              <a:rPr lang="nb-NO" b="1" dirty="0"/>
              <a:t>Plikta til å gripe inn</a:t>
            </a:r>
          </a:p>
        </p:txBody>
      </p:sp>
      <p:pic>
        <p:nvPicPr>
          <p:cNvPr id="6" name="Grafikk 5" descr="Et par av mittens">
            <a:extLst>
              <a:ext uri="{FF2B5EF4-FFF2-40B4-BE49-F238E27FC236}">
                <a16:creationId xmlns:a16="http://schemas.microsoft.com/office/drawing/2014/main" id="{66CB7B81-4D94-3601-7462-677C44B95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3649" y="1814861"/>
            <a:ext cx="3228278" cy="3228278"/>
          </a:xfrm>
          <a:prstGeom prst="rect">
            <a:avLst/>
          </a:prstGeom>
        </p:spPr>
      </p:pic>
    </p:spTree>
    <p:extLst>
      <p:ext uri="{BB962C8B-B14F-4D97-AF65-F5344CB8AC3E}">
        <p14:creationId xmlns:p14="http://schemas.microsoft.com/office/powerpoint/2010/main" val="18088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Barn i klassen">
            <a:extLst>
              <a:ext uri="{FF2B5EF4-FFF2-40B4-BE49-F238E27FC236}">
                <a16:creationId xmlns:a16="http://schemas.microsoft.com/office/drawing/2014/main" id="{E6D5E474-9218-30BE-D667-1AE18D52C0EB}"/>
              </a:ext>
            </a:extLst>
          </p:cNvPr>
          <p:cNvPicPr>
            <a:picLocks noChangeAspect="1"/>
          </p:cNvPicPr>
          <p:nvPr/>
        </p:nvPicPr>
        <p:blipFill>
          <a:blip r:embed="rId3"/>
          <a:stretch>
            <a:fillRect/>
          </a:stretch>
        </p:blipFill>
        <p:spPr>
          <a:xfrm>
            <a:off x="1" y="0"/>
            <a:ext cx="12192000" cy="6858000"/>
          </a:xfrm>
          <a:prstGeom prst="rect">
            <a:avLst/>
          </a:prstGeom>
        </p:spPr>
      </p:pic>
      <p:sp>
        <p:nvSpPr>
          <p:cNvPr id="6" name="Oval 7">
            <a:extLst>
              <a:ext uri="{FF2B5EF4-FFF2-40B4-BE49-F238E27FC236}">
                <a16:creationId xmlns:a16="http://schemas.microsoft.com/office/drawing/2014/main" id="{12B43CD4-5598-E65E-07EB-D7FB42A65E7E}"/>
              </a:ext>
            </a:extLst>
          </p:cNvPr>
          <p:cNvSpPr>
            <a:spLocks noChangeAspect="1"/>
          </p:cNvSpPr>
          <p:nvPr/>
        </p:nvSpPr>
        <p:spPr>
          <a:xfrm>
            <a:off x="450001" y="1464366"/>
            <a:ext cx="5123634" cy="512363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Plikta til å </a:t>
            </a:r>
            <a:r>
              <a:rPr lang="nb-NO" sz="2400" b="1" dirty="0">
                <a:solidFill>
                  <a:srgbClr val="000000">
                    <a:lumMod val="85000"/>
                    <a:lumOff val="15000"/>
                  </a:srgbClr>
                </a:solidFill>
                <a:latin typeface="Roboto" panose="02000000000000000000" pitchFamily="2" charset="0"/>
                <a:ea typeface="Roboto" panose="02000000000000000000" pitchFamily="2" charset="0"/>
              </a:rPr>
              <a:t>melde fra</a:t>
            </a:r>
            <a:endPar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melde frå til</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rektor dersom dei får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mistanke om eller kjennskap til </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ein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elev ikkje har eit  trygt og godt skolemiljø</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Det gjeld også når ein elev seier sjølv at ho eller han ikkje har det trygt og godt. […] rektor skal melde frå til kommunen eller fylkeskommunen i alvorlege tilfelle.»</a:t>
            </a:r>
            <a:endPar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(opplæringslova § 12-4 andre ledd)</a:t>
            </a:r>
            <a:endParaRPr kumimoji="0" lang="nb-NO"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AE8B468E-1761-43F2-F54E-229AC5A5BA48}"/>
              </a:ext>
            </a:extLst>
          </p:cNvPr>
          <p:cNvPicPr>
            <a:picLocks noChangeAspect="1"/>
          </p:cNvPicPr>
          <p:nvPr/>
        </p:nvPicPr>
        <p:blipFill>
          <a:blip r:embed="rId4"/>
          <a:stretch>
            <a:fillRect/>
          </a:stretch>
        </p:blipFill>
        <p:spPr>
          <a:xfrm>
            <a:off x="4580462" y="1835419"/>
            <a:ext cx="1018120" cy="1018120"/>
          </a:xfrm>
          <a:prstGeom prst="rect">
            <a:avLst/>
          </a:prstGeom>
        </p:spPr>
      </p:pic>
    </p:spTree>
    <p:extLst>
      <p:ext uri="{BB962C8B-B14F-4D97-AF65-F5344CB8AC3E}">
        <p14:creationId xmlns:p14="http://schemas.microsoft.com/office/powerpoint/2010/main" val="265240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E6813C-6DC7-9861-59F2-35FEDE65505A}"/>
              </a:ext>
            </a:extLst>
          </p:cNvPr>
          <p:cNvPicPr>
            <a:picLocks noChangeAspect="1"/>
          </p:cNvPicPr>
          <p:nvPr/>
        </p:nvPicPr>
        <p:blipFill>
          <a:blip r:embed="rId3"/>
          <a:stretch>
            <a:fillRect/>
          </a:stretch>
        </p:blipFill>
        <p:spPr>
          <a:xfrm>
            <a:off x="0" y="0"/>
            <a:ext cx="7203688" cy="6858000"/>
          </a:xfrm>
          <a:prstGeom prst="rect">
            <a:avLst/>
          </a:prstGeom>
        </p:spPr>
      </p:pic>
      <p:sp>
        <p:nvSpPr>
          <p:cNvPr id="2" name="Tittel 1">
            <a:extLst>
              <a:ext uri="{FF2B5EF4-FFF2-40B4-BE49-F238E27FC236}">
                <a16:creationId xmlns:a16="http://schemas.microsoft.com/office/drawing/2014/main" id="{F25E581E-EFB1-1E30-786D-546928FC3E68}"/>
              </a:ext>
            </a:extLst>
          </p:cNvPr>
          <p:cNvSpPr>
            <a:spLocks noGrp="1"/>
          </p:cNvSpPr>
          <p:nvPr>
            <p:ph type="title" idx="4294967295"/>
          </p:nvPr>
        </p:nvSpPr>
        <p:spPr>
          <a:xfrm>
            <a:off x="660748" y="1174871"/>
            <a:ext cx="6175375" cy="806678"/>
          </a:xfrm>
        </p:spPr>
        <p:txBody>
          <a:bodyPr/>
          <a:lstStyle/>
          <a:p>
            <a:pPr algn="ctr"/>
            <a:r>
              <a:rPr lang="nb-NO" b="1" dirty="0"/>
              <a:t>Plikta til å melde frå</a:t>
            </a:r>
          </a:p>
        </p:txBody>
      </p:sp>
      <p:sp>
        <p:nvSpPr>
          <p:cNvPr id="3" name="Plassholder for innhold 2">
            <a:extLst>
              <a:ext uri="{FF2B5EF4-FFF2-40B4-BE49-F238E27FC236}">
                <a16:creationId xmlns:a16="http://schemas.microsoft.com/office/drawing/2014/main" id="{56F5EFBD-FB54-BD8F-F54A-E0A1F2C360AD}"/>
              </a:ext>
            </a:extLst>
          </p:cNvPr>
          <p:cNvSpPr>
            <a:spLocks noGrp="1"/>
          </p:cNvSpPr>
          <p:nvPr>
            <p:ph idx="4294967295"/>
          </p:nvPr>
        </p:nvSpPr>
        <p:spPr>
          <a:xfrm>
            <a:off x="557561" y="1981852"/>
            <a:ext cx="6381750" cy="4281488"/>
          </a:xfrm>
        </p:spPr>
        <p:txBody>
          <a:bodyPr>
            <a:normAutofit lnSpcReduction="10000"/>
          </a:bodyPr>
          <a:lstStyle/>
          <a:p>
            <a:r>
              <a:rPr lang="nb-NO" dirty="0">
                <a:latin typeface="Roboto" panose="02000000000000000000" pitchFamily="2" charset="0"/>
              </a:rPr>
              <a:t>Alle som jobbar på skolen, må melde frå </a:t>
            </a:r>
            <a:r>
              <a:rPr lang="nb-NO" u="sng" dirty="0">
                <a:latin typeface="Roboto" panose="02000000000000000000" pitchFamily="2" charset="0"/>
              </a:rPr>
              <a:t>til rektor </a:t>
            </a:r>
            <a:r>
              <a:rPr lang="nb-NO" dirty="0">
                <a:latin typeface="Roboto" panose="02000000000000000000" pitchFamily="2" charset="0"/>
              </a:rPr>
              <a:t>ved </a:t>
            </a:r>
            <a:r>
              <a:rPr lang="nb-NO" u="sng" dirty="0">
                <a:latin typeface="Roboto" panose="02000000000000000000" pitchFamily="2" charset="0"/>
              </a:rPr>
              <a:t>mistanke om eller kjennskap til </a:t>
            </a:r>
            <a:r>
              <a:rPr lang="nb-NO" dirty="0">
                <a:latin typeface="Roboto" panose="02000000000000000000" pitchFamily="2" charset="0"/>
              </a:rPr>
              <a:t>at ein elev ikkje har </a:t>
            </a:r>
            <a:r>
              <a:rPr lang="nb-NO" dirty="0" err="1">
                <a:latin typeface="Roboto" panose="02000000000000000000" pitchFamily="2" charset="0"/>
              </a:rPr>
              <a:t>eit</a:t>
            </a:r>
            <a:r>
              <a:rPr lang="nb-NO" dirty="0">
                <a:latin typeface="Roboto" panose="02000000000000000000" pitchFamily="2" charset="0"/>
              </a:rPr>
              <a:t> trygt og godt skolemiljø.</a:t>
            </a:r>
          </a:p>
          <a:p>
            <a:r>
              <a:rPr lang="nb-NO" b="1" dirty="0">
                <a:latin typeface="Roboto" panose="02000000000000000000" pitchFamily="2" charset="0"/>
              </a:rPr>
              <a:t>Terskel</a:t>
            </a:r>
            <a:r>
              <a:rPr lang="nb-NO" dirty="0">
                <a:latin typeface="Roboto" panose="02000000000000000000" pitchFamily="2" charset="0"/>
              </a:rPr>
              <a:t> skal vere låg for kva for som </a:t>
            </a:r>
            <a:r>
              <a:rPr lang="nb-NO" dirty="0" err="1">
                <a:latin typeface="Roboto" panose="02000000000000000000" pitchFamily="2" charset="0"/>
              </a:rPr>
              <a:t>vekkjer</a:t>
            </a:r>
            <a:r>
              <a:rPr lang="nb-NO" dirty="0">
                <a:latin typeface="Roboto" panose="02000000000000000000" pitchFamily="2" charset="0"/>
              </a:rPr>
              <a:t> mistanke om eller gir kjennskap til at ein elev ikkje har det trygt og godt.</a:t>
            </a:r>
            <a:endParaRPr lang="nb-NO" dirty="0">
              <a:solidFill>
                <a:srgbClr val="000000"/>
              </a:solidFill>
              <a:latin typeface="Roboto" panose="02000000000000000000" pitchFamily="2" charset="0"/>
            </a:endParaRPr>
          </a:p>
          <a:p>
            <a:r>
              <a:rPr lang="nb-NO" dirty="0">
                <a:solidFill>
                  <a:srgbClr val="000000"/>
                </a:solidFill>
                <a:latin typeface="Roboto" panose="02000000000000000000" pitchFamily="2" charset="0"/>
              </a:rPr>
              <a:t>Rektor har ansvaret for å ta imot varsel.</a:t>
            </a:r>
          </a:p>
          <a:p>
            <a:r>
              <a:rPr lang="nb-NO" b="1" dirty="0">
                <a:latin typeface="Roboto" panose="02000000000000000000" pitchFamily="2" charset="0"/>
              </a:rPr>
              <a:t>Tidspunktet </a:t>
            </a:r>
            <a:r>
              <a:rPr lang="nb-NO" dirty="0">
                <a:latin typeface="Roboto" panose="02000000000000000000" pitchFamily="2" charset="0"/>
              </a:rPr>
              <a:t>for når det skal </a:t>
            </a:r>
            <a:r>
              <a:rPr lang="nb-NO" dirty="0" err="1">
                <a:latin typeface="Roboto" panose="02000000000000000000" pitchFamily="2" charset="0"/>
              </a:rPr>
              <a:t>meldast</a:t>
            </a:r>
            <a:r>
              <a:rPr lang="nb-NO" dirty="0">
                <a:latin typeface="Roboto" panose="02000000000000000000" pitchFamily="2" charset="0"/>
              </a:rPr>
              <a:t> frå, må stå i forhold til alvoret i situasjonen.</a:t>
            </a:r>
          </a:p>
          <a:p>
            <a:r>
              <a:rPr lang="nb-NO" dirty="0">
                <a:solidFill>
                  <a:srgbClr val="000000"/>
                </a:solidFill>
                <a:latin typeface="Roboto" panose="02000000000000000000" pitchFamily="2" charset="0"/>
              </a:rPr>
              <a:t>Rektor skal varsle til kommunen eller fylkeskommunen i </a:t>
            </a:r>
            <a:r>
              <a:rPr lang="nb-NO" u="sng" dirty="0" err="1">
                <a:solidFill>
                  <a:srgbClr val="000000"/>
                </a:solidFill>
                <a:latin typeface="Roboto" panose="02000000000000000000" pitchFamily="2" charset="0"/>
              </a:rPr>
              <a:t>alvorlege</a:t>
            </a:r>
            <a:r>
              <a:rPr lang="nb-NO" u="sng" dirty="0">
                <a:solidFill>
                  <a:srgbClr val="000000"/>
                </a:solidFill>
                <a:latin typeface="Roboto" panose="02000000000000000000" pitchFamily="2" charset="0"/>
              </a:rPr>
              <a:t> tilfelle.</a:t>
            </a:r>
          </a:p>
        </p:txBody>
      </p:sp>
      <p:pic>
        <p:nvPicPr>
          <p:cNvPr id="5" name="Grafikk 4" descr="Fly med reise papir">
            <a:extLst>
              <a:ext uri="{FF2B5EF4-FFF2-40B4-BE49-F238E27FC236}">
                <a16:creationId xmlns:a16="http://schemas.microsoft.com/office/drawing/2014/main" id="{D4EE638B-BCD0-DC54-DB45-9AC961B71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2415" y="1448167"/>
            <a:ext cx="3652024" cy="3652024"/>
          </a:xfrm>
          <a:prstGeom prst="rect">
            <a:avLst/>
          </a:prstGeom>
        </p:spPr>
      </p:pic>
    </p:spTree>
    <p:extLst>
      <p:ext uri="{BB962C8B-B14F-4D97-AF65-F5344CB8AC3E}">
        <p14:creationId xmlns:p14="http://schemas.microsoft.com/office/powerpoint/2010/main" val="121934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E6813C-6DC7-9861-59F2-35FEDE65505A}"/>
              </a:ext>
            </a:extLst>
          </p:cNvPr>
          <p:cNvPicPr>
            <a:picLocks noChangeAspect="1"/>
          </p:cNvPicPr>
          <p:nvPr/>
        </p:nvPicPr>
        <p:blipFill>
          <a:blip r:embed="rId3"/>
          <a:stretch>
            <a:fillRect/>
          </a:stretch>
        </p:blipFill>
        <p:spPr>
          <a:xfrm>
            <a:off x="0" y="0"/>
            <a:ext cx="7203688" cy="6858000"/>
          </a:xfrm>
          <a:prstGeom prst="rect">
            <a:avLst/>
          </a:prstGeom>
        </p:spPr>
      </p:pic>
      <p:sp>
        <p:nvSpPr>
          <p:cNvPr id="2" name="Tittel 1">
            <a:extLst>
              <a:ext uri="{FF2B5EF4-FFF2-40B4-BE49-F238E27FC236}">
                <a16:creationId xmlns:a16="http://schemas.microsoft.com/office/drawing/2014/main" id="{F25E581E-EFB1-1E30-786D-546928FC3E68}"/>
              </a:ext>
            </a:extLst>
          </p:cNvPr>
          <p:cNvSpPr>
            <a:spLocks noGrp="1"/>
          </p:cNvSpPr>
          <p:nvPr>
            <p:ph type="title" idx="4294967295"/>
          </p:nvPr>
        </p:nvSpPr>
        <p:spPr>
          <a:xfrm>
            <a:off x="660748" y="1174871"/>
            <a:ext cx="6175375" cy="806678"/>
          </a:xfrm>
        </p:spPr>
        <p:txBody>
          <a:bodyPr/>
          <a:lstStyle/>
          <a:p>
            <a:pPr algn="ctr"/>
            <a:r>
              <a:rPr lang="nb-NO" b="1" dirty="0"/>
              <a:t>Plikta til å melde frå</a:t>
            </a:r>
          </a:p>
        </p:txBody>
      </p:sp>
      <p:sp>
        <p:nvSpPr>
          <p:cNvPr id="3" name="Plassholder for innhold 2">
            <a:extLst>
              <a:ext uri="{FF2B5EF4-FFF2-40B4-BE49-F238E27FC236}">
                <a16:creationId xmlns:a16="http://schemas.microsoft.com/office/drawing/2014/main" id="{56F5EFBD-FB54-BD8F-F54A-E0A1F2C360AD}"/>
              </a:ext>
            </a:extLst>
          </p:cNvPr>
          <p:cNvSpPr>
            <a:spLocks noGrp="1"/>
          </p:cNvSpPr>
          <p:nvPr>
            <p:ph idx="4294967295"/>
          </p:nvPr>
        </p:nvSpPr>
        <p:spPr>
          <a:xfrm>
            <a:off x="557561" y="1981852"/>
            <a:ext cx="6381750" cy="4281488"/>
          </a:xfrm>
        </p:spPr>
        <p:txBody>
          <a:bodyPr>
            <a:normAutofit lnSpcReduction="10000"/>
          </a:bodyPr>
          <a:lstStyle/>
          <a:p>
            <a:r>
              <a:rPr lang="nb-NO" dirty="0">
                <a:latin typeface="Roboto" panose="02000000000000000000" pitchFamily="2" charset="0"/>
              </a:rPr>
              <a:t>Alle som jobbar på skolen må melde frå </a:t>
            </a:r>
            <a:r>
              <a:rPr lang="nb-NO" u="sng" dirty="0">
                <a:latin typeface="Roboto" panose="02000000000000000000" pitchFamily="2" charset="0"/>
              </a:rPr>
              <a:t>til rektor </a:t>
            </a:r>
            <a:r>
              <a:rPr lang="nb-NO" dirty="0">
                <a:latin typeface="Roboto" panose="02000000000000000000" pitchFamily="2" charset="0"/>
              </a:rPr>
              <a:t>ved </a:t>
            </a:r>
            <a:r>
              <a:rPr lang="nb-NO" u="sng" dirty="0">
                <a:latin typeface="Roboto" panose="02000000000000000000" pitchFamily="2" charset="0"/>
              </a:rPr>
              <a:t>mistanke om eller kjennskap til </a:t>
            </a:r>
            <a:r>
              <a:rPr lang="nb-NO" dirty="0">
                <a:latin typeface="Roboto" panose="02000000000000000000" pitchFamily="2" charset="0"/>
              </a:rPr>
              <a:t>at ein elev ikkje har </a:t>
            </a:r>
            <a:r>
              <a:rPr lang="nb-NO" dirty="0" err="1">
                <a:latin typeface="Roboto" panose="02000000000000000000" pitchFamily="2" charset="0"/>
              </a:rPr>
              <a:t>eit</a:t>
            </a:r>
            <a:r>
              <a:rPr lang="nb-NO" dirty="0">
                <a:latin typeface="Roboto" panose="02000000000000000000" pitchFamily="2" charset="0"/>
              </a:rPr>
              <a:t> trygt og godt skolemiljø.</a:t>
            </a:r>
          </a:p>
          <a:p>
            <a:r>
              <a:rPr lang="nb-NO" b="1" dirty="0">
                <a:latin typeface="Roboto" panose="02000000000000000000" pitchFamily="2" charset="0"/>
              </a:rPr>
              <a:t>Terskel</a:t>
            </a:r>
            <a:r>
              <a:rPr lang="nb-NO" dirty="0">
                <a:latin typeface="Roboto" panose="02000000000000000000" pitchFamily="2" charset="0"/>
              </a:rPr>
              <a:t> skal vere låg for kva for som </a:t>
            </a:r>
            <a:r>
              <a:rPr lang="nb-NO" dirty="0" err="1">
                <a:latin typeface="Roboto" panose="02000000000000000000" pitchFamily="2" charset="0"/>
              </a:rPr>
              <a:t>vekkjer</a:t>
            </a:r>
            <a:r>
              <a:rPr lang="nb-NO" dirty="0">
                <a:latin typeface="Roboto" panose="02000000000000000000" pitchFamily="2" charset="0"/>
              </a:rPr>
              <a:t> mistanke om eller gir kjennskap til at ein elev ikkje har det trygt og godt.</a:t>
            </a:r>
            <a:endParaRPr lang="nb-NO" dirty="0">
              <a:solidFill>
                <a:srgbClr val="000000"/>
              </a:solidFill>
              <a:latin typeface="Roboto" panose="02000000000000000000" pitchFamily="2" charset="0"/>
            </a:endParaRPr>
          </a:p>
          <a:p>
            <a:r>
              <a:rPr lang="nb-NO" dirty="0">
                <a:solidFill>
                  <a:srgbClr val="000000"/>
                </a:solidFill>
                <a:latin typeface="Roboto" panose="02000000000000000000" pitchFamily="2" charset="0"/>
              </a:rPr>
              <a:t>Rektor har ansvaret for å ta imot varsel.</a:t>
            </a:r>
          </a:p>
          <a:p>
            <a:r>
              <a:rPr lang="nb-NO" b="1" dirty="0">
                <a:latin typeface="Roboto" panose="02000000000000000000" pitchFamily="2" charset="0"/>
              </a:rPr>
              <a:t>Tidspunktet </a:t>
            </a:r>
            <a:r>
              <a:rPr lang="nb-NO" dirty="0">
                <a:latin typeface="Roboto" panose="02000000000000000000" pitchFamily="2" charset="0"/>
              </a:rPr>
              <a:t>for når det skal </a:t>
            </a:r>
            <a:r>
              <a:rPr lang="nb-NO" dirty="0" err="1">
                <a:latin typeface="Roboto" panose="02000000000000000000" pitchFamily="2" charset="0"/>
              </a:rPr>
              <a:t>meldast</a:t>
            </a:r>
            <a:r>
              <a:rPr lang="nb-NO" dirty="0">
                <a:latin typeface="Roboto" panose="02000000000000000000" pitchFamily="2" charset="0"/>
              </a:rPr>
              <a:t> frå, må stå i forhold til alvoret i situasjonen.</a:t>
            </a:r>
          </a:p>
          <a:p>
            <a:r>
              <a:rPr lang="nb-NO" dirty="0">
                <a:solidFill>
                  <a:srgbClr val="000000"/>
                </a:solidFill>
                <a:latin typeface="Roboto" panose="02000000000000000000" pitchFamily="2" charset="0"/>
              </a:rPr>
              <a:t>Rektor skal varsle til kommunen eller fylkeskommunen i </a:t>
            </a:r>
            <a:r>
              <a:rPr lang="nb-NO" u="sng" dirty="0" err="1">
                <a:solidFill>
                  <a:srgbClr val="000000"/>
                </a:solidFill>
                <a:latin typeface="Roboto" panose="02000000000000000000" pitchFamily="2" charset="0"/>
              </a:rPr>
              <a:t>alvorlege</a:t>
            </a:r>
            <a:r>
              <a:rPr lang="nb-NO" u="sng" dirty="0">
                <a:solidFill>
                  <a:srgbClr val="000000"/>
                </a:solidFill>
                <a:latin typeface="Roboto" panose="02000000000000000000" pitchFamily="2" charset="0"/>
              </a:rPr>
              <a:t> tilfelle.</a:t>
            </a:r>
          </a:p>
        </p:txBody>
      </p:sp>
      <p:pic>
        <p:nvPicPr>
          <p:cNvPr id="5" name="Grafikk 4" descr="Fly med reise papir">
            <a:extLst>
              <a:ext uri="{FF2B5EF4-FFF2-40B4-BE49-F238E27FC236}">
                <a16:creationId xmlns:a16="http://schemas.microsoft.com/office/drawing/2014/main" id="{D4EE638B-BCD0-DC54-DB45-9AC961B71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2415" y="1448167"/>
            <a:ext cx="3652024" cy="3652024"/>
          </a:xfrm>
          <a:prstGeom prst="rect">
            <a:avLst/>
          </a:prstGeom>
        </p:spPr>
      </p:pic>
      <p:pic>
        <p:nvPicPr>
          <p:cNvPr id="6" name="Bilde 5" descr="En Whistle som henger på en vegg">
            <a:extLst>
              <a:ext uri="{FF2B5EF4-FFF2-40B4-BE49-F238E27FC236}">
                <a16:creationId xmlns:a16="http://schemas.microsoft.com/office/drawing/2014/main" id="{2147262C-BC28-499D-2DEC-323AD1292F77}"/>
              </a:ext>
            </a:extLst>
          </p:cNvPr>
          <p:cNvPicPr>
            <a:picLocks noChangeAspect="1"/>
          </p:cNvPicPr>
          <p:nvPr/>
        </p:nvPicPr>
        <p:blipFill>
          <a:blip r:embed="rId6"/>
          <a:stretch>
            <a:fillRect/>
          </a:stretch>
        </p:blipFill>
        <p:spPr>
          <a:xfrm>
            <a:off x="-111512" y="0"/>
            <a:ext cx="12303512" cy="6858000"/>
          </a:xfrm>
          <a:prstGeom prst="rect">
            <a:avLst/>
          </a:prstGeom>
        </p:spPr>
      </p:pic>
      <p:sp>
        <p:nvSpPr>
          <p:cNvPr id="7" name="Oval 7">
            <a:extLst>
              <a:ext uri="{FF2B5EF4-FFF2-40B4-BE49-F238E27FC236}">
                <a16:creationId xmlns:a16="http://schemas.microsoft.com/office/drawing/2014/main" id="{EB72CC2E-27E7-7E67-57C5-3D471BFE7982}"/>
              </a:ext>
            </a:extLst>
          </p:cNvPr>
          <p:cNvSpPr>
            <a:spLocks noChangeAspect="1"/>
          </p:cNvSpPr>
          <p:nvPr/>
        </p:nvSpPr>
        <p:spPr>
          <a:xfrm>
            <a:off x="159487" y="760228"/>
            <a:ext cx="5284381" cy="53375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kumimoji="0" lang="nb-NO" sz="2000" b="1" i="0" u="none" strike="noStrike" kern="1200" cap="none" spc="0" normalizeH="0" baseline="0" noProof="0" dirty="0">
                <a:ln>
                  <a:noFill/>
                </a:ln>
                <a:solidFill>
                  <a:srgbClr val="000000"/>
                </a:solidFill>
                <a:effectLst/>
                <a:uLnTx/>
                <a:uFillTx/>
                <a:ea typeface="Roboto"/>
                <a:cs typeface="Roboto"/>
              </a:rPr>
              <a:t>Skjerpa </a:t>
            </a:r>
            <a:r>
              <a:rPr lang="nb-NO" sz="2000" b="1" dirty="0">
                <a:solidFill>
                  <a:srgbClr val="000000"/>
                </a:solidFill>
                <a:ea typeface="Roboto"/>
                <a:cs typeface="Roboto"/>
              </a:rPr>
              <a:t>plikt til å melde fra</a:t>
            </a:r>
            <a:endParaRPr kumimoji="0" lang="nb-NO" sz="2000" b="1" i="0" u="none" strike="noStrike" kern="1200" cap="none" spc="0" normalizeH="0" baseline="0" noProof="0" dirty="0">
              <a:ln>
                <a:noFill/>
              </a:ln>
              <a:solidFill>
                <a:srgbClr val="000000">
                  <a:lumMod val="85000"/>
                  <a:lumOff val="15000"/>
                </a:srgbClr>
              </a:solidFill>
              <a:effectLst/>
              <a:uLnTx/>
              <a:uFillTx/>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000000">
                  <a:lumMod val="85000"/>
                  <a:lumOff val="15000"/>
                </a:srgbClr>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rgbClr val="333333"/>
                </a:solidFill>
                <a:effectLst/>
                <a:uLnTx/>
                <a:uFillTx/>
                <a:ea typeface="+mn-ea"/>
                <a:cs typeface="+mn-cs"/>
              </a:rPr>
              <a:t>«Dersom </a:t>
            </a:r>
            <a:r>
              <a:rPr kumimoji="0" lang="nn-NO" sz="1600" b="1" u="none" strike="noStrike" kern="1200" cap="none" spc="0" normalizeH="0" baseline="0" noProof="0" dirty="0">
                <a:ln>
                  <a:noFill/>
                </a:ln>
                <a:solidFill>
                  <a:srgbClr val="333333"/>
                </a:solidFill>
                <a:effectLst/>
                <a:uLnTx/>
                <a:uFillTx/>
                <a:ea typeface="+mn-ea"/>
                <a:cs typeface="+mn-cs"/>
              </a:rPr>
              <a:t>ein som arbeider på skolen</a:t>
            </a:r>
            <a:r>
              <a:rPr kumimoji="0" lang="nn-NO" sz="1600" u="none" strike="noStrike" kern="1200" cap="none" spc="0" normalizeH="0" baseline="0" noProof="0" dirty="0">
                <a:ln>
                  <a:noFill/>
                </a:ln>
                <a:solidFill>
                  <a:srgbClr val="333333"/>
                </a:solidFill>
                <a:effectLst/>
                <a:uLnTx/>
                <a:uFillTx/>
                <a:ea typeface="+mn-ea"/>
                <a:cs typeface="+mn-cs"/>
              </a:rPr>
              <a:t>, får </a:t>
            </a:r>
            <a:r>
              <a:rPr kumimoji="0" lang="nn-NO" sz="1600" b="1" u="none" strike="noStrike" kern="1200" cap="none" spc="0" normalizeH="0" baseline="0" noProof="0" dirty="0">
                <a:ln>
                  <a:noFill/>
                </a:ln>
                <a:solidFill>
                  <a:srgbClr val="333333"/>
                </a:solidFill>
                <a:effectLst/>
                <a:uLnTx/>
                <a:uFillTx/>
                <a:ea typeface="+mn-ea"/>
                <a:cs typeface="+mn-cs"/>
              </a:rPr>
              <a:t>mistanke om eller kjennskap</a:t>
            </a:r>
            <a:r>
              <a:rPr kumimoji="0" lang="nn-NO" sz="1600" u="none" strike="noStrike" kern="1200" cap="none" spc="0" normalizeH="0" baseline="0" noProof="0" dirty="0">
                <a:ln>
                  <a:noFill/>
                </a:ln>
                <a:solidFill>
                  <a:srgbClr val="333333"/>
                </a:solidFill>
                <a:effectLst/>
                <a:uLnTx/>
                <a:uFillTx/>
                <a:ea typeface="+mn-ea"/>
                <a:cs typeface="+mn-cs"/>
              </a:rPr>
              <a:t> til at </a:t>
            </a:r>
            <a:r>
              <a:rPr kumimoji="0" lang="nn-NO" sz="1600" b="1" u="none" strike="noStrike" kern="1200" cap="none" spc="0" normalizeH="0" baseline="0" noProof="0" dirty="0">
                <a:ln>
                  <a:noFill/>
                </a:ln>
                <a:solidFill>
                  <a:srgbClr val="333333"/>
                </a:solidFill>
                <a:effectLst/>
                <a:uLnTx/>
                <a:uFillTx/>
                <a:ea typeface="+mn-ea"/>
                <a:cs typeface="+mn-cs"/>
              </a:rPr>
              <a:t>ein annan som arbeider på sko</a:t>
            </a:r>
            <a:r>
              <a:rPr lang="nn-NO" sz="1600" b="1" dirty="0">
                <a:solidFill>
                  <a:srgbClr val="333333"/>
                </a:solidFill>
              </a:rPr>
              <a:t>l</a:t>
            </a:r>
            <a:r>
              <a:rPr kumimoji="0" lang="nn-NO" sz="1600" b="1" u="none" strike="noStrike" kern="1200" cap="none" spc="0" normalizeH="0" baseline="0" noProof="0" dirty="0">
                <a:ln>
                  <a:noFill/>
                </a:ln>
                <a:solidFill>
                  <a:srgbClr val="333333"/>
                </a:solidFill>
                <a:effectLst/>
                <a:uLnTx/>
                <a:uFillTx/>
                <a:ea typeface="+mn-ea"/>
                <a:cs typeface="+mn-cs"/>
              </a:rPr>
              <a:t>en</a:t>
            </a:r>
            <a:r>
              <a:rPr kumimoji="0" lang="nn-NO" sz="1600" u="none" strike="noStrike" kern="1200" cap="none" spc="0" normalizeH="0" baseline="0" noProof="0" dirty="0">
                <a:ln>
                  <a:noFill/>
                </a:ln>
                <a:solidFill>
                  <a:srgbClr val="333333"/>
                </a:solidFill>
                <a:effectLst/>
                <a:uLnTx/>
                <a:uFillTx/>
                <a:ea typeface="+mn-ea"/>
                <a:cs typeface="+mn-cs"/>
              </a:rPr>
              <a:t>, </a:t>
            </a:r>
            <a:r>
              <a:rPr kumimoji="0" lang="nn-NO" sz="1600" b="1" u="none" strike="noStrike" kern="1200" cap="none" spc="0" normalizeH="0" baseline="0" noProof="0" dirty="0">
                <a:ln>
                  <a:noFill/>
                </a:ln>
                <a:solidFill>
                  <a:srgbClr val="333333"/>
                </a:solidFill>
                <a:effectLst/>
                <a:uLnTx/>
                <a:uFillTx/>
                <a:ea typeface="+mn-ea"/>
                <a:cs typeface="+mn-cs"/>
              </a:rPr>
              <a:t>krenkjer</a:t>
            </a:r>
            <a:r>
              <a:rPr kumimoji="0" lang="nn-NO" sz="1600" u="none" strike="noStrike" kern="1200" cap="none" spc="0" normalizeH="0" baseline="0" noProof="0" dirty="0">
                <a:ln>
                  <a:noFill/>
                </a:ln>
                <a:solidFill>
                  <a:srgbClr val="333333"/>
                </a:solidFill>
                <a:effectLst/>
                <a:uLnTx/>
                <a:uFillTx/>
                <a:ea typeface="+mn-ea"/>
                <a:cs typeface="+mn-cs"/>
              </a:rPr>
              <a:t> ein elev, skal vedkommande </a:t>
            </a:r>
            <a:r>
              <a:rPr kumimoji="0" lang="nn-NO" sz="1600" b="1" u="none" strike="noStrike" kern="1200" cap="none" spc="0" normalizeH="0" baseline="0" noProof="0" dirty="0">
                <a:ln>
                  <a:noFill/>
                </a:ln>
                <a:solidFill>
                  <a:srgbClr val="333333"/>
                </a:solidFill>
                <a:effectLst/>
                <a:uLnTx/>
                <a:uFillTx/>
                <a:ea typeface="+mn-ea"/>
                <a:cs typeface="+mn-cs"/>
              </a:rPr>
              <a:t>straks melde frå</a:t>
            </a:r>
            <a:r>
              <a:rPr kumimoji="0" lang="nn-NO" sz="1600" u="none" strike="noStrike" kern="1200" cap="none" spc="0" normalizeH="0" baseline="0" noProof="0" dirty="0">
                <a:ln>
                  <a:noFill/>
                </a:ln>
                <a:solidFill>
                  <a:srgbClr val="333333"/>
                </a:solidFill>
                <a:effectLst/>
                <a:uLnTx/>
                <a:uFillTx/>
                <a:ea typeface="+mn-ea"/>
                <a:cs typeface="+mn-cs"/>
              </a:rPr>
              <a:t> til rektor. Rektor skal melde frå til </a:t>
            </a:r>
            <a:r>
              <a:rPr kumimoji="0" lang="nn-NO" sz="1600" b="1" u="none" strike="noStrike" kern="1200" cap="none" spc="0" normalizeH="0" baseline="0" noProof="0" dirty="0">
                <a:ln>
                  <a:noFill/>
                </a:ln>
                <a:solidFill>
                  <a:srgbClr val="333333"/>
                </a:solidFill>
                <a:effectLst/>
                <a:uLnTx/>
                <a:uFillTx/>
                <a:ea typeface="+mn-ea"/>
                <a:cs typeface="+mn-cs"/>
              </a:rPr>
              <a:t>kommunen eller fylkeskommunen</a:t>
            </a:r>
            <a:r>
              <a:rPr kumimoji="0" lang="nn-NO" sz="1600" u="none" strike="noStrike" kern="1200" cap="none" spc="0" normalizeH="0" baseline="0" noProof="0" dirty="0">
                <a:ln>
                  <a:noFill/>
                </a:ln>
                <a:solidFill>
                  <a:srgbClr val="333333"/>
                </a:solidFill>
                <a:effectLst/>
                <a:uLnTx/>
                <a:uFillTx/>
                <a:ea typeface="+mn-ea"/>
                <a:cs typeface="+mn-cs"/>
              </a:rPr>
              <a:t>, med mindre meldinga er </a:t>
            </a:r>
            <a:r>
              <a:rPr kumimoji="0" lang="nn-NO" sz="1600" b="1" u="none" strike="noStrike" kern="1200" cap="none" spc="0" normalizeH="0" baseline="0" noProof="0" dirty="0">
                <a:ln>
                  <a:noFill/>
                </a:ln>
                <a:solidFill>
                  <a:srgbClr val="333333"/>
                </a:solidFill>
                <a:effectLst/>
                <a:uLnTx/>
                <a:uFillTx/>
                <a:ea typeface="+mn-ea"/>
                <a:cs typeface="+mn-cs"/>
              </a:rPr>
              <a:t>openbert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nn-NO" sz="1600" b="1" u="none" strike="noStrike" kern="1200" cap="none" spc="0" normalizeH="0" baseline="0" noProof="0" dirty="0">
                <a:ln>
                  <a:noFill/>
                </a:ln>
                <a:solidFill>
                  <a:srgbClr val="333333"/>
                </a:solidFill>
                <a:effectLst/>
                <a:uLnTx/>
                <a:uFillTx/>
                <a:ea typeface="+mn-ea"/>
                <a:cs typeface="+mn-cs"/>
              </a:rPr>
              <a:t>grunnlaus</a:t>
            </a:r>
            <a:r>
              <a:rPr kumimoji="0" lang="nn-NO" sz="1600" u="none" strike="noStrike" kern="1200" cap="none" spc="0" normalizeH="0" baseline="0" noProof="0" dirty="0">
                <a:ln>
                  <a:noFill/>
                </a:ln>
                <a:solidFill>
                  <a:srgbClr val="333333"/>
                </a:solidFill>
                <a:effectLst/>
                <a:uLnTx/>
                <a:uFillTx/>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rgbClr val="333333"/>
                </a:solidFill>
                <a:effectLst/>
                <a:uLnTx/>
                <a:uFillTx/>
                <a:ea typeface="+mn-ea"/>
                <a:cs typeface="+mn-cs"/>
              </a:rPr>
              <a:t>Dersom ein som arbeider på skolen, får mistanke om eller kjennskap til at </a:t>
            </a:r>
            <a:r>
              <a:rPr kumimoji="0" lang="nn-NO" sz="1600" b="1" u="none" strike="noStrike" kern="1200" cap="none" spc="0" normalizeH="0" baseline="0" noProof="0" dirty="0">
                <a:ln>
                  <a:noFill/>
                </a:ln>
                <a:solidFill>
                  <a:srgbClr val="333333"/>
                </a:solidFill>
                <a:effectLst/>
                <a:uLnTx/>
                <a:uFillTx/>
                <a:ea typeface="+mn-ea"/>
                <a:cs typeface="+mn-cs"/>
              </a:rPr>
              <a:t>ein i leiinga </a:t>
            </a:r>
            <a:r>
              <a:rPr kumimoji="0" lang="nn-NO" sz="1600" u="none" strike="noStrike" kern="1200" cap="none" spc="0" normalizeH="0" baseline="0" noProof="0" dirty="0">
                <a:ln>
                  <a:noFill/>
                </a:ln>
                <a:solidFill>
                  <a:srgbClr val="333333"/>
                </a:solidFill>
                <a:effectLst/>
                <a:uLnTx/>
                <a:uFillTx/>
                <a:ea typeface="+mn-ea"/>
                <a:cs typeface="+mn-cs"/>
              </a:rPr>
              <a:t>ved skolen </a:t>
            </a:r>
            <a:r>
              <a:rPr kumimoji="0" lang="nn-NO" sz="1600" b="1" u="none" strike="noStrike" kern="1200" cap="none" spc="0" normalizeH="0" baseline="0" noProof="0" dirty="0">
                <a:ln>
                  <a:noFill/>
                </a:ln>
                <a:solidFill>
                  <a:srgbClr val="333333"/>
                </a:solidFill>
                <a:effectLst/>
                <a:uLnTx/>
                <a:uFillTx/>
                <a:ea typeface="+mn-ea"/>
                <a:cs typeface="+mn-cs"/>
              </a:rPr>
              <a:t>krenkjer</a:t>
            </a:r>
            <a:r>
              <a:rPr kumimoji="0" lang="nn-NO" sz="1600" u="none" strike="noStrike" kern="1200" cap="none" spc="0" normalizeH="0" baseline="0" noProof="0" dirty="0">
                <a:ln>
                  <a:noFill/>
                </a:ln>
                <a:solidFill>
                  <a:srgbClr val="333333"/>
                </a:solidFill>
                <a:effectLst/>
                <a:uLnTx/>
                <a:uFillTx/>
                <a:ea typeface="+mn-ea"/>
                <a:cs typeface="+mn-cs"/>
              </a:rPr>
              <a:t> ein elev, skal vedkommande melde frå til </a:t>
            </a:r>
            <a:r>
              <a:rPr kumimoji="0" lang="nn-NO" sz="1600" b="1" u="none" strike="noStrike" kern="1200" cap="none" spc="0" normalizeH="0" baseline="0" noProof="0" dirty="0">
                <a:ln>
                  <a:noFill/>
                </a:ln>
                <a:solidFill>
                  <a:srgbClr val="333333"/>
                </a:solidFill>
                <a:effectLst/>
                <a:uLnTx/>
                <a:uFillTx/>
                <a:ea typeface="+mn-ea"/>
                <a:cs typeface="+mn-cs"/>
              </a:rPr>
              <a:t>kommunen eller fylkeskommunen direkte.»</a:t>
            </a:r>
            <a:endParaRPr kumimoji="0" lang="nn-NO" sz="1600" u="none" strike="noStrike" kern="1200" cap="none" spc="0" normalizeH="0" baseline="0" noProof="0" dirty="0">
              <a:ln>
                <a:noFill/>
              </a:ln>
              <a:solidFill>
                <a:srgbClr val="333333"/>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1" u="none" strike="noStrike" kern="1200" cap="none" spc="0" normalizeH="0" baseline="0" noProof="0" dirty="0">
              <a:ln>
                <a:noFill/>
              </a:ln>
              <a:solidFill>
                <a:srgbClr val="FF0000"/>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lumMod val="85000"/>
                    <a:lumOff val="15000"/>
                  </a:srgbClr>
                </a:solidFill>
                <a:effectLst/>
                <a:uLnTx/>
                <a:uFillTx/>
                <a:ea typeface="Roboto"/>
                <a:cs typeface="Roboto"/>
              </a:rPr>
              <a:t>(opplæringsloven § 12-5)</a:t>
            </a:r>
            <a:endParaRPr kumimoji="0" lang="nb-NO" sz="1800" b="0" i="1" u="none" strike="noStrike" kern="1200" cap="none" spc="0" normalizeH="0" baseline="0" noProof="0" dirty="0">
              <a:ln>
                <a:noFill/>
              </a:ln>
              <a:solidFill>
                <a:srgbClr val="000000">
                  <a:lumMod val="85000"/>
                  <a:lumOff val="15000"/>
                </a:srgbClr>
              </a:solidFill>
              <a:effectLst/>
              <a:uLnTx/>
              <a:uFillTx/>
              <a:ea typeface="Roboto"/>
              <a:cs typeface="Roboto"/>
            </a:endParaRPr>
          </a:p>
        </p:txBody>
      </p:sp>
      <p:pic>
        <p:nvPicPr>
          <p:cNvPr id="8" name="Bilde 7">
            <a:extLst>
              <a:ext uri="{FF2B5EF4-FFF2-40B4-BE49-F238E27FC236}">
                <a16:creationId xmlns:a16="http://schemas.microsoft.com/office/drawing/2014/main" id="{7AF84F43-7536-BAE3-1A17-A63B31A08EBB}"/>
              </a:ext>
            </a:extLst>
          </p:cNvPr>
          <p:cNvPicPr>
            <a:picLocks noChangeAspect="1"/>
          </p:cNvPicPr>
          <p:nvPr/>
        </p:nvPicPr>
        <p:blipFill>
          <a:blip r:embed="rId7"/>
          <a:stretch>
            <a:fillRect/>
          </a:stretch>
        </p:blipFill>
        <p:spPr>
          <a:xfrm>
            <a:off x="4934808" y="3043517"/>
            <a:ext cx="1018120" cy="1018120"/>
          </a:xfrm>
          <a:prstGeom prst="rect">
            <a:avLst/>
          </a:prstGeom>
        </p:spPr>
      </p:pic>
    </p:spTree>
    <p:extLst>
      <p:ext uri="{BB962C8B-B14F-4D97-AF65-F5344CB8AC3E}">
        <p14:creationId xmlns:p14="http://schemas.microsoft.com/office/powerpoint/2010/main" val="298104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664AB39-8F47-15BC-EC82-3ADA227C1155}"/>
              </a:ext>
            </a:extLst>
          </p:cNvPr>
          <p:cNvPicPr>
            <a:picLocks noChangeAspect="1"/>
          </p:cNvPicPr>
          <p:nvPr/>
        </p:nvPicPr>
        <p:blipFill>
          <a:blip r:embed="rId3"/>
          <a:stretch>
            <a:fillRect/>
          </a:stretch>
        </p:blipFill>
        <p:spPr>
          <a:xfrm>
            <a:off x="1" y="0"/>
            <a:ext cx="7114478"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509240" y="1245828"/>
            <a:ext cx="6096000" cy="739548"/>
          </a:xfrm>
        </p:spPr>
        <p:txBody>
          <a:bodyPr>
            <a:normAutofit/>
          </a:bodyPr>
          <a:lstStyle/>
          <a:p>
            <a:pPr algn="ctr"/>
            <a:r>
              <a:rPr lang="nb-NO" b="1" dirty="0">
                <a:latin typeface="Roboto"/>
                <a:ea typeface="Roboto"/>
                <a:cs typeface="Roboto"/>
              </a:rPr>
              <a:t>Skjerpa plikt til å melde frå</a:t>
            </a:r>
            <a:endParaRPr lang="nb-NO" sz="2800"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4294967295"/>
          </p:nvPr>
        </p:nvSpPr>
        <p:spPr>
          <a:xfrm>
            <a:off x="7775158" y="254000"/>
            <a:ext cx="3621087" cy="3175000"/>
          </a:xfrm>
          <a:solidFill>
            <a:srgbClr val="EED0C3"/>
          </a:solidFill>
        </p:spPr>
        <p:txBody>
          <a:bodyPr>
            <a:normAutofit fontScale="92500" lnSpcReduction="10000"/>
          </a:bodyPr>
          <a:lstStyle/>
          <a:p>
            <a:pPr marL="0" indent="0">
              <a:lnSpc>
                <a:spcPct val="110000"/>
              </a:lnSpc>
              <a:buNone/>
            </a:pPr>
            <a:r>
              <a:rPr lang="nb-NO" sz="2000" dirty="0">
                <a:latin typeface="Roboto" panose="02000000000000000000" pitchFamily="2" charset="0"/>
                <a:ea typeface="Roboto" panose="02000000000000000000" pitchFamily="2" charset="0"/>
              </a:rPr>
              <a:t>Dagens § 9 A-5</a:t>
            </a:r>
          </a:p>
          <a:p>
            <a:pPr indent="0">
              <a:lnSpc>
                <a:spcPct val="107000"/>
              </a:lnSpc>
              <a:spcAft>
                <a:spcPts val="800"/>
              </a:spcAft>
              <a:buNone/>
            </a:pPr>
            <a:r>
              <a:rPr lang="nn-NO" sz="1400" dirty="0">
                <a:latin typeface="Roboto" panose="02000000000000000000" pitchFamily="2" charset="0"/>
                <a:ea typeface="Roboto" panose="02000000000000000000" pitchFamily="2" charset="0"/>
              </a:rPr>
              <a:t>«</a:t>
            </a:r>
            <a:r>
              <a:rPr lang="nb-NO" sz="1400" dirty="0">
                <a:latin typeface="Roboto" panose="02000000000000000000" pitchFamily="2" charset="0"/>
                <a:ea typeface="Roboto" panose="02000000000000000000" pitchFamily="2" charset="0"/>
              </a:rPr>
              <a:t>Dersom ein som arbeider på skolen, får mistanke om eller kjennskap til at ein annan som arbeider på skolen, </a:t>
            </a:r>
            <a:r>
              <a:rPr lang="nb-NO" sz="1400" dirty="0" err="1">
                <a:latin typeface="Roboto" panose="02000000000000000000" pitchFamily="2" charset="0"/>
                <a:ea typeface="Roboto" panose="02000000000000000000" pitchFamily="2" charset="0"/>
              </a:rPr>
              <a:t>utset</a:t>
            </a:r>
            <a:r>
              <a:rPr lang="nb-NO" sz="1400" dirty="0">
                <a:latin typeface="Roboto" panose="02000000000000000000" pitchFamily="2" charset="0"/>
                <a:ea typeface="Roboto" panose="02000000000000000000" pitchFamily="2" charset="0"/>
              </a:rPr>
              <a:t> ein elev for krenking som mobbing, vald, diskriminering og</a:t>
            </a:r>
            <a:r>
              <a:rPr lang="nb-NO" sz="1400" dirty="0">
                <a:solidFill>
                  <a:schemeClr val="tx1"/>
                </a:solidFill>
                <a:latin typeface="Roboto" panose="02000000000000000000" pitchFamily="2" charset="0"/>
                <a:ea typeface="Roboto" panose="02000000000000000000" pitchFamily="2" charset="0"/>
              </a:rPr>
              <a:t> trakassering, skal </a:t>
            </a:r>
            <a:r>
              <a:rPr lang="nb-NO" sz="1400" dirty="0" err="1">
                <a:solidFill>
                  <a:schemeClr val="tx1"/>
                </a:solidFill>
                <a:latin typeface="Roboto" panose="02000000000000000000" pitchFamily="2" charset="0"/>
                <a:ea typeface="Roboto" panose="02000000000000000000" pitchFamily="2" charset="0"/>
              </a:rPr>
              <a:t>vedkommande</a:t>
            </a:r>
            <a:r>
              <a:rPr lang="nb-NO" sz="1400" dirty="0">
                <a:solidFill>
                  <a:schemeClr val="tx1"/>
                </a:solidFill>
                <a:latin typeface="Roboto" panose="02000000000000000000" pitchFamily="2" charset="0"/>
                <a:ea typeface="Roboto" panose="02000000000000000000" pitchFamily="2" charset="0"/>
              </a:rPr>
              <a:t> straks varsle rektor. </a:t>
            </a:r>
            <a:r>
              <a:rPr lang="nb-NO" sz="1400" b="1" dirty="0">
                <a:solidFill>
                  <a:schemeClr val="tx1"/>
                </a:solidFill>
                <a:latin typeface="Roboto" panose="02000000000000000000" pitchFamily="2" charset="0"/>
                <a:ea typeface="Roboto" panose="02000000000000000000" pitchFamily="2" charset="0"/>
              </a:rPr>
              <a:t>Rektor skal varsle </a:t>
            </a:r>
            <a:r>
              <a:rPr lang="nb-NO" sz="1400" b="1" dirty="0" err="1">
                <a:solidFill>
                  <a:schemeClr val="tx1"/>
                </a:solidFill>
                <a:latin typeface="Roboto" panose="02000000000000000000" pitchFamily="2" charset="0"/>
                <a:ea typeface="Roboto" panose="02000000000000000000" pitchFamily="2" charset="0"/>
              </a:rPr>
              <a:t>skoleeigaren</a:t>
            </a:r>
            <a:r>
              <a:rPr lang="nb-NO" sz="1400" b="1" dirty="0">
                <a:solidFill>
                  <a:schemeClr val="tx1"/>
                </a:solidFill>
                <a:latin typeface="Roboto" panose="02000000000000000000" pitchFamily="2" charset="0"/>
                <a:ea typeface="Roboto" panose="02000000000000000000" pitchFamily="2" charset="0"/>
              </a:rPr>
              <a:t>. </a:t>
            </a:r>
            <a:r>
              <a:rPr lang="nb-NO" sz="1400" dirty="0">
                <a:solidFill>
                  <a:schemeClr val="tx1"/>
                </a:solidFill>
                <a:latin typeface="Roboto" panose="02000000000000000000" pitchFamily="2" charset="0"/>
                <a:ea typeface="Roboto" panose="02000000000000000000" pitchFamily="2" charset="0"/>
              </a:rPr>
              <a:t>Dersom det er ein i leiinga ved skolen som står bak krenkinga, skal </a:t>
            </a:r>
            <a:r>
              <a:rPr lang="nb-NO" sz="1400" dirty="0" err="1">
                <a:solidFill>
                  <a:schemeClr val="tx1"/>
                </a:solidFill>
                <a:latin typeface="Roboto" panose="02000000000000000000" pitchFamily="2" charset="0"/>
                <a:ea typeface="Roboto" panose="02000000000000000000" pitchFamily="2" charset="0"/>
              </a:rPr>
              <a:t>skoleeigaren</a:t>
            </a:r>
            <a:r>
              <a:rPr lang="nb-NO" sz="1400" dirty="0">
                <a:solidFill>
                  <a:schemeClr val="tx1"/>
                </a:solidFill>
                <a:latin typeface="Roboto" panose="02000000000000000000" pitchFamily="2" charset="0"/>
                <a:ea typeface="Roboto" panose="02000000000000000000" pitchFamily="2" charset="0"/>
              </a:rPr>
              <a:t> </a:t>
            </a:r>
            <a:r>
              <a:rPr lang="nb-NO" sz="1400" dirty="0" err="1">
                <a:solidFill>
                  <a:schemeClr val="tx1"/>
                </a:solidFill>
                <a:latin typeface="Roboto" panose="02000000000000000000" pitchFamily="2" charset="0"/>
                <a:ea typeface="Roboto" panose="02000000000000000000" pitchFamily="2" charset="0"/>
              </a:rPr>
              <a:t>varslast</a:t>
            </a:r>
            <a:r>
              <a:rPr lang="nb-NO" sz="1400" dirty="0">
                <a:solidFill>
                  <a:schemeClr val="tx1"/>
                </a:solidFill>
                <a:latin typeface="Roboto" panose="02000000000000000000" pitchFamily="2" charset="0"/>
                <a:ea typeface="Roboto" panose="02000000000000000000" pitchFamily="2" charset="0"/>
              </a:rPr>
              <a:t> direkte av den som </a:t>
            </a:r>
            <a:r>
              <a:rPr lang="nb-NO" sz="1400" dirty="0" err="1">
                <a:solidFill>
                  <a:schemeClr val="tx1"/>
                </a:solidFill>
                <a:latin typeface="Roboto" panose="02000000000000000000" pitchFamily="2" charset="0"/>
                <a:ea typeface="Roboto" panose="02000000000000000000" pitchFamily="2" charset="0"/>
              </a:rPr>
              <a:t>fekk</a:t>
            </a:r>
            <a:r>
              <a:rPr lang="nb-NO" sz="1400" dirty="0">
                <a:solidFill>
                  <a:schemeClr val="tx1"/>
                </a:solidFill>
                <a:latin typeface="Roboto" panose="02000000000000000000" pitchFamily="2" charset="0"/>
                <a:ea typeface="Roboto" panose="02000000000000000000" pitchFamily="2" charset="0"/>
              </a:rPr>
              <a:t> mistanke om eller kjennskap til krenkinga. </a:t>
            </a:r>
            <a:r>
              <a:rPr lang="nb-NO" sz="1400" b="1" dirty="0">
                <a:solidFill>
                  <a:schemeClr val="tx1"/>
                </a:solidFill>
                <a:latin typeface="Roboto" panose="02000000000000000000" pitchFamily="2" charset="0"/>
                <a:ea typeface="Roboto" panose="02000000000000000000" pitchFamily="2" charset="0"/>
              </a:rPr>
              <a:t>Undersøking og tiltak etter </a:t>
            </a:r>
            <a:r>
              <a:rPr lang="nb-NO" sz="1400" b="1" dirty="0">
                <a:solidFill>
                  <a:schemeClr val="tx1"/>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 9 A-4</a:t>
            </a:r>
            <a:r>
              <a:rPr lang="nb-NO" sz="1400" b="1" dirty="0">
                <a:solidFill>
                  <a:schemeClr val="tx1"/>
                </a:solidFill>
                <a:latin typeface="Roboto" panose="02000000000000000000" pitchFamily="2" charset="0"/>
                <a:ea typeface="Roboto" panose="02000000000000000000" pitchFamily="2" charset="0"/>
              </a:rPr>
              <a:t> tredje og fjerde ledd skal </a:t>
            </a:r>
            <a:r>
              <a:rPr lang="nb-NO" sz="1400" b="1" dirty="0" err="1">
                <a:solidFill>
                  <a:schemeClr val="tx1"/>
                </a:solidFill>
                <a:latin typeface="Roboto" panose="02000000000000000000" pitchFamily="2" charset="0"/>
                <a:ea typeface="Roboto" panose="02000000000000000000" pitchFamily="2" charset="0"/>
              </a:rPr>
              <a:t>setjast</a:t>
            </a:r>
            <a:r>
              <a:rPr lang="nb-NO" sz="1400" b="1" dirty="0">
                <a:solidFill>
                  <a:schemeClr val="tx1"/>
                </a:solidFill>
                <a:latin typeface="Roboto" panose="02000000000000000000" pitchFamily="2" charset="0"/>
                <a:ea typeface="Roboto" panose="02000000000000000000" pitchFamily="2" charset="0"/>
              </a:rPr>
              <a:t> i verk straks.</a:t>
            </a:r>
            <a:r>
              <a:rPr lang="nb-NO" sz="1400" dirty="0">
                <a:solidFill>
                  <a:schemeClr val="tx1"/>
                </a:solidFill>
                <a:latin typeface="Roboto" panose="02000000000000000000" pitchFamily="2" charset="0"/>
                <a:ea typeface="Roboto" panose="02000000000000000000" pitchFamily="2" charset="0"/>
              </a:rPr>
              <a:t>»</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774655" y="3573463"/>
            <a:ext cx="3621590" cy="3164905"/>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12-5</a:t>
            </a:r>
          </a:p>
          <a:p>
            <a:pPr marL="228600">
              <a:lnSpc>
                <a:spcPct val="87000"/>
              </a:lnSpc>
              <a:spcBef>
                <a:spcPts val="1000"/>
              </a:spcBef>
              <a:spcAft>
                <a:spcPts val="800"/>
              </a:spcAft>
              <a:buClr>
                <a:schemeClr val="accent1">
                  <a:lumMod val="75000"/>
                </a:schemeClr>
              </a:buClr>
            </a:pPr>
            <a:r>
              <a:rPr lang="en-US"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annan som arbeider på skolen, krenkjer ein elev, skal vedkommande straks melde frå til rektor. </a:t>
            </a:r>
            <a:r>
              <a:rPr lang="nn-NO" sz="1400" b="1">
                <a:latin typeface="Roboto" panose="02000000000000000000" pitchFamily="2" charset="0"/>
                <a:ea typeface="Roboto" panose="02000000000000000000" pitchFamily="2" charset="0"/>
              </a:rPr>
              <a:t>Rektor skal melde frå til kommunen eller fylkeskommunen, med mindre meldinga er openbert grunnlaus. </a:t>
            </a:r>
            <a:endParaRPr lang="nb-NO" sz="1400" b="1">
              <a:latin typeface="Roboto" panose="02000000000000000000" pitchFamily="2" charset="0"/>
              <a:ea typeface="Roboto" panose="02000000000000000000" pitchFamily="2" charset="0"/>
            </a:endParaRPr>
          </a:p>
          <a:p>
            <a:pPr marL="228600">
              <a:lnSpc>
                <a:spcPct val="87000"/>
              </a:lnSpc>
              <a:spcBef>
                <a:spcPts val="1000"/>
              </a:spcBef>
              <a:spcAft>
                <a:spcPts val="800"/>
              </a:spcAft>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i leiinga ved skolen krenkjer ein elev, skal vedkommande melde frå til kommunen eller fylkeskommunen direkte.»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7" name="TekstSylinder 6">
            <a:extLst>
              <a:ext uri="{FF2B5EF4-FFF2-40B4-BE49-F238E27FC236}">
                <a16:creationId xmlns:a16="http://schemas.microsoft.com/office/drawing/2014/main" id="{C6F487CD-4A13-99F1-9946-121F241FB3AC}"/>
              </a:ext>
            </a:extLst>
          </p:cNvPr>
          <p:cNvSpPr txBox="1"/>
          <p:nvPr/>
        </p:nvSpPr>
        <p:spPr>
          <a:xfrm>
            <a:off x="828412" y="2228509"/>
            <a:ext cx="5195208" cy="3416320"/>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t>Endring av ordlyden </a:t>
            </a:r>
            <a:r>
              <a:rPr lang="nb-NO" sz="2400" dirty="0" err="1"/>
              <a:t>tydeliggjer</a:t>
            </a:r>
            <a:r>
              <a:rPr lang="nb-NO" sz="2400" dirty="0"/>
              <a:t> at den «ordinære» aktivitetsplikta gjeld også her,</a:t>
            </a:r>
          </a:p>
          <a:p>
            <a:pPr marL="285750" indent="-285750">
              <a:buClr>
                <a:srgbClr val="4E9F75"/>
              </a:buClr>
              <a:buFont typeface="Arial" panose="020B0604020202020204" pitchFamily="34" charset="0"/>
              <a:buChar char="•"/>
            </a:pPr>
            <a:r>
              <a:rPr lang="nb-NO" sz="2400" dirty="0"/>
              <a:t>Innført </a:t>
            </a:r>
            <a:r>
              <a:rPr lang="nb-NO" sz="2400" dirty="0" err="1"/>
              <a:t>e.n</a:t>
            </a:r>
            <a:r>
              <a:rPr lang="nb-NO" sz="2400" dirty="0"/>
              <a:t> terskel for når rektor skal melde frå til </a:t>
            </a:r>
            <a:r>
              <a:rPr lang="nb-NO" sz="2400" dirty="0" err="1"/>
              <a:t>skoleeigar</a:t>
            </a:r>
            <a:r>
              <a:rPr lang="nb-NO" sz="2400" dirty="0"/>
              <a:t>, men «</a:t>
            </a:r>
            <a:r>
              <a:rPr lang="nn-NO" sz="2400" dirty="0"/>
              <a:t>Ei innføring av ein terskel for plikta til å melde frå vil ikkje endre rettstilstanden nemneverdig frå i dag».</a:t>
            </a:r>
            <a:endParaRPr lang="nb-NO" sz="2400" dirty="0"/>
          </a:p>
        </p:txBody>
      </p:sp>
    </p:spTree>
    <p:extLst>
      <p:ext uri="{BB962C8B-B14F-4D97-AF65-F5344CB8AC3E}">
        <p14:creationId xmlns:p14="http://schemas.microsoft.com/office/powerpoint/2010/main" val="416329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6CFCCE7-028F-C45A-AF6E-065082225607}"/>
              </a:ext>
            </a:extLst>
          </p:cNvPr>
          <p:cNvPicPr>
            <a:picLocks noChangeAspect="1"/>
          </p:cNvPicPr>
          <p:nvPr/>
        </p:nvPicPr>
        <p:blipFill>
          <a:blip r:embed="rId3"/>
          <a:stretch>
            <a:fillRect/>
          </a:stretch>
        </p:blipFill>
        <p:spPr>
          <a:xfrm>
            <a:off x="0" y="0"/>
            <a:ext cx="7114478" cy="6858000"/>
          </a:xfrm>
          <a:prstGeom prst="rect">
            <a:avLst/>
          </a:prstGeom>
        </p:spPr>
      </p:pic>
      <p:sp>
        <p:nvSpPr>
          <p:cNvPr id="3" name="Plassholder for innhold 2">
            <a:extLst>
              <a:ext uri="{FF2B5EF4-FFF2-40B4-BE49-F238E27FC236}">
                <a16:creationId xmlns:a16="http://schemas.microsoft.com/office/drawing/2014/main" id="{570944DD-1A5C-B009-10DD-3ABCC80491B7}"/>
              </a:ext>
            </a:extLst>
          </p:cNvPr>
          <p:cNvSpPr>
            <a:spLocks noGrp="1"/>
          </p:cNvSpPr>
          <p:nvPr>
            <p:ph sz="half" idx="4294967295"/>
          </p:nvPr>
        </p:nvSpPr>
        <p:spPr>
          <a:xfrm>
            <a:off x="706437" y="2068938"/>
            <a:ext cx="5794724" cy="4279900"/>
          </a:xfrm>
        </p:spPr>
        <p:txBody>
          <a:bodyPr vert="horz" lIns="90000" tIns="45720" rIns="91440" bIns="45720" rtlCol="0" anchor="t">
            <a:normAutofit/>
          </a:bodyPr>
          <a:lstStyle/>
          <a:p>
            <a:r>
              <a:rPr lang="nb-NO" dirty="0">
                <a:ea typeface="Roboto"/>
              </a:rPr>
              <a:t>blir utløyst ved mistanke om at ein som arbeider på skolen, </a:t>
            </a:r>
            <a:r>
              <a:rPr lang="nb-NO" dirty="0" err="1">
                <a:ea typeface="Roboto"/>
              </a:rPr>
              <a:t>utset</a:t>
            </a:r>
            <a:r>
              <a:rPr lang="nb-NO" dirty="0">
                <a:ea typeface="Roboto"/>
              </a:rPr>
              <a:t> eller har utsett ein elev for </a:t>
            </a:r>
            <a:r>
              <a:rPr lang="nb-NO" dirty="0" err="1">
                <a:ea typeface="Roboto"/>
              </a:rPr>
              <a:t>krenkingar</a:t>
            </a:r>
            <a:endParaRPr lang="nb-NO" dirty="0">
              <a:ea typeface="Roboto"/>
              <a:cs typeface="Roboto"/>
            </a:endParaRPr>
          </a:p>
          <a:p>
            <a:r>
              <a:rPr lang="nb-NO" dirty="0"/>
              <a:t>Skjerpa krav til å melde frå </a:t>
            </a:r>
            <a:r>
              <a:rPr lang="nb-NO" b="1" dirty="0">
                <a:solidFill>
                  <a:schemeClr val="tx1"/>
                </a:solidFill>
              </a:rPr>
              <a:t>«straks»</a:t>
            </a:r>
          </a:p>
          <a:p>
            <a:r>
              <a:rPr lang="nb-NO" dirty="0">
                <a:solidFill>
                  <a:schemeClr val="tx1"/>
                </a:solidFill>
              </a:rPr>
              <a:t>Rektor skal melde frå til kommunen eller fylkeskommunen</a:t>
            </a:r>
          </a:p>
          <a:p>
            <a:r>
              <a:rPr lang="nb-NO" dirty="0">
                <a:solidFill>
                  <a:schemeClr val="tx1"/>
                </a:solidFill>
              </a:rPr>
              <a:t>Dei som arbeider på skolen skal melde frå til kommunen eller fylkeskommunen dersom dei </a:t>
            </a:r>
            <a:r>
              <a:rPr lang="nb-NO" dirty="0" err="1">
                <a:solidFill>
                  <a:schemeClr val="tx1"/>
                </a:solidFill>
              </a:rPr>
              <a:t>mistenkjer</a:t>
            </a:r>
            <a:r>
              <a:rPr lang="nb-NO" dirty="0">
                <a:solidFill>
                  <a:schemeClr val="tx1"/>
                </a:solidFill>
              </a:rPr>
              <a:t> at ein i skoleleiinga </a:t>
            </a:r>
            <a:r>
              <a:rPr lang="nb-NO" dirty="0" err="1">
                <a:solidFill>
                  <a:schemeClr val="tx1"/>
                </a:solidFill>
              </a:rPr>
              <a:t>krenkjer</a:t>
            </a:r>
            <a:r>
              <a:rPr lang="nb-NO" dirty="0">
                <a:solidFill>
                  <a:schemeClr val="tx1"/>
                </a:solidFill>
              </a:rPr>
              <a:t> eller har krenkt ein elev</a:t>
            </a:r>
          </a:p>
        </p:txBody>
      </p:sp>
      <p:sp>
        <p:nvSpPr>
          <p:cNvPr id="2" name="Tittel 1">
            <a:extLst>
              <a:ext uri="{FF2B5EF4-FFF2-40B4-BE49-F238E27FC236}">
                <a16:creationId xmlns:a16="http://schemas.microsoft.com/office/drawing/2014/main" id="{F09323CD-35A0-1E30-089E-BAC686051720}"/>
              </a:ext>
            </a:extLst>
          </p:cNvPr>
          <p:cNvSpPr>
            <a:spLocks noGrp="1"/>
          </p:cNvSpPr>
          <p:nvPr>
            <p:ph type="title" idx="4294967295"/>
          </p:nvPr>
        </p:nvSpPr>
        <p:spPr>
          <a:xfrm>
            <a:off x="568713" y="1197888"/>
            <a:ext cx="6200078" cy="676048"/>
          </a:xfrm>
        </p:spPr>
        <p:txBody>
          <a:bodyPr anchor="t">
            <a:normAutofit/>
          </a:bodyPr>
          <a:lstStyle/>
          <a:p>
            <a:r>
              <a:rPr lang="nb-NO" b="1" dirty="0"/>
              <a:t>Skjerpa plikt til å melde frå</a:t>
            </a:r>
          </a:p>
        </p:txBody>
      </p:sp>
      <p:pic>
        <p:nvPicPr>
          <p:cNvPr id="7" name="Grafikk 6" descr="Graf-og notat papir med blyanter">
            <a:extLst>
              <a:ext uri="{FF2B5EF4-FFF2-40B4-BE49-F238E27FC236}">
                <a16:creationId xmlns:a16="http://schemas.microsoft.com/office/drawing/2014/main" id="{0E65CD48-8FBA-89D7-A012-4590716A25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04349">
            <a:off x="6473257" y="706894"/>
            <a:ext cx="5660112" cy="5660112"/>
          </a:xfrm>
          <a:prstGeom prst="rect">
            <a:avLst/>
          </a:prstGeom>
        </p:spPr>
      </p:pic>
      <p:pic>
        <p:nvPicPr>
          <p:cNvPr id="9" name="Grafikk 8" descr="To tale bobler">
            <a:extLst>
              <a:ext uri="{FF2B5EF4-FFF2-40B4-BE49-F238E27FC236}">
                <a16:creationId xmlns:a16="http://schemas.microsoft.com/office/drawing/2014/main" id="{E64397BD-FC4E-5745-469C-AC63A19130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9207" y="2224854"/>
            <a:ext cx="2624192" cy="2624192"/>
          </a:xfrm>
          <a:prstGeom prst="rect">
            <a:avLst/>
          </a:prstGeom>
        </p:spPr>
      </p:pic>
    </p:spTree>
    <p:extLst>
      <p:ext uri="{BB962C8B-B14F-4D97-AF65-F5344CB8AC3E}">
        <p14:creationId xmlns:p14="http://schemas.microsoft.com/office/powerpoint/2010/main" val="64032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n vegg som er dekket med klistre lapper.">
            <a:extLst>
              <a:ext uri="{FF2B5EF4-FFF2-40B4-BE49-F238E27FC236}">
                <a16:creationId xmlns:a16="http://schemas.microsoft.com/office/drawing/2014/main" id="{80B2ABB7-A4D9-26B6-1D22-6FD42A3F83D7}"/>
              </a:ext>
            </a:extLst>
          </p:cNvPr>
          <p:cNvPicPr>
            <a:picLocks noChangeAspect="1"/>
          </p:cNvPicPr>
          <p:nvPr/>
        </p:nvPicPr>
        <p:blipFill>
          <a:blip r:embed="rId3"/>
          <a:stretch>
            <a:fillRect/>
          </a:stretch>
        </p:blipFill>
        <p:spPr>
          <a:xfrm>
            <a:off x="-100361" y="0"/>
            <a:ext cx="12292361" cy="6858000"/>
          </a:xfrm>
          <a:prstGeom prst="rect">
            <a:avLst/>
          </a:prstGeom>
        </p:spPr>
      </p:pic>
      <p:sp>
        <p:nvSpPr>
          <p:cNvPr id="6" name="Oval 7">
            <a:extLst>
              <a:ext uri="{FF2B5EF4-FFF2-40B4-BE49-F238E27FC236}">
                <a16:creationId xmlns:a16="http://schemas.microsoft.com/office/drawing/2014/main" id="{6DFE3C82-DD22-350E-5B45-EAFDD2163CAB}"/>
              </a:ext>
            </a:extLst>
          </p:cNvPr>
          <p:cNvSpPr>
            <a:spLocks noChangeAspect="1"/>
          </p:cNvSpPr>
          <p:nvPr/>
        </p:nvSpPr>
        <p:spPr>
          <a:xfrm>
            <a:off x="113293" y="2093528"/>
            <a:ext cx="4673600" cy="4673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Plikta til å </a:t>
            </a:r>
            <a:r>
              <a:rPr kumimoji="0" lang="nb-NO" sz="24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undersøkje</a:t>
            </a:r>
            <a:endPar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«Skolen skal snarast undersøkje saka.»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1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(opplæringslova § </a:t>
            </a:r>
            <a:r>
              <a:rPr lang="nb-NO" sz="1400" dirty="0">
                <a:solidFill>
                  <a:srgbClr val="000000"/>
                </a:solidFill>
                <a:latin typeface="Roboto" panose="02000000000000000000" pitchFamily="2" charset="0"/>
                <a:ea typeface="Roboto" panose="02000000000000000000" pitchFamily="2" charset="0"/>
              </a:rPr>
              <a:t>12-4 andre</a:t>
            </a: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ledd)</a:t>
            </a:r>
            <a:endParaRPr kumimoji="0" lang="nb-NO"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FA5FE5C5-8C18-29BE-E103-4DA114975C06}"/>
              </a:ext>
            </a:extLst>
          </p:cNvPr>
          <p:cNvPicPr>
            <a:picLocks noChangeAspect="1"/>
          </p:cNvPicPr>
          <p:nvPr/>
        </p:nvPicPr>
        <p:blipFill>
          <a:blip r:embed="rId4"/>
          <a:stretch>
            <a:fillRect/>
          </a:stretch>
        </p:blipFill>
        <p:spPr>
          <a:xfrm>
            <a:off x="3768773" y="2555343"/>
            <a:ext cx="1018120" cy="1018120"/>
          </a:xfrm>
          <a:prstGeom prst="rect">
            <a:avLst/>
          </a:prstGeom>
        </p:spPr>
      </p:pic>
    </p:spTree>
    <p:extLst>
      <p:ext uri="{BB962C8B-B14F-4D97-AF65-F5344CB8AC3E}">
        <p14:creationId xmlns:p14="http://schemas.microsoft.com/office/powerpoint/2010/main" val="229754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5538F-D262-6B9C-BC70-C2FD77949AD4}"/>
              </a:ext>
            </a:extLst>
          </p:cNvPr>
          <p:cNvSpPr/>
          <p:nvPr/>
        </p:nvSpPr>
        <p:spPr>
          <a:xfrm>
            <a:off x="1" y="0"/>
            <a:ext cx="6796764" cy="6858000"/>
          </a:xfrm>
          <a:prstGeom prst="rect">
            <a:avLst/>
          </a:prstGeom>
          <a:solidFill>
            <a:srgbClr val="F8E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Roboto"/>
              <a:ea typeface="+mn-ea"/>
              <a:cs typeface="+mn-cs"/>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sz="half" idx="4294967295"/>
          </p:nvPr>
        </p:nvSpPr>
        <p:spPr>
          <a:xfrm>
            <a:off x="706437" y="1812460"/>
            <a:ext cx="5389563" cy="4279900"/>
          </a:xfrm>
        </p:spPr>
        <p:txBody>
          <a:bodyPr vert="horz" lIns="90000" tIns="45720" rIns="91440" bIns="45720" rtlCol="0" anchor="t">
            <a:normAutofit/>
          </a:bodyPr>
          <a:lstStyle/>
          <a:p>
            <a:pPr marL="285750" indent="-285750">
              <a:buFont typeface="Arial" panose="020B0604020202020204" pitchFamily="34" charset="0"/>
              <a:buChar char="•"/>
            </a:pPr>
            <a:r>
              <a:rPr lang="nb-NO" sz="2400" dirty="0">
                <a:latin typeface="Roboto" panose="02000000000000000000" pitchFamily="2" charset="0"/>
                <a:ea typeface="Roboto" panose="02000000000000000000" pitchFamily="2" charset="0"/>
                <a:cs typeface="Roboto"/>
              </a:rPr>
              <a:t>I </a:t>
            </a:r>
            <a:r>
              <a:rPr lang="nb-NO" sz="2400" dirty="0" err="1">
                <a:latin typeface="Roboto" panose="02000000000000000000" pitchFamily="2" charset="0"/>
                <a:ea typeface="Roboto" panose="02000000000000000000" pitchFamily="2" charset="0"/>
                <a:cs typeface="Roboto"/>
              </a:rPr>
              <a:t>hovudsak</a:t>
            </a:r>
            <a:r>
              <a:rPr lang="nb-NO" sz="2400" dirty="0">
                <a:latin typeface="Roboto" panose="02000000000000000000" pitchFamily="2" charset="0"/>
                <a:ea typeface="Roboto" panose="02000000000000000000" pitchFamily="2" charset="0"/>
                <a:cs typeface="Roboto"/>
              </a:rPr>
              <a:t> ei </a:t>
            </a:r>
            <a:r>
              <a:rPr lang="nb-NO" sz="2400" dirty="0" err="1">
                <a:latin typeface="Roboto" panose="02000000000000000000" pitchFamily="2" charset="0"/>
                <a:ea typeface="Roboto" panose="02000000000000000000" pitchFamily="2" charset="0"/>
                <a:cs typeface="Roboto"/>
              </a:rPr>
              <a:t>vidareføring</a:t>
            </a:r>
            <a:r>
              <a:rPr lang="nb-NO" sz="2400" dirty="0">
                <a:latin typeface="Roboto" panose="02000000000000000000" pitchFamily="2" charset="0"/>
                <a:ea typeface="Roboto" panose="02000000000000000000" pitchFamily="2" charset="0"/>
                <a:cs typeface="Roboto"/>
              </a:rPr>
              <a:t> av dagens </a:t>
            </a:r>
            <a:r>
              <a:rPr lang="nb-NO" sz="2400" dirty="0" err="1">
                <a:latin typeface="Roboto" panose="02000000000000000000" pitchFamily="2" charset="0"/>
                <a:ea typeface="Roboto" panose="02000000000000000000" pitchFamily="2" charset="0"/>
                <a:cs typeface="Roboto"/>
              </a:rPr>
              <a:t>reglar</a:t>
            </a:r>
            <a:endParaRPr lang="nb-NO" sz="2400" dirty="0">
              <a:latin typeface="Roboto" panose="02000000000000000000" pitchFamily="2" charset="0"/>
              <a:ea typeface="Roboto" panose="02000000000000000000" pitchFamily="2" charset="0"/>
              <a:cs typeface="Roboto"/>
            </a:endParaRPr>
          </a:p>
          <a:p>
            <a:pPr marL="285750" indent="-285750"/>
            <a:r>
              <a:rPr lang="nb-NO" sz="2400" dirty="0">
                <a:latin typeface="Roboto" panose="02000000000000000000" pitchFamily="2" charset="0"/>
                <a:ea typeface="Roboto" panose="02000000000000000000" pitchFamily="2" charset="0"/>
                <a:cs typeface="Roboto"/>
              </a:rPr>
              <a:t>Enkelte </a:t>
            </a:r>
            <a:r>
              <a:rPr lang="nb-NO" sz="2400" dirty="0" err="1">
                <a:latin typeface="Roboto" panose="02000000000000000000" pitchFamily="2" charset="0"/>
                <a:ea typeface="Roboto" panose="02000000000000000000" pitchFamily="2" charset="0"/>
                <a:cs typeface="Roboto"/>
              </a:rPr>
              <a:t>språklege</a:t>
            </a:r>
            <a:r>
              <a:rPr lang="nb-NO" sz="2400" dirty="0">
                <a:latin typeface="Roboto" panose="02000000000000000000" pitchFamily="2" charset="0"/>
                <a:ea typeface="Roboto" panose="02000000000000000000" pitchFamily="2" charset="0"/>
                <a:cs typeface="Roboto"/>
              </a:rPr>
              <a:t> og strukturelle </a:t>
            </a:r>
            <a:r>
              <a:rPr lang="nb-NO" sz="2400" dirty="0" err="1">
                <a:latin typeface="Roboto" panose="02000000000000000000" pitchFamily="2" charset="0"/>
                <a:ea typeface="Roboto" panose="02000000000000000000" pitchFamily="2" charset="0"/>
                <a:cs typeface="Roboto"/>
              </a:rPr>
              <a:t>justeringar</a:t>
            </a:r>
            <a:endParaRPr lang="nb-NO" sz="2400" dirty="0">
              <a:latin typeface="Roboto" panose="02000000000000000000" pitchFamily="2" charset="0"/>
              <a:ea typeface="Roboto" panose="02000000000000000000" pitchFamily="2" charset="0"/>
              <a:cs typeface="Roboto"/>
            </a:endParaRPr>
          </a:p>
          <a:p>
            <a:pPr marL="285750" indent="-285750"/>
            <a:r>
              <a:rPr lang="nb-NO" sz="2400" dirty="0">
                <a:latin typeface="Roboto" panose="02000000000000000000" pitchFamily="2" charset="0"/>
                <a:ea typeface="Roboto" panose="02000000000000000000" pitchFamily="2" charset="0"/>
                <a:cs typeface="Roboto"/>
              </a:rPr>
              <a:t>Innført ein terskel for å melde frå til </a:t>
            </a:r>
            <a:r>
              <a:rPr lang="nb-NO" sz="2400" dirty="0" err="1">
                <a:latin typeface="Roboto" panose="02000000000000000000" pitchFamily="2" charset="0"/>
                <a:ea typeface="Roboto" panose="02000000000000000000" pitchFamily="2" charset="0"/>
                <a:cs typeface="Roboto"/>
              </a:rPr>
              <a:t>skoleeigar</a:t>
            </a:r>
            <a:r>
              <a:rPr lang="nb-NO" sz="2400" dirty="0">
                <a:latin typeface="Roboto" panose="02000000000000000000" pitchFamily="2" charset="0"/>
                <a:ea typeface="Roboto" panose="02000000000000000000" pitchFamily="2" charset="0"/>
                <a:cs typeface="Roboto"/>
              </a:rPr>
              <a:t> ved mistanke om </a:t>
            </a:r>
            <a:r>
              <a:rPr lang="nb-NO" sz="2400" dirty="0" err="1">
                <a:latin typeface="Roboto" panose="02000000000000000000" pitchFamily="2" charset="0"/>
                <a:ea typeface="Roboto" panose="02000000000000000000" pitchFamily="2" charset="0"/>
                <a:cs typeface="Roboto"/>
              </a:rPr>
              <a:t>krenkingar</a:t>
            </a:r>
            <a:r>
              <a:rPr lang="nb-NO" sz="2400" dirty="0">
                <a:latin typeface="Roboto" panose="02000000000000000000" pitchFamily="2" charset="0"/>
                <a:ea typeface="Roboto" panose="02000000000000000000" pitchFamily="2" charset="0"/>
                <a:cs typeface="Roboto"/>
              </a:rPr>
              <a:t> frå ein som arbeider på skolen</a:t>
            </a:r>
          </a:p>
          <a:p>
            <a:pPr marL="285750" indent="-285750">
              <a:buFont typeface="Arial" panose="020B0604020202020204" pitchFamily="34" charset="0"/>
              <a:buChar char="•"/>
            </a:pPr>
            <a:r>
              <a:rPr lang="nb-NO" sz="2400" dirty="0">
                <a:latin typeface="Roboto" panose="02000000000000000000" pitchFamily="2" charset="0"/>
                <a:ea typeface="Roboto" panose="02000000000000000000" pitchFamily="2" charset="0"/>
                <a:cs typeface="Roboto"/>
              </a:rPr>
              <a:t>Endring av kva for delplikter statsforvaltaren skal vurdere i sin handheving av aktivitetsplikta</a:t>
            </a:r>
            <a:endParaRPr lang="nb-NO" sz="2400" dirty="0">
              <a:latin typeface="Roboto" panose="02000000000000000000" pitchFamily="2" charset="0"/>
              <a:ea typeface="Roboto" panose="02000000000000000000" pitchFamily="2" charset="0"/>
            </a:endParaRPr>
          </a:p>
          <a:p>
            <a:pPr marL="0" indent="0">
              <a:buNone/>
            </a:pPr>
            <a:endParaRPr lang="nb-NO" dirty="0"/>
          </a:p>
          <a:p>
            <a:endParaRPr lang="nb-NO" dirty="0"/>
          </a:p>
          <a:p>
            <a:endParaRPr lang="nb-NO" dirty="0"/>
          </a:p>
          <a:p>
            <a:endParaRPr lang="nb-NO" dirty="0"/>
          </a:p>
          <a:p>
            <a:endParaRPr lang="nb-NO" dirty="0">
              <a:ea typeface="Roboto"/>
            </a:endParaRPr>
          </a:p>
          <a:p>
            <a:endParaRPr lang="nb-NO" dirty="0">
              <a:ea typeface="Roboto"/>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706437" y="625338"/>
            <a:ext cx="5792788" cy="842963"/>
          </a:xfrm>
        </p:spPr>
        <p:txBody>
          <a:bodyPr>
            <a:noAutofit/>
          </a:bodyPr>
          <a:lstStyle/>
          <a:p>
            <a:r>
              <a:rPr lang="nb-NO" sz="3200">
                <a:latin typeface="Roboto" panose="02000000000000000000" pitchFamily="2" charset="0"/>
                <a:ea typeface="Roboto" panose="02000000000000000000" pitchFamily="2" charset="0"/>
              </a:rPr>
              <a:t>Dagens kapittel 9 A blir til </a:t>
            </a:r>
            <a:r>
              <a:rPr lang="nb-NO" sz="3200" b="1">
                <a:latin typeface="Roboto" panose="02000000000000000000" pitchFamily="2" charset="0"/>
                <a:ea typeface="Roboto" panose="02000000000000000000" pitchFamily="2" charset="0"/>
              </a:rPr>
              <a:t>kapittel 12 i ny opplæringslov</a:t>
            </a:r>
            <a:endParaRPr lang="nb-NO" b="1">
              <a:latin typeface="Roboto" panose="02000000000000000000" pitchFamily="2" charset="0"/>
              <a:ea typeface="Roboto" panose="02000000000000000000" pitchFamily="2" charset="0"/>
            </a:endParaRPr>
          </a:p>
        </p:txBody>
      </p:sp>
      <p:pic>
        <p:nvPicPr>
          <p:cNvPr id="6" name="Grafikk 5" descr="En lyspæren">
            <a:extLst>
              <a:ext uri="{FF2B5EF4-FFF2-40B4-BE49-F238E27FC236}">
                <a16:creationId xmlns:a16="http://schemas.microsoft.com/office/drawing/2014/main" id="{0C3ADDE3-1821-43D4-BDB9-62EDA0B04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3246" y="1182028"/>
            <a:ext cx="4042317" cy="4042317"/>
          </a:xfrm>
          <a:prstGeom prst="rect">
            <a:avLst/>
          </a:prstGeom>
        </p:spPr>
      </p:pic>
    </p:spTree>
    <p:extLst>
      <p:ext uri="{BB962C8B-B14F-4D97-AF65-F5344CB8AC3E}">
        <p14:creationId xmlns:p14="http://schemas.microsoft.com/office/powerpoint/2010/main" val="126868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7849CC3-0721-99D4-9B6D-3C5606CC9FD2}"/>
              </a:ext>
            </a:extLst>
          </p:cNvPr>
          <p:cNvPicPr>
            <a:picLocks noChangeAspect="1"/>
          </p:cNvPicPr>
          <p:nvPr/>
        </p:nvPicPr>
        <p:blipFill>
          <a:blip r:embed="rId3"/>
          <a:stretch>
            <a:fillRect/>
          </a:stretch>
        </p:blipFill>
        <p:spPr>
          <a:xfrm>
            <a:off x="1" y="0"/>
            <a:ext cx="7114478" cy="6858000"/>
          </a:xfrm>
          <a:prstGeom prst="rect">
            <a:avLst/>
          </a:prstGeom>
        </p:spPr>
      </p:pic>
      <p:sp>
        <p:nvSpPr>
          <p:cNvPr id="3" name="Plassholder for innhold 2">
            <a:extLst>
              <a:ext uri="{FF2B5EF4-FFF2-40B4-BE49-F238E27FC236}">
                <a16:creationId xmlns:a16="http://schemas.microsoft.com/office/drawing/2014/main" id="{0A91DFC7-79E3-099B-6AFA-2226ED6FAAAC}"/>
              </a:ext>
            </a:extLst>
          </p:cNvPr>
          <p:cNvSpPr>
            <a:spLocks noGrp="1"/>
          </p:cNvSpPr>
          <p:nvPr>
            <p:ph sz="half" idx="4294967295"/>
          </p:nvPr>
        </p:nvSpPr>
        <p:spPr>
          <a:xfrm>
            <a:off x="529083" y="1947862"/>
            <a:ext cx="6056313" cy="4279900"/>
          </a:xfrm>
        </p:spPr>
        <p:txBody>
          <a:bodyPr>
            <a:normAutofit/>
          </a:bodyPr>
          <a:lstStyle/>
          <a:p>
            <a:r>
              <a:rPr lang="nb-NO" dirty="0">
                <a:latin typeface="Roboto" panose="02000000000000000000" pitchFamily="2" charset="0"/>
              </a:rPr>
              <a:t>Same låge terskel for å </a:t>
            </a:r>
            <a:r>
              <a:rPr lang="nb-NO" dirty="0" err="1">
                <a:latin typeface="Roboto" panose="02000000000000000000" pitchFamily="2" charset="0"/>
              </a:rPr>
              <a:t>undersøkje</a:t>
            </a:r>
            <a:r>
              <a:rPr lang="nb-NO" dirty="0">
                <a:latin typeface="Roboto" panose="02000000000000000000" pitchFamily="2" charset="0"/>
              </a:rPr>
              <a:t> som for å melde frå: «mistanke om».</a:t>
            </a:r>
          </a:p>
          <a:p>
            <a:r>
              <a:rPr lang="nb-NO" dirty="0" err="1">
                <a:latin typeface="Roboto" panose="02000000000000000000" pitchFamily="2" charset="0"/>
              </a:rPr>
              <a:t>Undersøkingane</a:t>
            </a:r>
            <a:r>
              <a:rPr lang="nb-NO" dirty="0">
                <a:latin typeface="Roboto" panose="02000000000000000000" pitchFamily="2" charset="0"/>
              </a:rPr>
              <a:t> skal </a:t>
            </a:r>
            <a:r>
              <a:rPr lang="nb-NO" dirty="0" err="1">
                <a:latin typeface="Roboto" panose="02000000000000000000" pitchFamily="2" charset="0"/>
              </a:rPr>
              <a:t>gjennomførast</a:t>
            </a:r>
            <a:r>
              <a:rPr lang="nb-NO" dirty="0">
                <a:latin typeface="Roboto" panose="02000000000000000000" pitchFamily="2" charset="0"/>
              </a:rPr>
              <a:t> «</a:t>
            </a:r>
            <a:r>
              <a:rPr lang="nb-NO" dirty="0" err="1">
                <a:latin typeface="Roboto" panose="02000000000000000000" pitchFamily="2" charset="0"/>
              </a:rPr>
              <a:t>snarast</a:t>
            </a:r>
            <a:r>
              <a:rPr lang="nb-NO" dirty="0">
                <a:latin typeface="Roboto" panose="02000000000000000000" pitchFamily="2" charset="0"/>
              </a:rPr>
              <a:t>».</a:t>
            </a:r>
          </a:p>
          <a:p>
            <a:r>
              <a:rPr lang="nb-NO" dirty="0">
                <a:latin typeface="Roboto" panose="02000000000000000000" pitchFamily="2" charset="0"/>
              </a:rPr>
              <a:t>Formålet med </a:t>
            </a:r>
            <a:r>
              <a:rPr lang="nb-NO" dirty="0" err="1">
                <a:latin typeface="Roboto" panose="02000000000000000000" pitchFamily="2" charset="0"/>
              </a:rPr>
              <a:t>undersøkingane</a:t>
            </a:r>
            <a:r>
              <a:rPr lang="nb-NO" dirty="0">
                <a:latin typeface="Roboto" panose="02000000000000000000" pitchFamily="2" charset="0"/>
              </a:rPr>
              <a:t> er å finne ut korleis </a:t>
            </a:r>
            <a:r>
              <a:rPr lang="nb-NO" dirty="0" err="1">
                <a:latin typeface="Roboto" panose="02000000000000000000" pitchFamily="2" charset="0"/>
              </a:rPr>
              <a:t>elevane</a:t>
            </a:r>
            <a:r>
              <a:rPr lang="nb-NO" dirty="0">
                <a:latin typeface="Roboto" panose="02000000000000000000" pitchFamily="2" charset="0"/>
              </a:rPr>
              <a:t> opplever skolemiljøet og få </a:t>
            </a:r>
            <a:r>
              <a:rPr lang="nb-NO" dirty="0" err="1">
                <a:latin typeface="Roboto" panose="02000000000000000000" pitchFamily="2" charset="0"/>
              </a:rPr>
              <a:t>eit</a:t>
            </a:r>
            <a:r>
              <a:rPr lang="nb-NO" dirty="0">
                <a:latin typeface="Roboto" panose="02000000000000000000" pitchFamily="2" charset="0"/>
              </a:rPr>
              <a:t>  </a:t>
            </a:r>
            <a:r>
              <a:rPr lang="nb-NO" dirty="0" err="1">
                <a:latin typeface="Roboto" panose="02000000000000000000" pitchFamily="2" charset="0"/>
              </a:rPr>
              <a:t>tilstrekkeleg</a:t>
            </a:r>
            <a:r>
              <a:rPr lang="nb-NO" dirty="0">
                <a:latin typeface="Roboto" panose="02000000000000000000" pitchFamily="2" charset="0"/>
              </a:rPr>
              <a:t> grunnlag til </a:t>
            </a:r>
            <a:r>
              <a:rPr lang="nb-NO" dirty="0" err="1">
                <a:latin typeface="Roboto" panose="02000000000000000000" pitchFamily="2" charset="0"/>
              </a:rPr>
              <a:t>setje</a:t>
            </a:r>
            <a:r>
              <a:rPr lang="nb-NO" dirty="0">
                <a:latin typeface="Roboto" panose="02000000000000000000" pitchFamily="2" charset="0"/>
              </a:rPr>
              <a:t> inn eigna tiltak.</a:t>
            </a:r>
          </a:p>
          <a:p>
            <a:r>
              <a:rPr lang="nb-NO" dirty="0"/>
              <a:t>Alle involverte </a:t>
            </a:r>
            <a:r>
              <a:rPr lang="nb-NO" dirty="0" err="1"/>
              <a:t>elevar</a:t>
            </a:r>
            <a:r>
              <a:rPr lang="nb-NO" dirty="0"/>
              <a:t> og </a:t>
            </a:r>
            <a:r>
              <a:rPr lang="nb-NO" dirty="0" err="1"/>
              <a:t>vaksne</a:t>
            </a:r>
            <a:r>
              <a:rPr lang="nb-NO" dirty="0"/>
              <a:t> på skolen må få komme med sitt syn på saka.</a:t>
            </a:r>
          </a:p>
        </p:txBody>
      </p:sp>
      <p:sp>
        <p:nvSpPr>
          <p:cNvPr id="2" name="Tittel 1">
            <a:extLst>
              <a:ext uri="{FF2B5EF4-FFF2-40B4-BE49-F238E27FC236}">
                <a16:creationId xmlns:a16="http://schemas.microsoft.com/office/drawing/2014/main" id="{A4054017-A8B8-C639-18DD-F87F93873350}"/>
              </a:ext>
            </a:extLst>
          </p:cNvPr>
          <p:cNvSpPr>
            <a:spLocks noGrp="1"/>
          </p:cNvSpPr>
          <p:nvPr>
            <p:ph type="title" idx="4294967295"/>
          </p:nvPr>
        </p:nvSpPr>
        <p:spPr>
          <a:xfrm>
            <a:off x="458439" y="1097041"/>
            <a:ext cx="6197600" cy="765213"/>
          </a:xfrm>
        </p:spPr>
        <p:txBody>
          <a:bodyPr anchor="t">
            <a:normAutofit/>
          </a:bodyPr>
          <a:lstStyle/>
          <a:p>
            <a:pPr algn="ctr"/>
            <a:r>
              <a:rPr lang="nb-NO" b="1" dirty="0"/>
              <a:t>Plikta til å </a:t>
            </a:r>
            <a:r>
              <a:rPr lang="nb-NO" b="1" dirty="0" err="1"/>
              <a:t>undersøkje</a:t>
            </a:r>
            <a:endParaRPr lang="nb-NO" b="1" dirty="0"/>
          </a:p>
        </p:txBody>
      </p:sp>
      <p:pic>
        <p:nvPicPr>
          <p:cNvPr id="8" name="Grafikk 7" descr="Et mikroområde">
            <a:extLst>
              <a:ext uri="{FF2B5EF4-FFF2-40B4-BE49-F238E27FC236}">
                <a16:creationId xmlns:a16="http://schemas.microsoft.com/office/drawing/2014/main" id="{4EE34374-21DB-AB7E-ACA7-B7436D9A5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39556">
            <a:off x="7802137" y="1502627"/>
            <a:ext cx="3852746" cy="3852746"/>
          </a:xfrm>
          <a:prstGeom prst="rect">
            <a:avLst/>
          </a:prstGeom>
        </p:spPr>
      </p:pic>
    </p:spTree>
    <p:extLst>
      <p:ext uri="{BB962C8B-B14F-4D97-AF65-F5344CB8AC3E}">
        <p14:creationId xmlns:p14="http://schemas.microsoft.com/office/powerpoint/2010/main" val="152473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descr="Elev og lærer med høy fiving i timen">
            <a:extLst>
              <a:ext uri="{FF2B5EF4-FFF2-40B4-BE49-F238E27FC236}">
                <a16:creationId xmlns:a16="http://schemas.microsoft.com/office/drawing/2014/main" id="{D6BC5E98-34D6-A77D-45D6-C03D0A2CF79D}"/>
              </a:ext>
            </a:extLst>
          </p:cNvPr>
          <p:cNvPicPr>
            <a:picLocks noChangeAspect="1"/>
          </p:cNvPicPr>
          <p:nvPr/>
        </p:nvPicPr>
        <p:blipFill>
          <a:blip r:embed="rId3"/>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8225D4B0-A9F7-D14D-BA94-78013A072CC9}"/>
              </a:ext>
            </a:extLst>
          </p:cNvPr>
          <p:cNvSpPr>
            <a:spLocks noChangeAspect="1"/>
          </p:cNvSpPr>
          <p:nvPr/>
        </p:nvSpPr>
        <p:spPr>
          <a:xfrm>
            <a:off x="122663" y="2360109"/>
            <a:ext cx="4346095" cy="434609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Plikta til å </a:t>
            </a:r>
            <a:r>
              <a:rPr kumimoji="0" lang="nb-NO" sz="20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rPr>
              <a:t>setje</a:t>
            </a:r>
            <a:r>
              <a:rPr kumimoji="0" lang="nb-NO" sz="20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 inn tiltak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lang="nn-NO" sz="2400" dirty="0">
                <a:solidFill>
                  <a:srgbClr val="333333"/>
                </a:solidFill>
                <a:latin typeface="Roboto"/>
                <a:ea typeface="Roboto"/>
                <a:cs typeface="Roboto"/>
              </a:rPr>
              <a:t>«</a:t>
            </a:r>
            <a:r>
              <a:rPr lang="nn-NO" sz="2400" b="1" dirty="0">
                <a:solidFill>
                  <a:srgbClr val="333333"/>
                </a:solidFill>
                <a:latin typeface="Roboto"/>
                <a:ea typeface="Roboto"/>
                <a:cs typeface="Roboto"/>
              </a:rPr>
              <a:t>Skolen</a:t>
            </a:r>
            <a:r>
              <a:rPr lang="nn-NO" sz="2400" dirty="0">
                <a:solidFill>
                  <a:srgbClr val="333333"/>
                </a:solidFill>
                <a:latin typeface="Roboto"/>
                <a:ea typeface="Roboto"/>
                <a:cs typeface="Roboto"/>
              </a:rPr>
              <a:t> skal </a:t>
            </a:r>
            <a:r>
              <a:rPr lang="nn-NO" sz="2400" b="1" dirty="0">
                <a:solidFill>
                  <a:srgbClr val="333333"/>
                </a:solidFill>
                <a:latin typeface="Roboto"/>
                <a:ea typeface="Roboto"/>
                <a:cs typeface="Roboto"/>
              </a:rPr>
              <a:t>snarast</a:t>
            </a:r>
            <a:r>
              <a:rPr lang="nn-NO" sz="2400" dirty="0">
                <a:solidFill>
                  <a:srgbClr val="333333"/>
                </a:solidFill>
                <a:latin typeface="Roboto"/>
                <a:ea typeface="Roboto"/>
                <a:cs typeface="Roboto"/>
              </a:rPr>
              <a:t> […] rette opp situasjonen med eigna tiltak.»</a:t>
            </a:r>
          </a:p>
          <a:p>
            <a:pPr marL="0" marR="0" lvl="0" indent="0" algn="ctr" defTabSz="914400" rtl="0" eaLnBrk="1" fontAlgn="auto" latinLnBrk="0" hangingPunct="1">
              <a:lnSpc>
                <a:spcPct val="100000"/>
              </a:lnSpc>
              <a:spcBef>
                <a:spcPts val="0"/>
              </a:spcBef>
              <a:spcAft>
                <a:spcPts val="0"/>
              </a:spcAft>
              <a:buClrTx/>
              <a:buSzTx/>
              <a:buFontTx/>
              <a:buNone/>
              <a:tabLst/>
              <a:defRPr/>
            </a:pPr>
            <a:r>
              <a:rPr lang="nn-NO" sz="1600" dirty="0">
                <a:solidFill>
                  <a:srgbClr val="333333"/>
                </a:solidFill>
                <a:latin typeface="Roboto" panose="02000000000000000000" pitchFamily="2" charset="0"/>
                <a:ea typeface="Roboto" panose="02000000000000000000" pitchFamily="2" charset="0"/>
              </a:rPr>
              <a:t> </a:t>
            </a:r>
            <a:endParaRPr kumimoji="0" lang="nb-NO" sz="160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lvl="0" algn="ctr"/>
            <a:r>
              <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(opplæringslova § 12-4 </a:t>
            </a:r>
            <a:r>
              <a:rPr lang="nb-NO" sz="1000" dirty="0">
                <a:solidFill>
                  <a:srgbClr val="000000">
                    <a:lumMod val="85000"/>
                    <a:lumOff val="15000"/>
                  </a:srgbClr>
                </a:solidFill>
                <a:latin typeface="Roboto" panose="02000000000000000000" pitchFamily="2" charset="0"/>
                <a:ea typeface="Roboto" panose="02000000000000000000" pitchFamily="2" charset="0"/>
              </a:rPr>
              <a:t>andre </a:t>
            </a:r>
            <a:r>
              <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ledd)</a:t>
            </a:r>
            <a:endParaRPr kumimoji="0" lang="nb-NO" sz="1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88922E2F-FCF8-DB43-B4FF-69E94A423106}"/>
              </a:ext>
            </a:extLst>
          </p:cNvPr>
          <p:cNvGrpSpPr/>
          <p:nvPr/>
        </p:nvGrpSpPr>
        <p:grpSpPr>
          <a:xfrm>
            <a:off x="3824270" y="4341976"/>
            <a:ext cx="1016000" cy="1016000"/>
            <a:chOff x="7454900" y="1035000"/>
            <a:chExt cx="694800" cy="694800"/>
          </a:xfrm>
        </p:grpSpPr>
        <p:sp>
          <p:nvSpPr>
            <p:cNvPr id="11" name="Oval 10">
              <a:extLst>
                <a:ext uri="{FF2B5EF4-FFF2-40B4-BE49-F238E27FC236}">
                  <a16:creationId xmlns:a16="http://schemas.microsoft.com/office/drawing/2014/main" id="{D1701371-1C12-F545-9FFF-EE300ED006BF}"/>
                </a:ext>
              </a:extLst>
            </p:cNvPr>
            <p:cNvSpPr/>
            <p:nvPr/>
          </p:nvSpPr>
          <p:spPr>
            <a:xfrm>
              <a:off x="7454900" y="1035000"/>
              <a:ext cx="694800" cy="69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9" name="Picture 8">
              <a:extLst>
                <a:ext uri="{FF2B5EF4-FFF2-40B4-BE49-F238E27FC236}">
                  <a16:creationId xmlns:a16="http://schemas.microsoft.com/office/drawing/2014/main" id="{9C41CFD8-AC32-5540-BAB4-A0F1778FEC0C}"/>
                </a:ext>
              </a:extLst>
            </p:cNvPr>
            <p:cNvPicPr>
              <a:picLocks noChangeAspect="1"/>
            </p:cNvPicPr>
            <p:nvPr/>
          </p:nvPicPr>
          <p:blipFill>
            <a:blip r:embed="rId4"/>
            <a:stretch>
              <a:fillRect/>
            </a:stretch>
          </p:blipFill>
          <p:spPr>
            <a:xfrm>
              <a:off x="7567350" y="1217300"/>
              <a:ext cx="469900" cy="342900"/>
            </a:xfrm>
            <a:prstGeom prst="rect">
              <a:avLst/>
            </a:prstGeom>
          </p:spPr>
        </p:pic>
      </p:grpSp>
    </p:spTree>
    <p:extLst>
      <p:ext uri="{BB962C8B-B14F-4D97-AF65-F5344CB8AC3E}">
        <p14:creationId xmlns:p14="http://schemas.microsoft.com/office/powerpoint/2010/main" val="352213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39814B1-5450-19AA-3FAC-13B0765D1570}"/>
              </a:ext>
            </a:extLst>
          </p:cNvPr>
          <p:cNvPicPr>
            <a:picLocks noChangeAspect="1"/>
          </p:cNvPicPr>
          <p:nvPr/>
        </p:nvPicPr>
        <p:blipFill>
          <a:blip r:embed="rId3"/>
          <a:stretch>
            <a:fillRect/>
          </a:stretch>
        </p:blipFill>
        <p:spPr>
          <a:xfrm>
            <a:off x="0" y="0"/>
            <a:ext cx="6924906" cy="6858000"/>
          </a:xfrm>
          <a:prstGeom prst="rect">
            <a:avLst/>
          </a:prstGeom>
        </p:spPr>
      </p:pic>
      <p:sp>
        <p:nvSpPr>
          <p:cNvPr id="3" name="Plassholder for innhold 2">
            <a:extLst>
              <a:ext uri="{FF2B5EF4-FFF2-40B4-BE49-F238E27FC236}">
                <a16:creationId xmlns:a16="http://schemas.microsoft.com/office/drawing/2014/main" id="{8C328804-A43B-8CFC-D966-4B3EEA3415DD}"/>
              </a:ext>
            </a:extLst>
          </p:cNvPr>
          <p:cNvSpPr>
            <a:spLocks noGrp="1"/>
          </p:cNvSpPr>
          <p:nvPr>
            <p:ph sz="half" idx="4294967295"/>
          </p:nvPr>
        </p:nvSpPr>
        <p:spPr>
          <a:xfrm>
            <a:off x="613317" y="1862931"/>
            <a:ext cx="5675971" cy="4762500"/>
          </a:xfrm>
        </p:spPr>
        <p:txBody>
          <a:bodyPr>
            <a:normAutofit lnSpcReduction="10000"/>
          </a:bodyPr>
          <a:lstStyle/>
          <a:p>
            <a:r>
              <a:rPr lang="nb-NO" dirty="0">
                <a:latin typeface="Roboto" panose="02000000000000000000" pitchFamily="2" charset="0"/>
              </a:rPr>
              <a:t>Dersom ein elev ikkje har det trygt og godt på skolen, skal skolen </a:t>
            </a:r>
            <a:r>
              <a:rPr lang="nb-NO" dirty="0" err="1">
                <a:latin typeface="Roboto" panose="02000000000000000000" pitchFamily="2" charset="0"/>
              </a:rPr>
              <a:t>setje</a:t>
            </a:r>
            <a:r>
              <a:rPr lang="nb-NO" dirty="0">
                <a:latin typeface="Roboto" panose="02000000000000000000" pitchFamily="2" charset="0"/>
              </a:rPr>
              <a:t> inn tiltak for å rette opp situasjonen.</a:t>
            </a:r>
          </a:p>
          <a:p>
            <a:r>
              <a:rPr lang="nb-NO" dirty="0">
                <a:latin typeface="Roboto" panose="02000000000000000000" pitchFamily="2" charset="0"/>
              </a:rPr>
              <a:t>Tiltaka må vere eigna:</a:t>
            </a:r>
          </a:p>
          <a:p>
            <a:pPr lvl="1"/>
            <a:r>
              <a:rPr lang="nb-NO" sz="1900" dirty="0">
                <a:latin typeface="Roboto" panose="02000000000000000000" pitchFamily="2" charset="0"/>
              </a:rPr>
              <a:t>må kunne </a:t>
            </a:r>
            <a:r>
              <a:rPr lang="nb-NO" sz="1900" dirty="0">
                <a:solidFill>
                  <a:schemeClr val="tx1"/>
                </a:solidFill>
                <a:latin typeface="Roboto" panose="02000000000000000000" pitchFamily="2" charset="0"/>
              </a:rPr>
              <a:t>føre til at eleven får det trygt og godt på skolen (</a:t>
            </a:r>
            <a:r>
              <a:rPr lang="nb-NO" sz="1900" b="1" dirty="0">
                <a:solidFill>
                  <a:schemeClr val="tx1"/>
                </a:solidFill>
                <a:latin typeface="Roboto" panose="02000000000000000000" pitchFamily="2" charset="0"/>
              </a:rPr>
              <a:t>ei pedagogisk-</a:t>
            </a:r>
            <a:r>
              <a:rPr lang="nb-NO" sz="1900" b="1" dirty="0" err="1">
                <a:solidFill>
                  <a:schemeClr val="tx1"/>
                </a:solidFill>
                <a:latin typeface="Roboto" panose="02000000000000000000" pitchFamily="2" charset="0"/>
              </a:rPr>
              <a:t>fagleg</a:t>
            </a:r>
            <a:r>
              <a:rPr lang="nb-NO" sz="1900" b="1" dirty="0">
                <a:solidFill>
                  <a:schemeClr val="tx1"/>
                </a:solidFill>
                <a:latin typeface="Roboto" panose="02000000000000000000" pitchFamily="2" charset="0"/>
              </a:rPr>
              <a:t> vurdering</a:t>
            </a:r>
            <a:r>
              <a:rPr lang="nb-NO" sz="1900" dirty="0">
                <a:solidFill>
                  <a:schemeClr val="tx1"/>
                </a:solidFill>
                <a:latin typeface="Roboto" panose="02000000000000000000" pitchFamily="2" charset="0"/>
              </a:rPr>
              <a:t>)</a:t>
            </a:r>
          </a:p>
          <a:p>
            <a:pPr lvl="1"/>
            <a:r>
              <a:rPr lang="nb-NO" sz="1900" dirty="0">
                <a:solidFill>
                  <a:schemeClr val="tx1"/>
                </a:solidFill>
                <a:latin typeface="Roboto" panose="02000000000000000000" pitchFamily="2" charset="0"/>
                <a:cs typeface="Roboto"/>
              </a:rPr>
              <a:t>må vere </a:t>
            </a:r>
            <a:r>
              <a:rPr lang="nb-NO" sz="1900" dirty="0" err="1">
                <a:solidFill>
                  <a:schemeClr val="tx1"/>
                </a:solidFill>
                <a:latin typeface="Roboto" panose="02000000000000000000" pitchFamily="2" charset="0"/>
                <a:cs typeface="Roboto"/>
              </a:rPr>
              <a:t>lovlege</a:t>
            </a:r>
            <a:endParaRPr lang="nb-NO" sz="1900" dirty="0">
              <a:solidFill>
                <a:schemeClr val="tx1"/>
              </a:solidFill>
              <a:latin typeface="Roboto" panose="02000000000000000000" pitchFamily="2" charset="0"/>
              <a:cs typeface="Roboto"/>
            </a:endParaRPr>
          </a:p>
          <a:p>
            <a:r>
              <a:rPr lang="nb-NO" dirty="0">
                <a:solidFill>
                  <a:schemeClr val="tx1"/>
                </a:solidFill>
                <a:latin typeface="Roboto" panose="02000000000000000000" pitchFamily="2" charset="0"/>
              </a:rPr>
              <a:t>Plikt til å </a:t>
            </a:r>
            <a:r>
              <a:rPr lang="nb-NO" dirty="0" err="1">
                <a:solidFill>
                  <a:schemeClr val="tx1"/>
                </a:solidFill>
                <a:latin typeface="Roboto" panose="02000000000000000000" pitchFamily="2" charset="0"/>
              </a:rPr>
              <a:t>setje</a:t>
            </a:r>
            <a:r>
              <a:rPr lang="nb-NO" dirty="0">
                <a:solidFill>
                  <a:schemeClr val="tx1"/>
                </a:solidFill>
                <a:latin typeface="Roboto" panose="02000000000000000000" pitchFamily="2" charset="0"/>
              </a:rPr>
              <a:t> inn dei eigna tiltaka som </a:t>
            </a:r>
            <a:r>
              <a:rPr lang="nb-NO" dirty="0" err="1">
                <a:solidFill>
                  <a:schemeClr val="tx1"/>
                </a:solidFill>
                <a:latin typeface="Roboto" panose="02000000000000000000" pitchFamily="2" charset="0"/>
              </a:rPr>
              <a:t>finst</a:t>
            </a:r>
            <a:r>
              <a:rPr lang="nb-NO" dirty="0">
                <a:solidFill>
                  <a:schemeClr val="tx1"/>
                </a:solidFill>
                <a:latin typeface="Roboto" panose="02000000000000000000" pitchFamily="2" charset="0"/>
              </a:rPr>
              <a:t> og som er </a:t>
            </a:r>
            <a:r>
              <a:rPr lang="nb-NO" dirty="0" err="1">
                <a:solidFill>
                  <a:schemeClr val="tx1"/>
                </a:solidFill>
                <a:latin typeface="Roboto" panose="02000000000000000000" pitchFamily="2" charset="0"/>
              </a:rPr>
              <a:t>tilgjengelege</a:t>
            </a:r>
            <a:r>
              <a:rPr lang="nb-NO" dirty="0">
                <a:solidFill>
                  <a:schemeClr val="tx1"/>
                </a:solidFill>
                <a:latin typeface="Roboto" panose="02000000000000000000" pitchFamily="2" charset="0"/>
              </a:rPr>
              <a:t> for skolen.</a:t>
            </a:r>
          </a:p>
          <a:p>
            <a:r>
              <a:rPr lang="nb-NO" dirty="0">
                <a:solidFill>
                  <a:schemeClr val="tx1"/>
                </a:solidFill>
                <a:latin typeface="Roboto" panose="02000000000000000000" pitchFamily="2" charset="0"/>
              </a:rPr>
              <a:t>Tiltaksplikta varer heilt til eleven får </a:t>
            </a:r>
            <a:r>
              <a:rPr lang="nb-NO" dirty="0" err="1">
                <a:solidFill>
                  <a:schemeClr val="tx1"/>
                </a:solidFill>
                <a:latin typeface="Roboto" panose="02000000000000000000" pitchFamily="2" charset="0"/>
              </a:rPr>
              <a:t>eit</a:t>
            </a:r>
            <a:r>
              <a:rPr lang="nb-NO" dirty="0">
                <a:solidFill>
                  <a:schemeClr val="tx1"/>
                </a:solidFill>
                <a:latin typeface="Roboto" panose="02000000000000000000" pitchFamily="2" charset="0"/>
              </a:rPr>
              <a:t>  trygt og godt skolemiljø, og </a:t>
            </a:r>
            <a:r>
              <a:rPr lang="nb-NO" dirty="0" err="1">
                <a:solidFill>
                  <a:schemeClr val="tx1"/>
                </a:solidFill>
                <a:latin typeface="Roboto" panose="02000000000000000000" pitchFamily="2" charset="0"/>
              </a:rPr>
              <a:t>inneheld</a:t>
            </a:r>
            <a:r>
              <a:rPr lang="nb-NO" dirty="0">
                <a:solidFill>
                  <a:schemeClr val="tx1"/>
                </a:solidFill>
                <a:latin typeface="Roboto" panose="02000000000000000000" pitchFamily="2" charset="0"/>
              </a:rPr>
              <a:t> dermed ei plikt til å </a:t>
            </a:r>
            <a:r>
              <a:rPr lang="nb-NO" b="1" dirty="0">
                <a:solidFill>
                  <a:schemeClr val="tx1"/>
                </a:solidFill>
                <a:latin typeface="Roboto" panose="02000000000000000000" pitchFamily="2" charset="0"/>
              </a:rPr>
              <a:t>følgje opp </a:t>
            </a:r>
            <a:r>
              <a:rPr lang="nb-NO" dirty="0">
                <a:solidFill>
                  <a:schemeClr val="tx1"/>
                </a:solidFill>
                <a:latin typeface="Roboto" panose="02000000000000000000" pitchFamily="2" charset="0"/>
              </a:rPr>
              <a:t>og </a:t>
            </a:r>
            <a:r>
              <a:rPr lang="nb-NO" dirty="0" err="1">
                <a:solidFill>
                  <a:schemeClr val="tx1"/>
                </a:solidFill>
                <a:latin typeface="Roboto" panose="02000000000000000000" pitchFamily="2" charset="0"/>
              </a:rPr>
              <a:t>kontinuerleg</a:t>
            </a:r>
            <a:r>
              <a:rPr lang="nb-NO" dirty="0">
                <a:solidFill>
                  <a:schemeClr val="tx1"/>
                </a:solidFill>
                <a:latin typeface="Roboto" panose="02000000000000000000" pitchFamily="2" charset="0"/>
              </a:rPr>
              <a:t> </a:t>
            </a:r>
            <a:r>
              <a:rPr lang="nb-NO" b="1" dirty="0">
                <a:solidFill>
                  <a:schemeClr val="tx1"/>
                </a:solidFill>
                <a:latin typeface="Roboto" panose="02000000000000000000" pitchFamily="2" charset="0"/>
              </a:rPr>
              <a:t>evaluere </a:t>
            </a:r>
            <a:r>
              <a:rPr lang="nb-NO" dirty="0">
                <a:solidFill>
                  <a:schemeClr val="tx1"/>
                </a:solidFill>
                <a:latin typeface="Roboto" panose="02000000000000000000" pitchFamily="2" charset="0"/>
              </a:rPr>
              <a:t>tiltaka.</a:t>
            </a:r>
            <a:endParaRPr lang="nb-NO" dirty="0">
              <a:solidFill>
                <a:schemeClr val="tx1"/>
              </a:solidFill>
              <a:latin typeface="Roboto" panose="02000000000000000000" pitchFamily="2" charset="0"/>
              <a:cs typeface="Roboto"/>
            </a:endParaRPr>
          </a:p>
        </p:txBody>
      </p:sp>
      <p:sp>
        <p:nvSpPr>
          <p:cNvPr id="4" name="Tittel 3">
            <a:extLst>
              <a:ext uri="{FF2B5EF4-FFF2-40B4-BE49-F238E27FC236}">
                <a16:creationId xmlns:a16="http://schemas.microsoft.com/office/drawing/2014/main" id="{0B1964C8-CA39-FF42-3BEF-2E99E09B558D}"/>
              </a:ext>
            </a:extLst>
          </p:cNvPr>
          <p:cNvSpPr>
            <a:spLocks noGrp="1"/>
          </p:cNvSpPr>
          <p:nvPr>
            <p:ph type="title" idx="4294967295"/>
          </p:nvPr>
        </p:nvSpPr>
        <p:spPr>
          <a:xfrm>
            <a:off x="613317" y="684561"/>
            <a:ext cx="5389563" cy="1046163"/>
          </a:xfrm>
        </p:spPr>
        <p:txBody>
          <a:bodyPr anchor="t">
            <a:normAutofit/>
          </a:bodyPr>
          <a:lstStyle/>
          <a:p>
            <a:pPr algn="ctr"/>
            <a:r>
              <a:rPr lang="nb-NO" b="1" dirty="0"/>
              <a:t>Plikta til å </a:t>
            </a:r>
            <a:r>
              <a:rPr lang="nb-NO" b="1" dirty="0" err="1"/>
              <a:t>setje</a:t>
            </a:r>
            <a:r>
              <a:rPr lang="nb-NO" b="1" dirty="0"/>
              <a:t> inn tiltak</a:t>
            </a:r>
          </a:p>
        </p:txBody>
      </p:sp>
      <p:pic>
        <p:nvPicPr>
          <p:cNvPr id="6" name="Grafikk 5" descr="kjemi-laboratorium">
            <a:extLst>
              <a:ext uri="{FF2B5EF4-FFF2-40B4-BE49-F238E27FC236}">
                <a16:creationId xmlns:a16="http://schemas.microsoft.com/office/drawing/2014/main" id="{5C4E331D-338B-244D-50F4-F403CFF99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4617" y="710116"/>
            <a:ext cx="5653668" cy="5653668"/>
          </a:xfrm>
          <a:prstGeom prst="rect">
            <a:avLst/>
          </a:prstGeom>
        </p:spPr>
      </p:pic>
    </p:spTree>
    <p:extLst>
      <p:ext uri="{BB962C8B-B14F-4D97-AF65-F5344CB8AC3E}">
        <p14:creationId xmlns:p14="http://schemas.microsoft.com/office/powerpoint/2010/main" val="401599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team som studerer en planskisse">
            <a:extLst>
              <a:ext uri="{FF2B5EF4-FFF2-40B4-BE49-F238E27FC236}">
                <a16:creationId xmlns:a16="http://schemas.microsoft.com/office/drawing/2014/main" id="{30D82F96-0B56-4535-B9FC-2C7D45BC402A}"/>
              </a:ext>
            </a:extLst>
          </p:cNvPr>
          <p:cNvPicPr>
            <a:picLocks noChangeAspect="1"/>
          </p:cNvPicPr>
          <p:nvPr/>
        </p:nvPicPr>
        <p:blipFill>
          <a:blip r:embed="rId3"/>
          <a:stretch>
            <a:fillRect/>
          </a:stretch>
        </p:blipFill>
        <p:spPr>
          <a:xfrm>
            <a:off x="0" y="0"/>
            <a:ext cx="12192000" cy="6858000"/>
          </a:xfrm>
          <a:prstGeom prst="rect">
            <a:avLst/>
          </a:prstGeom>
        </p:spPr>
      </p:pic>
      <p:sp>
        <p:nvSpPr>
          <p:cNvPr id="6" name="Oval 7">
            <a:extLst>
              <a:ext uri="{FF2B5EF4-FFF2-40B4-BE49-F238E27FC236}">
                <a16:creationId xmlns:a16="http://schemas.microsoft.com/office/drawing/2014/main" id="{A2E2E66B-4C92-22AF-6908-54F0EC8BE2C4}"/>
              </a:ext>
            </a:extLst>
          </p:cNvPr>
          <p:cNvSpPr>
            <a:spLocks noChangeAspect="1"/>
          </p:cNvSpPr>
          <p:nvPr/>
        </p:nvSpPr>
        <p:spPr>
          <a:xfrm>
            <a:off x="231553" y="2010361"/>
            <a:ext cx="4673600"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n-NO" sz="2000" b="1" dirty="0">
                <a:solidFill>
                  <a:srgbClr val="000000">
                    <a:lumMod val="85000"/>
                    <a:lumOff val="15000"/>
                  </a:srgbClr>
                </a:solidFill>
                <a:latin typeface="Roboto"/>
                <a:ea typeface="Roboto"/>
                <a:cs typeface="Roboto"/>
              </a:rPr>
              <a:t>L</a:t>
            </a:r>
            <a:r>
              <a:rPr kumimoji="0" lang="nn-NO" sz="2000" b="1" i="0" u="none" strike="noStrike" kern="1200" cap="none" spc="0" normalizeH="0" baseline="0" noProof="0" dirty="0">
                <a:ln>
                  <a:noFill/>
                </a:ln>
                <a:solidFill>
                  <a:srgbClr val="000000">
                    <a:lumMod val="85000"/>
                    <a:lumOff val="15000"/>
                  </a:srgbClr>
                </a:solidFill>
                <a:effectLst/>
                <a:uLnTx/>
                <a:uFillTx/>
                <a:latin typeface="Roboto"/>
                <a:ea typeface="Roboto"/>
                <a:cs typeface="Roboto"/>
              </a:rPr>
              <a:t>age ein skriftleg plan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n-NO" sz="16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n-NO" sz="1600" b="1" u="none" strike="noStrike" kern="1200" cap="none" spc="0" normalizeH="0" baseline="0" noProof="0" dirty="0">
                <a:ln>
                  <a:noFill/>
                </a:ln>
                <a:solidFill>
                  <a:schemeClr val="tx1"/>
                </a:solidFill>
                <a:effectLst/>
                <a:uLnTx/>
                <a:uFillTx/>
                <a:latin typeface="Roboto"/>
                <a:ea typeface="Roboto"/>
                <a:cs typeface="Roboto"/>
              </a:rPr>
              <a:t>«Skolen</a:t>
            </a:r>
            <a:r>
              <a:rPr kumimoji="0" lang="nn-NO" sz="1600" b="0" u="none" strike="noStrike" kern="1200" cap="none" spc="0" normalizeH="0" baseline="0" noProof="0" dirty="0">
                <a:ln>
                  <a:noFill/>
                </a:ln>
                <a:solidFill>
                  <a:schemeClr val="tx1"/>
                </a:solidFill>
                <a:effectLst/>
                <a:uLnTx/>
                <a:uFillTx/>
                <a:latin typeface="Roboto"/>
                <a:ea typeface="Roboto"/>
                <a:cs typeface="Roboto"/>
              </a:rPr>
              <a:t> skal lage </a:t>
            </a:r>
            <a:r>
              <a:rPr kumimoji="0" lang="nn-NO" sz="1600" b="1" u="none" strike="noStrike" kern="1200" cap="none" spc="0" normalizeH="0" baseline="0" noProof="0" dirty="0">
                <a:ln>
                  <a:noFill/>
                </a:ln>
                <a:solidFill>
                  <a:schemeClr val="tx1"/>
                </a:solidFill>
                <a:effectLst/>
                <a:uLnTx/>
                <a:uFillTx/>
                <a:latin typeface="Roboto"/>
                <a:ea typeface="Roboto"/>
                <a:cs typeface="Roboto"/>
              </a:rPr>
              <a:t>ein skriftleg plan </a:t>
            </a:r>
            <a:r>
              <a:rPr kumimoji="0" lang="nn-NO" sz="1600" b="0" u="none" strike="noStrike" kern="1200" cap="none" spc="0" normalizeH="0" baseline="0" noProof="0" dirty="0">
                <a:ln>
                  <a:noFill/>
                </a:ln>
                <a:solidFill>
                  <a:schemeClr val="tx1"/>
                </a:solidFill>
                <a:effectLst/>
                <a:uLnTx/>
                <a:uFillTx/>
                <a:latin typeface="Roboto"/>
                <a:ea typeface="Roboto"/>
                <a:cs typeface="Roboto"/>
              </a:rPr>
              <a:t>for tiltaka i ei sak. I planen skal det stå</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kva problem tiltaka skal løyse</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kva tiltak skolen har planlagt</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når tiltaka skal gjennomførast</a:t>
            </a:r>
          </a:p>
          <a:p>
            <a:pPr marL="342900" marR="0" lvl="0" indent="-342900" defTabSz="914400" rtl="0" eaLnBrk="1" fontAlgn="auto" latinLnBrk="0" hangingPunct="1">
              <a:lnSpc>
                <a:spcPct val="100000"/>
              </a:lnSpc>
              <a:spcBef>
                <a:spcPts val="0"/>
              </a:spcBef>
              <a:spcAft>
                <a:spcPts val="0"/>
              </a:spcAft>
              <a:buClrTx/>
              <a:buSzTx/>
              <a:buFontTx/>
              <a:buAutoNum type="alphaLcPeriod"/>
              <a:tabLst/>
              <a:defRPr/>
            </a:pPr>
            <a:r>
              <a:rPr lang="nn-NO" sz="1600" dirty="0">
                <a:solidFill>
                  <a:schemeClr val="tx1"/>
                </a:solidFill>
                <a:latin typeface="Roboto"/>
                <a:ea typeface="Roboto"/>
                <a:cs typeface="Roboto"/>
              </a:rPr>
              <a:t>kven som skal stå for </a:t>
            </a:r>
            <a:r>
              <a:rPr kumimoji="0" lang="nn-NO" sz="1600" b="0" u="none" strike="noStrike" kern="1200" cap="none" spc="0" normalizeH="0" baseline="0" noProof="0" dirty="0">
                <a:ln>
                  <a:noFill/>
                </a:ln>
                <a:solidFill>
                  <a:schemeClr val="tx1"/>
                </a:solidFill>
                <a:effectLst/>
                <a:uLnTx/>
                <a:uFillTx/>
                <a:latin typeface="Roboto"/>
                <a:ea typeface="Roboto"/>
                <a:cs typeface="Roboto"/>
              </a:rPr>
              <a:t>gjennomføringa av tiltaka</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når tiltaka skal evaluerast.»</a:t>
            </a:r>
            <a:endParaRPr kumimoji="0" lang="nn-NO" sz="16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lumMod val="85000"/>
                    <a:lumOff val="15000"/>
                  </a:srgbClr>
                </a:solidFill>
                <a:effectLst/>
                <a:uLnTx/>
                <a:uFillTx/>
                <a:latin typeface="Roboto"/>
                <a:ea typeface="Roboto"/>
                <a:cs typeface="Roboto"/>
              </a:rPr>
              <a:t>(opplæringslova § </a:t>
            </a:r>
            <a:r>
              <a:rPr lang="nb-NO" sz="1000" dirty="0">
                <a:solidFill>
                  <a:srgbClr val="000000">
                    <a:lumMod val="85000"/>
                    <a:lumOff val="15000"/>
                  </a:srgbClr>
                </a:solidFill>
                <a:latin typeface="Roboto"/>
                <a:ea typeface="Roboto"/>
                <a:cs typeface="Roboto"/>
              </a:rPr>
              <a:t>12-4 tredje</a:t>
            </a:r>
            <a:r>
              <a:rPr kumimoji="0" lang="nb-NO" sz="1000" b="0" i="0" u="none" strike="noStrike" kern="1200" cap="none" spc="0" normalizeH="0" baseline="0" noProof="0" dirty="0">
                <a:ln>
                  <a:noFill/>
                </a:ln>
                <a:solidFill>
                  <a:srgbClr val="000000">
                    <a:lumMod val="85000"/>
                    <a:lumOff val="15000"/>
                  </a:srgbClr>
                </a:solidFill>
                <a:effectLst/>
                <a:uLnTx/>
                <a:uFillTx/>
                <a:latin typeface="Roboto"/>
                <a:ea typeface="Roboto"/>
                <a:cs typeface="Roboto"/>
              </a:rPr>
              <a:t> ledd)</a:t>
            </a:r>
            <a:endParaRPr kumimoji="0" lang="nb-NO" sz="1400" b="0" i="1" u="none" strike="noStrike" kern="1200" cap="none" spc="0" normalizeH="0" baseline="0" noProof="0" dirty="0">
              <a:ln>
                <a:noFill/>
              </a:ln>
              <a:solidFill>
                <a:srgbClr val="000000">
                  <a:lumMod val="85000"/>
                  <a:lumOff val="15000"/>
                </a:srgbClr>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B78581EE-2C66-65CC-3D54-8D22E1B78916}"/>
              </a:ext>
            </a:extLst>
          </p:cNvPr>
          <p:cNvPicPr>
            <a:picLocks noChangeAspect="1"/>
          </p:cNvPicPr>
          <p:nvPr/>
        </p:nvPicPr>
        <p:blipFill>
          <a:blip r:embed="rId4"/>
          <a:stretch>
            <a:fillRect/>
          </a:stretch>
        </p:blipFill>
        <p:spPr>
          <a:xfrm>
            <a:off x="4118586" y="2435387"/>
            <a:ext cx="1018120" cy="1018120"/>
          </a:xfrm>
          <a:prstGeom prst="rect">
            <a:avLst/>
          </a:prstGeom>
        </p:spPr>
      </p:pic>
    </p:spTree>
    <p:extLst>
      <p:ext uri="{BB962C8B-B14F-4D97-AF65-F5344CB8AC3E}">
        <p14:creationId xmlns:p14="http://schemas.microsoft.com/office/powerpoint/2010/main" val="442117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AA8C90E-294C-C3CC-5097-776990E85779}"/>
              </a:ext>
            </a:extLst>
          </p:cNvPr>
          <p:cNvPicPr>
            <a:picLocks noChangeAspect="1"/>
          </p:cNvPicPr>
          <p:nvPr/>
        </p:nvPicPr>
        <p:blipFill>
          <a:blip r:embed="rId3"/>
          <a:stretch>
            <a:fillRect/>
          </a:stretch>
        </p:blipFill>
        <p:spPr>
          <a:xfrm>
            <a:off x="1" y="0"/>
            <a:ext cx="7460165" cy="6858000"/>
          </a:xfrm>
          <a:prstGeom prst="rect">
            <a:avLst/>
          </a:prstGeom>
        </p:spPr>
      </p:pic>
      <p:sp>
        <p:nvSpPr>
          <p:cNvPr id="2" name="Tittel 1">
            <a:extLst>
              <a:ext uri="{FF2B5EF4-FFF2-40B4-BE49-F238E27FC236}">
                <a16:creationId xmlns:a16="http://schemas.microsoft.com/office/drawing/2014/main" id="{B8F198E0-DBE7-5BBD-B770-638A046F077F}"/>
              </a:ext>
            </a:extLst>
          </p:cNvPr>
          <p:cNvSpPr>
            <a:spLocks noGrp="1"/>
          </p:cNvSpPr>
          <p:nvPr>
            <p:ph type="title" idx="4294967295"/>
          </p:nvPr>
        </p:nvSpPr>
        <p:spPr>
          <a:xfrm>
            <a:off x="602165" y="534988"/>
            <a:ext cx="6177776" cy="1141412"/>
          </a:xfrm>
        </p:spPr>
        <p:txBody>
          <a:bodyPr/>
          <a:lstStyle/>
          <a:p>
            <a:pPr algn="ctr"/>
            <a:r>
              <a:rPr lang="nb-NO" b="1" dirty="0">
                <a:latin typeface="Roboto" panose="02000000000000000000" pitchFamily="2" charset="0"/>
              </a:rPr>
              <a:t>Krav til å lage ein </a:t>
            </a:r>
            <a:r>
              <a:rPr lang="nb-NO" b="1" dirty="0" err="1">
                <a:latin typeface="Roboto" panose="02000000000000000000" pitchFamily="2" charset="0"/>
              </a:rPr>
              <a:t>skriftleg</a:t>
            </a:r>
            <a:r>
              <a:rPr lang="nb-NO" b="1" dirty="0">
                <a:latin typeface="Roboto" panose="02000000000000000000" pitchFamily="2" charset="0"/>
              </a:rPr>
              <a:t> aktivitetsplan</a:t>
            </a:r>
          </a:p>
        </p:txBody>
      </p:sp>
      <p:sp>
        <p:nvSpPr>
          <p:cNvPr id="3" name="Plassholder for innhold 2">
            <a:extLst>
              <a:ext uri="{FF2B5EF4-FFF2-40B4-BE49-F238E27FC236}">
                <a16:creationId xmlns:a16="http://schemas.microsoft.com/office/drawing/2014/main" id="{93BBE4EF-D8F5-5A04-38D9-46EB2EDF06F2}"/>
              </a:ext>
            </a:extLst>
          </p:cNvPr>
          <p:cNvSpPr>
            <a:spLocks noGrp="1"/>
          </p:cNvSpPr>
          <p:nvPr>
            <p:ph idx="4294967295"/>
          </p:nvPr>
        </p:nvSpPr>
        <p:spPr>
          <a:xfrm>
            <a:off x="401444" y="1909878"/>
            <a:ext cx="6924907" cy="4552950"/>
          </a:xfrm>
        </p:spPr>
        <p:txBody>
          <a:bodyPr vert="horz" lIns="90000" tIns="45720" rIns="91440" bIns="45720" rtlCol="0" anchor="t">
            <a:normAutofit lnSpcReduction="10000"/>
          </a:bodyPr>
          <a:lstStyle/>
          <a:p>
            <a:r>
              <a:rPr lang="nb-NO" dirty="0">
                <a:solidFill>
                  <a:schemeClr val="tx1"/>
                </a:solidFill>
                <a:latin typeface="Roboto" panose="02000000000000000000" pitchFamily="2" charset="0"/>
              </a:rPr>
              <a:t>Kravet til å lage ein aktivitetsplan utløses samtidig med plikta til å sette inn tiltak. </a:t>
            </a:r>
          </a:p>
          <a:p>
            <a:r>
              <a:rPr lang="nb-NO" dirty="0">
                <a:solidFill>
                  <a:schemeClr val="tx1"/>
                </a:solidFill>
                <a:latin typeface="Roboto" panose="02000000000000000000" pitchFamily="2" charset="0"/>
              </a:rPr>
              <a:t>Aktivitetsplanen kan gjelde for </a:t>
            </a:r>
            <a:r>
              <a:rPr lang="nb-NO" dirty="0" err="1">
                <a:solidFill>
                  <a:schemeClr val="tx1"/>
                </a:solidFill>
                <a:latin typeface="Roboto" panose="02000000000000000000" pitchFamily="2" charset="0"/>
              </a:rPr>
              <a:t>éin</a:t>
            </a:r>
            <a:r>
              <a:rPr lang="nb-NO" dirty="0">
                <a:solidFill>
                  <a:schemeClr val="tx1"/>
                </a:solidFill>
                <a:latin typeface="Roboto" panose="02000000000000000000" pitchFamily="2" charset="0"/>
              </a:rPr>
              <a:t> elev, eller ein situasjon eller utfordring som </a:t>
            </a:r>
            <a:r>
              <a:rPr lang="nb-NO" dirty="0" err="1">
                <a:solidFill>
                  <a:schemeClr val="tx1"/>
                </a:solidFill>
                <a:latin typeface="Roboto" panose="02000000000000000000" pitchFamily="2" charset="0"/>
              </a:rPr>
              <a:t>omfattar</a:t>
            </a:r>
            <a:r>
              <a:rPr lang="nb-NO" dirty="0">
                <a:solidFill>
                  <a:schemeClr val="tx1"/>
                </a:solidFill>
                <a:latin typeface="Roboto" panose="02000000000000000000" pitchFamily="2" charset="0"/>
              </a:rPr>
              <a:t> </a:t>
            </a:r>
            <a:r>
              <a:rPr lang="nb-NO" dirty="0" err="1">
                <a:solidFill>
                  <a:schemeClr val="tx1"/>
                </a:solidFill>
                <a:latin typeface="Roboto" panose="02000000000000000000" pitchFamily="2" charset="0"/>
              </a:rPr>
              <a:t>fleire</a:t>
            </a:r>
            <a:r>
              <a:rPr lang="nb-NO" dirty="0">
                <a:solidFill>
                  <a:schemeClr val="tx1"/>
                </a:solidFill>
                <a:latin typeface="Roboto" panose="02000000000000000000" pitchFamily="2" charset="0"/>
              </a:rPr>
              <a:t>.</a:t>
            </a:r>
          </a:p>
          <a:p>
            <a:r>
              <a:rPr lang="nb-NO" dirty="0">
                <a:solidFill>
                  <a:schemeClr val="tx1"/>
                </a:solidFill>
                <a:latin typeface="Roboto" panose="02000000000000000000" pitchFamily="2" charset="0"/>
                <a:cs typeface="Roboto"/>
              </a:rPr>
              <a:t>Ingen formkrav utover at planen må vere skriftlig.</a:t>
            </a:r>
          </a:p>
          <a:p>
            <a:r>
              <a:rPr lang="nb-NO" dirty="0">
                <a:solidFill>
                  <a:schemeClr val="tx1"/>
                </a:solidFill>
                <a:latin typeface="Roboto" panose="02000000000000000000" pitchFamily="2" charset="0"/>
                <a:cs typeface="Roboto"/>
              </a:rPr>
              <a:t>Minstekrav til </a:t>
            </a:r>
            <a:r>
              <a:rPr lang="nb-NO" dirty="0" err="1">
                <a:solidFill>
                  <a:schemeClr val="tx1"/>
                </a:solidFill>
                <a:latin typeface="Roboto" panose="02000000000000000000" pitchFamily="2" charset="0"/>
                <a:cs typeface="Roboto"/>
              </a:rPr>
              <a:t>innhaldet</a:t>
            </a:r>
            <a:r>
              <a:rPr lang="nb-NO" dirty="0">
                <a:solidFill>
                  <a:schemeClr val="tx1"/>
                </a:solidFill>
                <a:latin typeface="Roboto" panose="02000000000000000000" pitchFamily="2" charset="0"/>
                <a:cs typeface="Roboto"/>
              </a:rPr>
              <a:t>:</a:t>
            </a:r>
          </a:p>
          <a:p>
            <a:pPr marL="0" indent="0">
              <a:buNone/>
            </a:pPr>
            <a:r>
              <a:rPr lang="nb-NO" dirty="0">
                <a:solidFill>
                  <a:schemeClr val="tx1"/>
                </a:solidFill>
                <a:latin typeface="Roboto" panose="02000000000000000000" pitchFamily="2" charset="0"/>
                <a:cs typeface="Roboto"/>
              </a:rPr>
              <a:t>a) kva for problem tiltaka skal løyse</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b) kva for tiltak skolen har planlagt</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c) når tiltaka skal </a:t>
            </a:r>
            <a:r>
              <a:rPr lang="nb-NO" dirty="0" err="1">
                <a:solidFill>
                  <a:schemeClr val="tx1"/>
                </a:solidFill>
                <a:latin typeface="Roboto" panose="02000000000000000000" pitchFamily="2" charset="0"/>
                <a:cs typeface="Roboto"/>
              </a:rPr>
              <a:t>gjennomførast</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d) kven som er ansvarleg for gjennomføringa av tiltaka</a:t>
            </a:r>
            <a:br>
              <a:rPr lang="nb-NO" dirty="0">
                <a:solidFill>
                  <a:schemeClr val="tx1"/>
                </a:solidFill>
                <a:latin typeface="Roboto" panose="02000000000000000000" pitchFamily="2" charset="0"/>
                <a:cs typeface="Roboto"/>
              </a:rPr>
            </a:br>
            <a:r>
              <a:rPr lang="nb-NO" dirty="0">
                <a:solidFill>
                  <a:schemeClr val="tx1"/>
                </a:solidFill>
                <a:latin typeface="Roboto" panose="02000000000000000000" pitchFamily="2" charset="0"/>
                <a:cs typeface="Roboto"/>
              </a:rPr>
              <a:t>e) når tiltaka skal </a:t>
            </a:r>
            <a:r>
              <a:rPr lang="nb-NO" dirty="0" err="1">
                <a:solidFill>
                  <a:schemeClr val="tx1"/>
                </a:solidFill>
                <a:latin typeface="Roboto" panose="02000000000000000000" pitchFamily="2" charset="0"/>
                <a:cs typeface="Roboto"/>
              </a:rPr>
              <a:t>evaluerast</a:t>
            </a:r>
            <a:endParaRPr lang="nb-NO" dirty="0">
              <a:solidFill>
                <a:schemeClr val="tx1"/>
              </a:solidFill>
              <a:latin typeface="Roboto" panose="02000000000000000000" pitchFamily="2" charset="0"/>
              <a:cs typeface="Roboto"/>
            </a:endParaRPr>
          </a:p>
          <a:p>
            <a:pPr marL="0" indent="0">
              <a:buNone/>
            </a:pPr>
            <a:endParaRPr lang="nb-NO" b="1" dirty="0">
              <a:solidFill>
                <a:schemeClr val="tx1"/>
              </a:solidFill>
            </a:endParaRPr>
          </a:p>
        </p:txBody>
      </p:sp>
      <p:pic>
        <p:nvPicPr>
          <p:cNvPr id="7" name="Grafikk 6" descr="Millimeter papir med kalkulator, linjal, merke penn og blyant">
            <a:extLst>
              <a:ext uri="{FF2B5EF4-FFF2-40B4-BE49-F238E27FC236}">
                <a16:creationId xmlns:a16="http://schemas.microsoft.com/office/drawing/2014/main" id="{4CDAED19-1866-6127-982D-0BDD33A5C5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0166" y="894188"/>
            <a:ext cx="4887952" cy="4887952"/>
          </a:xfrm>
          <a:prstGeom prst="rect">
            <a:avLst/>
          </a:prstGeom>
        </p:spPr>
      </p:pic>
    </p:spTree>
    <p:extLst>
      <p:ext uri="{BB962C8B-B14F-4D97-AF65-F5344CB8AC3E}">
        <p14:creationId xmlns:p14="http://schemas.microsoft.com/office/powerpoint/2010/main" val="255135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Stabel med filer">
            <a:extLst>
              <a:ext uri="{FF2B5EF4-FFF2-40B4-BE49-F238E27FC236}">
                <a16:creationId xmlns:a16="http://schemas.microsoft.com/office/drawing/2014/main" id="{5D12D6A4-5A34-CA8C-C73C-322B4F3614F1}"/>
              </a:ext>
            </a:extLst>
          </p:cNvPr>
          <p:cNvPicPr>
            <a:picLocks noChangeAspect="1"/>
          </p:cNvPicPr>
          <p:nvPr/>
        </p:nvPicPr>
        <p:blipFill>
          <a:blip r:embed="rId2"/>
          <a:stretch>
            <a:fillRect/>
          </a:stretch>
        </p:blipFill>
        <p:spPr>
          <a:xfrm>
            <a:off x="0" y="0"/>
            <a:ext cx="12191999" cy="6858000"/>
          </a:xfrm>
          <a:prstGeom prst="rect">
            <a:avLst/>
          </a:prstGeom>
        </p:spPr>
      </p:pic>
      <p:sp>
        <p:nvSpPr>
          <p:cNvPr id="6" name="Oval 7">
            <a:extLst>
              <a:ext uri="{FF2B5EF4-FFF2-40B4-BE49-F238E27FC236}">
                <a16:creationId xmlns:a16="http://schemas.microsoft.com/office/drawing/2014/main" id="{3967DC3B-4B50-A7D1-FD55-18AD9623580D}"/>
              </a:ext>
            </a:extLst>
          </p:cNvPr>
          <p:cNvSpPr>
            <a:spLocks noChangeAspect="1"/>
          </p:cNvSpPr>
          <p:nvPr/>
        </p:nvSpPr>
        <p:spPr>
          <a:xfrm>
            <a:off x="128431" y="2227782"/>
            <a:ext cx="4081837" cy="4081837"/>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b="1" dirty="0">
                <a:solidFill>
                  <a:srgbClr val="000000"/>
                </a:solidFill>
                <a:latin typeface="Roboto"/>
                <a:ea typeface="Roboto"/>
                <a:cs typeface="Roboto"/>
              </a:rPr>
              <a:t>Krav til d</a:t>
            </a:r>
            <a:r>
              <a:rPr kumimoji="0" lang="nb-NO" sz="2000" b="1" i="0" u="none" strike="noStrike" kern="1200" cap="none" spc="0" normalizeH="0" baseline="0" noProof="0" dirty="0" err="1">
                <a:ln>
                  <a:noFill/>
                </a:ln>
                <a:solidFill>
                  <a:srgbClr val="000000"/>
                </a:solidFill>
                <a:effectLst/>
                <a:uLnTx/>
                <a:uFillTx/>
                <a:latin typeface="Roboto"/>
                <a:ea typeface="Roboto"/>
                <a:cs typeface="Roboto"/>
              </a:rPr>
              <a:t>okumentasjon</a:t>
            </a:r>
            <a:endParaRPr kumimoji="0" lang="nb-NO" sz="2000" b="1" i="0" u="none" strike="noStrike" kern="1200" cap="none" spc="0" normalizeH="0" baseline="0" noProof="0" dirty="0">
              <a:ln>
                <a:noFill/>
              </a:ln>
              <a:solidFill>
                <a:srgbClr val="000000"/>
              </a:solidFill>
              <a:effectLst/>
              <a:uLnTx/>
              <a:uFillTx/>
              <a:latin typeface="Roboto"/>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Skolen</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skal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dokumentere</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kva som blir gjort for å oppfylle aktivitetsplikta</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etter første til </a:t>
            </a:r>
            <a:r>
              <a:rPr lang="nn-NO" sz="1600" dirty="0">
                <a:solidFill>
                  <a:schemeClr val="tx1"/>
                </a:solidFill>
                <a:latin typeface="Roboto" panose="02000000000000000000" pitchFamily="2" charset="0"/>
                <a:ea typeface="Roboto" panose="02000000000000000000" pitchFamily="2" charset="0"/>
              </a:rPr>
              <a:t>andre</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ledd, i den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forma og det omfanget som er nødvendig.</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a:t>
            </a:r>
            <a:endParaRPr kumimoji="0" lang="nb-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kumimoji="0" lang="nb-NO" sz="1000" b="0" i="0" u="none" strike="noStrike" kern="1200" cap="none" spc="0" normalizeH="0" baseline="0" noProof="0" dirty="0">
                <a:ln>
                  <a:noFill/>
                </a:ln>
                <a:solidFill>
                  <a:srgbClr val="000000"/>
                </a:solidFill>
                <a:effectLst/>
                <a:uLnTx/>
                <a:uFillTx/>
                <a:latin typeface="Roboto"/>
                <a:ea typeface="Roboto"/>
                <a:cs typeface="Roboto"/>
              </a:rPr>
              <a:t>(opplæringslova § </a:t>
            </a:r>
            <a:r>
              <a:rPr lang="nb-NO" sz="1000" dirty="0">
                <a:solidFill>
                  <a:srgbClr val="000000"/>
                </a:solidFill>
                <a:latin typeface="Roboto"/>
                <a:ea typeface="Roboto"/>
                <a:cs typeface="Roboto"/>
              </a:rPr>
              <a:t>12-4</a:t>
            </a:r>
            <a:r>
              <a:rPr kumimoji="0" lang="nb-NO" sz="1000" b="0" i="0" u="none" strike="noStrike" kern="1200" cap="none" spc="0" normalizeH="0" baseline="0" noProof="0" dirty="0">
                <a:ln>
                  <a:noFill/>
                </a:ln>
                <a:solidFill>
                  <a:srgbClr val="000000"/>
                </a:solidFill>
                <a:effectLst/>
                <a:uLnTx/>
                <a:uFillTx/>
                <a:latin typeface="Roboto"/>
                <a:ea typeface="Roboto"/>
                <a:cs typeface="Roboto"/>
              </a:rPr>
              <a:t> </a:t>
            </a:r>
            <a:r>
              <a:rPr lang="nb-NO" sz="1000" dirty="0">
                <a:solidFill>
                  <a:srgbClr val="000000"/>
                </a:solidFill>
                <a:latin typeface="Roboto"/>
                <a:ea typeface="Roboto"/>
                <a:cs typeface="Roboto"/>
              </a:rPr>
              <a:t>fjerde </a:t>
            </a:r>
            <a:r>
              <a:rPr kumimoji="0" lang="nb-NO" sz="1000" b="0" i="0" u="none" strike="noStrike" kern="1200" cap="none" spc="0" normalizeH="0" baseline="0" noProof="0" dirty="0">
                <a:ln>
                  <a:noFill/>
                </a:ln>
                <a:solidFill>
                  <a:srgbClr val="000000"/>
                </a:solidFill>
                <a:effectLst/>
                <a:uLnTx/>
                <a:uFillTx/>
                <a:latin typeface="Roboto"/>
                <a:ea typeface="Roboto"/>
                <a:cs typeface="Roboto"/>
              </a:rPr>
              <a:t>ledd)</a:t>
            </a:r>
            <a:endParaRPr kumimoji="0" lang="nb-NO" sz="1400" b="0" i="1" u="none" strike="noStrike" kern="1200" cap="none" spc="0" normalizeH="0" baseline="0" noProof="0" dirty="0">
              <a:ln>
                <a:noFill/>
              </a:ln>
              <a:solidFill>
                <a:srgbClr val="000000"/>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EC5FD4AB-FE0D-95CB-D4E5-00229426BF5F}"/>
              </a:ext>
            </a:extLst>
          </p:cNvPr>
          <p:cNvPicPr>
            <a:picLocks noChangeAspect="1"/>
          </p:cNvPicPr>
          <p:nvPr/>
        </p:nvPicPr>
        <p:blipFill>
          <a:blip r:embed="rId3"/>
          <a:stretch>
            <a:fillRect/>
          </a:stretch>
        </p:blipFill>
        <p:spPr>
          <a:xfrm>
            <a:off x="3215325" y="2313878"/>
            <a:ext cx="1018120" cy="1018120"/>
          </a:xfrm>
          <a:prstGeom prst="rect">
            <a:avLst/>
          </a:prstGeom>
        </p:spPr>
      </p:pic>
    </p:spTree>
    <p:extLst>
      <p:ext uri="{BB962C8B-B14F-4D97-AF65-F5344CB8AC3E}">
        <p14:creationId xmlns:p14="http://schemas.microsoft.com/office/powerpoint/2010/main" val="364229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977ADB1-1600-7865-A946-5A818E977AF7}"/>
              </a:ext>
            </a:extLst>
          </p:cNvPr>
          <p:cNvPicPr>
            <a:picLocks noChangeAspect="1"/>
          </p:cNvPicPr>
          <p:nvPr/>
        </p:nvPicPr>
        <p:blipFill>
          <a:blip r:embed="rId3"/>
          <a:stretch>
            <a:fillRect/>
          </a:stretch>
        </p:blipFill>
        <p:spPr>
          <a:xfrm>
            <a:off x="0" y="0"/>
            <a:ext cx="7047570" cy="6858000"/>
          </a:xfrm>
          <a:prstGeom prst="rect">
            <a:avLst/>
          </a:prstGeom>
        </p:spPr>
      </p:pic>
      <p:sp>
        <p:nvSpPr>
          <p:cNvPr id="3" name="Plassholder for innhold 2">
            <a:extLst>
              <a:ext uri="{FF2B5EF4-FFF2-40B4-BE49-F238E27FC236}">
                <a16:creationId xmlns:a16="http://schemas.microsoft.com/office/drawing/2014/main" id="{57BE96EB-6087-2341-B46A-CB9B25A43839}"/>
              </a:ext>
            </a:extLst>
          </p:cNvPr>
          <p:cNvSpPr>
            <a:spLocks noGrp="1"/>
          </p:cNvSpPr>
          <p:nvPr>
            <p:ph sz="half" idx="4294967295"/>
          </p:nvPr>
        </p:nvSpPr>
        <p:spPr>
          <a:xfrm>
            <a:off x="829002" y="1570830"/>
            <a:ext cx="5541318" cy="4549775"/>
          </a:xfrm>
        </p:spPr>
        <p:txBody>
          <a:bodyPr vert="horz" lIns="90000" tIns="45720" rIns="91440" bIns="45720" rtlCol="0" anchor="t">
            <a:normAutofit fontScale="92500"/>
          </a:bodyPr>
          <a:lstStyle/>
          <a:p>
            <a:r>
              <a:rPr lang="nb-NO" dirty="0">
                <a:latin typeface="Roboto" panose="02000000000000000000" pitchFamily="2" charset="0"/>
              </a:rPr>
              <a:t>Skolen må i tillegg til å lage ein aktivitetsplan, dokumentere korleis delpliktene i aktivitetsplikta blir oppfylte.</a:t>
            </a:r>
            <a:endParaRPr lang="nb-NO" b="1" dirty="0">
              <a:latin typeface="Roboto" panose="02000000000000000000" pitchFamily="2" charset="0"/>
            </a:endParaRPr>
          </a:p>
          <a:p>
            <a:r>
              <a:rPr lang="nb-NO" dirty="0">
                <a:latin typeface="Roboto" panose="02000000000000000000" pitchFamily="2" charset="0"/>
              </a:rPr>
              <a:t>Formålet med dokumentasjonen er</a:t>
            </a:r>
          </a:p>
          <a:p>
            <a:pPr lvl="1"/>
            <a:r>
              <a:rPr lang="nb-NO" dirty="0">
                <a:latin typeface="Roboto" panose="02000000000000000000" pitchFamily="2" charset="0"/>
              </a:rPr>
              <a:t>å bidra til effektive </a:t>
            </a:r>
            <a:r>
              <a:rPr lang="nb-NO" dirty="0" err="1">
                <a:latin typeface="Roboto" panose="02000000000000000000" pitchFamily="2" charset="0"/>
              </a:rPr>
              <a:t>arbeidsprosessar</a:t>
            </a:r>
            <a:endParaRPr lang="nb-NO" dirty="0">
              <a:latin typeface="Roboto" panose="02000000000000000000" pitchFamily="2" charset="0"/>
            </a:endParaRPr>
          </a:p>
          <a:p>
            <a:pPr lvl="1"/>
            <a:r>
              <a:rPr lang="nb-NO" dirty="0">
                <a:latin typeface="Roboto" panose="02000000000000000000" pitchFamily="2" charset="0"/>
              </a:rPr>
              <a:t>å bidra til rettstryggleik for elev og foreldre</a:t>
            </a:r>
          </a:p>
          <a:p>
            <a:pPr lvl="1"/>
            <a:r>
              <a:rPr lang="nb-NO" dirty="0">
                <a:latin typeface="Roboto" panose="02000000000000000000" pitchFamily="2" charset="0"/>
              </a:rPr>
              <a:t>av omsyn til overprøving frå statsforvaltaren i enkeltsaker og tilsyn</a:t>
            </a:r>
          </a:p>
          <a:p>
            <a:r>
              <a:rPr lang="nb-NO" dirty="0">
                <a:latin typeface="Roboto" panose="02000000000000000000" pitchFamily="2" charset="0"/>
              </a:rPr>
              <a:t>Skolen skal dokumentere i den forma og det omfanget som er nødvendig.</a:t>
            </a:r>
          </a:p>
        </p:txBody>
      </p:sp>
      <p:sp>
        <p:nvSpPr>
          <p:cNvPr id="2" name="Tittel 1">
            <a:extLst>
              <a:ext uri="{FF2B5EF4-FFF2-40B4-BE49-F238E27FC236}">
                <a16:creationId xmlns:a16="http://schemas.microsoft.com/office/drawing/2014/main" id="{4327ECC9-26E1-E078-0959-9002262C9148}"/>
              </a:ext>
            </a:extLst>
          </p:cNvPr>
          <p:cNvSpPr>
            <a:spLocks noGrp="1"/>
          </p:cNvSpPr>
          <p:nvPr>
            <p:ph type="title" idx="4294967295"/>
          </p:nvPr>
        </p:nvSpPr>
        <p:spPr>
          <a:xfrm>
            <a:off x="829003" y="737395"/>
            <a:ext cx="5389563" cy="620712"/>
          </a:xfrm>
        </p:spPr>
        <p:txBody>
          <a:bodyPr anchor="t">
            <a:normAutofit/>
          </a:bodyPr>
          <a:lstStyle/>
          <a:p>
            <a:pPr algn="ctr"/>
            <a:r>
              <a:rPr lang="nb-NO" b="1"/>
              <a:t>Krav til å dokumentere</a:t>
            </a:r>
          </a:p>
        </p:txBody>
      </p:sp>
      <p:pic>
        <p:nvPicPr>
          <p:cNvPr id="8" name="Grafikk 7" descr="Stabel med bøker med pære">
            <a:extLst>
              <a:ext uri="{FF2B5EF4-FFF2-40B4-BE49-F238E27FC236}">
                <a16:creationId xmlns:a16="http://schemas.microsoft.com/office/drawing/2014/main" id="{6E563B83-B639-6D85-CDA1-F94A3B149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3743" y="853068"/>
            <a:ext cx="5151863" cy="5151863"/>
          </a:xfrm>
          <a:prstGeom prst="rect">
            <a:avLst/>
          </a:prstGeom>
        </p:spPr>
      </p:pic>
    </p:spTree>
    <p:extLst>
      <p:ext uri="{BB962C8B-B14F-4D97-AF65-F5344CB8AC3E}">
        <p14:creationId xmlns:p14="http://schemas.microsoft.com/office/powerpoint/2010/main" val="147224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61212E8-7611-4BD9-BDCD-0028C215FD43}"/>
              </a:ext>
            </a:extLst>
          </p:cNvPr>
          <p:cNvPicPr>
            <a:picLocks noChangeAspect="1"/>
          </p:cNvPicPr>
          <p:nvPr/>
        </p:nvPicPr>
        <p:blipFill>
          <a:blip r:embed="rId3"/>
          <a:stretch>
            <a:fillRect/>
          </a:stretch>
        </p:blipFill>
        <p:spPr>
          <a:xfrm>
            <a:off x="0" y="0"/>
            <a:ext cx="7021221"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133008" y="1589996"/>
            <a:ext cx="6762307" cy="1067354"/>
          </a:xfrm>
        </p:spPr>
        <p:txBody>
          <a:bodyPr>
            <a:normAutofit/>
          </a:bodyPr>
          <a:lstStyle/>
          <a:p>
            <a:pPr algn="ctr"/>
            <a:r>
              <a:rPr lang="nb-NO" sz="3200" b="1" dirty="0">
                <a:latin typeface="Roboto" panose="02000000000000000000" pitchFamily="2" charset="0"/>
                <a:ea typeface="Roboto" panose="02000000000000000000" pitchFamily="2" charset="0"/>
              </a:rPr>
              <a:t>§ 12-6: </a:t>
            </a:r>
            <a:r>
              <a:rPr lang="nb-NO" sz="3200" dirty="0">
                <a:latin typeface="Roboto" panose="02000000000000000000" pitchFamily="2" charset="0"/>
                <a:ea typeface="Roboto" panose="02000000000000000000" pitchFamily="2" charset="0"/>
              </a:rPr>
              <a:t>Statsforvaltaren si handheving i enkeltsaker</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822899" y="1393371"/>
            <a:ext cx="3621589" cy="1960930"/>
          </a:xfrm>
          <a:solidFill>
            <a:srgbClr val="EED0C3"/>
          </a:solidFill>
        </p:spPr>
        <p:txBody>
          <a:bodyPr>
            <a:normAutofit/>
          </a:bodyPr>
          <a:lstStyle/>
          <a:p>
            <a:pPr marL="0" indent="0">
              <a:lnSpc>
                <a:spcPct val="110000"/>
              </a:lnSpc>
              <a:buNone/>
            </a:pPr>
            <a:r>
              <a:rPr lang="nb-NO" sz="2400" dirty="0">
                <a:latin typeface="Roboto" panose="02000000000000000000" pitchFamily="2" charset="0"/>
                <a:ea typeface="Roboto" panose="02000000000000000000" pitchFamily="2" charset="0"/>
              </a:rPr>
              <a:t>Dagens § 9 A-6 andre ledd</a:t>
            </a:r>
          </a:p>
          <a:p>
            <a:pPr marL="0" indent="0">
              <a:spcAft>
                <a:spcPts val="800"/>
              </a:spcAft>
              <a:buNone/>
            </a:pP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«Statsforvaltaren skal avgjere om aktivitetsplikta etter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 9 A-4</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9 A-5</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er oppfylt.»</a:t>
            </a:r>
            <a:endParaRPr lang="nb-NO" sz="15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822898" y="3703023"/>
            <a:ext cx="3621589" cy="1969257"/>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andre ledd</a:t>
            </a:r>
          </a:p>
          <a:p>
            <a:pPr>
              <a:lnSpc>
                <a:spcPct val="90000"/>
              </a:lnSpc>
              <a:spcBef>
                <a:spcPts val="1000"/>
              </a:spcBef>
              <a:buClr>
                <a:schemeClr val="accent1">
                  <a:lumMod val="75000"/>
                </a:schemeClr>
              </a:buClr>
            </a:pPr>
            <a:r>
              <a:rPr lang="nn-NO" sz="1500">
                <a:effectLst/>
                <a:latin typeface="Roboto" panose="02000000000000000000" pitchFamily="2" charset="0"/>
                <a:ea typeface="Roboto" panose="02000000000000000000" pitchFamily="2" charset="0"/>
                <a:cs typeface="Times New Roman" panose="02020603050405020304" pitchFamily="18" charset="0"/>
              </a:rPr>
              <a:t>«Statsforvaltaren skal avgjere om plikta til å rette opp situasjonen med eigna tiltak etter § 12-4 andre ledd og plikta til å lage ein skriftleg plan etter § 12-4 tredje ledd er oppfylt.» </a:t>
            </a:r>
            <a:endParaRPr lang="nb-NO" sz="1500">
              <a:effectLst/>
              <a:latin typeface="Roboto" panose="02000000000000000000" pitchFamily="2" charset="0"/>
              <a:ea typeface="Roboto" panose="02000000000000000000" pitchFamily="2" charset="0"/>
              <a:cs typeface="Times New Roman" panose="02020603050405020304" pitchFamily="18" charset="0"/>
            </a:endParaRPr>
          </a:p>
          <a:p>
            <a:pPr marL="228600" indent="-228600">
              <a:lnSpc>
                <a:spcPct val="90000"/>
              </a:lnSpc>
              <a:spcBef>
                <a:spcPts val="1000"/>
              </a:spcBef>
              <a:buClr>
                <a:schemeClr val="accent1">
                  <a:lumMod val="75000"/>
                </a:schemeClr>
              </a:buClr>
              <a:buFont typeface="Arial" panose="020B0604020202020204" pitchFamily="34" charset="0"/>
              <a:buChar char="•"/>
            </a:pPr>
            <a:endParaRPr lang="en-US">
              <a:solidFill>
                <a:schemeClr val="tx1">
                  <a:lumMod val="85000"/>
                  <a:lumOff val="15000"/>
                </a:schemeClr>
              </a:solidFill>
              <a:ea typeface="Roboto" panose="02000000000000000000" pitchFamily="2"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1113460" y="2814709"/>
            <a:ext cx="5595979" cy="2677656"/>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ei </a:t>
            </a:r>
            <a:r>
              <a:rPr lang="nb-NO" sz="2400" dirty="0" err="1">
                <a:latin typeface="Roboto" panose="02000000000000000000" pitchFamily="2" charset="0"/>
                <a:ea typeface="Roboto" panose="02000000000000000000" pitchFamily="2" charset="0"/>
              </a:rPr>
              <a:t>rettsleg</a:t>
            </a:r>
            <a:r>
              <a:rPr lang="nb-NO" sz="2400" dirty="0">
                <a:latin typeface="Roboto" panose="02000000000000000000" pitchFamily="2" charset="0"/>
                <a:ea typeface="Roboto" panose="02000000000000000000" pitchFamily="2" charset="0"/>
              </a:rPr>
              <a:t> overprøving av om skolen har oppfylt aktivitetsplikta</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ny lov </a:t>
            </a:r>
            <a:r>
              <a:rPr lang="nb-NO" sz="2400" dirty="0" err="1">
                <a:latin typeface="Roboto" panose="02000000000000000000" pitchFamily="2" charset="0"/>
                <a:ea typeface="Roboto" panose="02000000000000000000" pitchFamily="2" charset="0"/>
              </a:rPr>
              <a:t>vidarefører</a:t>
            </a:r>
            <a:r>
              <a:rPr lang="nb-NO" sz="2400" dirty="0">
                <a:latin typeface="Roboto" panose="02000000000000000000" pitchFamily="2" charset="0"/>
                <a:ea typeface="Roboto" panose="02000000000000000000" pitchFamily="2" charset="0"/>
              </a:rPr>
              <a:t> handhevingsordninga til statsforvaltaren</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endring av kva for delplikter statsforvaltaren skal vurdere</a:t>
            </a:r>
          </a:p>
        </p:txBody>
      </p:sp>
    </p:spTree>
    <p:extLst>
      <p:ext uri="{BB962C8B-B14F-4D97-AF65-F5344CB8AC3E}">
        <p14:creationId xmlns:p14="http://schemas.microsoft.com/office/powerpoint/2010/main" val="205770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CC27221-1797-3F77-82FC-884D622A7469}"/>
              </a:ext>
            </a:extLst>
          </p:cNvPr>
          <p:cNvPicPr>
            <a:picLocks noChangeAspect="1"/>
          </p:cNvPicPr>
          <p:nvPr/>
        </p:nvPicPr>
        <p:blipFill>
          <a:blip r:embed="rId3"/>
          <a:stretch>
            <a:fillRect/>
          </a:stretch>
        </p:blipFill>
        <p:spPr>
          <a:xfrm>
            <a:off x="0" y="0"/>
            <a:ext cx="7014117"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521279" y="898484"/>
            <a:ext cx="6096000" cy="1067354"/>
          </a:xfrm>
        </p:spPr>
        <p:txBody>
          <a:bodyPr>
            <a:normAutofit/>
          </a:bodyPr>
          <a:lstStyle/>
          <a:p>
            <a:pPr algn="ctr"/>
            <a:r>
              <a:rPr kumimoji="0" lang="nb-NO"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j-cs"/>
              </a:rPr>
              <a:t>§ 12-6: </a:t>
            </a:r>
            <a:r>
              <a:rPr kumimoji="0" lang="nb-NO" sz="3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j-cs"/>
              </a:rPr>
              <a:t>Statsforvaltaren si handheving i enkeltsaker</a:t>
            </a:r>
            <a:endParaRPr lang="nb-NO" sz="3200" b="1"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586368" y="633619"/>
            <a:ext cx="4096603" cy="2540404"/>
          </a:xfrm>
          <a:solidFill>
            <a:srgbClr val="EED0C3"/>
          </a:solidFill>
        </p:spPr>
        <p:txBody>
          <a:bodyPr>
            <a:normAutofit fontScale="92500" lnSpcReduction="10000"/>
          </a:bodyPr>
          <a:lstStyle/>
          <a:p>
            <a:pPr marL="0" indent="0">
              <a:lnSpc>
                <a:spcPct val="110000"/>
              </a:lnSpc>
              <a:buNone/>
            </a:pPr>
            <a:r>
              <a:rPr lang="nb-NO" dirty="0">
                <a:latin typeface="Roboto" panose="02000000000000000000" pitchFamily="2" charset="0"/>
                <a:ea typeface="Roboto" panose="02000000000000000000" pitchFamily="2" charset="0"/>
              </a:rPr>
              <a:t>Dagens § 9 A-6 fjerde ledd</a:t>
            </a:r>
          </a:p>
          <a:p>
            <a:pPr marL="0" indent="0">
              <a:spcAft>
                <a:spcPts val="800"/>
              </a:spcAft>
              <a:buNone/>
            </a:pP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aktivitetsplikta etter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 9 A-4</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9 A-5</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kan statsforvaltaren vedta kva skolen skal gjere for å sørgje for at eleven får eit trygt og godt skolemiljø. Det skal setjast ein frist for gjennomføringa av vedtaket, og statsforvaltaren skal følgje opp saka. Statsforvaltaren kan vedta reaksjonar etter skolen sitt ordensreglement, jf.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 9 A-10</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eller at ein elev skal byte skole, jf.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7">
                  <a:extLst>
                    <a:ext uri="{A12FA001-AC4F-418D-AE19-62706E023703}">
                      <ahyp:hlinkClr xmlns:ahyp="http://schemas.microsoft.com/office/drawing/2018/hyperlinkcolor" val="tx"/>
                    </a:ext>
                  </a:extLst>
                </a:hlinkClick>
              </a:rPr>
              <a:t>§ 9 A-12</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a:t>
            </a:r>
            <a:endParaRPr lang="nb-NO" sz="15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586368" y="3429000"/>
            <a:ext cx="4096603" cy="2795381"/>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fjerde ledd</a:t>
            </a:r>
          </a:p>
          <a:p>
            <a:pPr>
              <a:lnSpc>
                <a:spcPct val="80000"/>
              </a:lnSpc>
              <a:spcBef>
                <a:spcPts val="1000"/>
              </a:spcBef>
              <a:spcAft>
                <a:spcPts val="800"/>
              </a:spcAft>
              <a:buClr>
                <a:schemeClr val="accent1">
                  <a:lumMod val="75000"/>
                </a:schemeClr>
              </a:buClr>
            </a:pPr>
            <a:r>
              <a:rPr lang="nn-NO" sz="1400">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t>
            </a:r>
            <a:r>
              <a:rPr lang="nn-NO" sz="1400" b="1">
                <a:latin typeface="Roboto" panose="02000000000000000000" pitchFamily="2" charset="0"/>
                <a:ea typeface="Roboto" panose="02000000000000000000" pitchFamily="2" charset="0"/>
                <a:cs typeface="Times New Roman" panose="02020603050405020304" pitchFamily="18" charset="0"/>
              </a:rPr>
              <a:t>plikta til setje inn eigna tiltak etter § 12-4 andre ledd eller plikta til å lage ein skriftleg plan etter § 12-4 tredje ledd</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påleggje</a:t>
            </a:r>
            <a:r>
              <a:rPr lang="nn-NO" sz="1400">
                <a:latin typeface="Roboto" panose="02000000000000000000" pitchFamily="2" charset="0"/>
                <a:ea typeface="Roboto" panose="02000000000000000000" pitchFamily="2" charset="0"/>
                <a:cs typeface="Times New Roman" panose="02020603050405020304" pitchFamily="18" charset="0"/>
              </a:rPr>
              <a:t> kommunen eller fylkeskommunen å rette forholdet. Dersom saka elles vil bli </a:t>
            </a:r>
            <a:r>
              <a:rPr lang="nn-NO" sz="1400" b="1">
                <a:latin typeface="Roboto" panose="02000000000000000000" pitchFamily="2" charset="0"/>
                <a:ea typeface="Roboto" panose="02000000000000000000" pitchFamily="2" charset="0"/>
                <a:cs typeface="Times New Roman" panose="02020603050405020304" pitchFamily="18" charset="0"/>
              </a:rPr>
              <a:t>unødig</a:t>
            </a:r>
            <a:r>
              <a:rPr lang="nn-NO" sz="1400">
                <a:latin typeface="Roboto" panose="02000000000000000000" pitchFamily="2" charset="0"/>
                <a:ea typeface="Roboto" panose="02000000000000000000" pitchFamily="2" charset="0"/>
                <a:cs typeface="Times New Roman" panose="02020603050405020304" pitchFamily="18" charset="0"/>
              </a:rPr>
              <a:t> </a:t>
            </a:r>
            <a:r>
              <a:rPr lang="nn-NO" sz="1400" b="1">
                <a:latin typeface="Roboto" panose="02000000000000000000" pitchFamily="2" charset="0"/>
                <a:ea typeface="Roboto" panose="02000000000000000000" pitchFamily="2" charset="0"/>
                <a:cs typeface="Times New Roman" panose="02020603050405020304" pitchFamily="18" charset="0"/>
              </a:rPr>
              <a:t>forseinka</a:t>
            </a:r>
            <a:r>
              <a:rPr lang="nn-NO" sz="1400">
                <a:latin typeface="Roboto" panose="02000000000000000000" pitchFamily="2" charset="0"/>
                <a:ea typeface="Roboto" panose="02000000000000000000" pitchFamily="2" charset="0"/>
                <a:cs typeface="Times New Roman" panose="02020603050405020304" pitchFamily="18" charset="0"/>
              </a:rPr>
              <a:t>, eller dersom det er grunn til å tru at kommunen eller fylkeskommunen </a:t>
            </a:r>
            <a:r>
              <a:rPr lang="nn-NO" sz="1400" b="1">
                <a:latin typeface="Roboto" panose="02000000000000000000" pitchFamily="2" charset="0"/>
                <a:ea typeface="Roboto" panose="02000000000000000000" pitchFamily="2" charset="0"/>
                <a:cs typeface="Times New Roman" panose="02020603050405020304" pitchFamily="18" charset="0"/>
              </a:rPr>
              <a:t>ikkje kjem til å rette forholdet</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vedta kva skolen skal gjere </a:t>
            </a:r>
            <a:r>
              <a:rPr lang="nn-NO" sz="1400">
                <a:latin typeface="Roboto" panose="02000000000000000000" pitchFamily="2" charset="0"/>
                <a:ea typeface="Roboto" panose="02000000000000000000" pitchFamily="2" charset="0"/>
                <a:cs typeface="Times New Roman" panose="02020603050405020304" pitchFamily="18" charset="0"/>
              </a:rPr>
              <a:t>for at eleven skal få eit trygt og godt skolemiljø. Statsforvaltaren kan vedta reaksjonar etter skolereglane, jf. § 10-7, eller vedta at ein elev skal byte skole, jf. § 13-2. » </a:t>
            </a:r>
            <a:endParaRPr lang="nb-NO" sz="1400">
              <a:latin typeface="Roboto" panose="02000000000000000000" pitchFamily="2" charset="0"/>
              <a:ea typeface="Roboto" panose="02000000000000000000" pitchFamily="2" charset="0"/>
              <a:cs typeface="Times New Roman" panose="02020603050405020304" pitchFamily="18"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758535" y="2173864"/>
            <a:ext cx="5653164" cy="3785652"/>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Statsforvaltaren kan </a:t>
            </a:r>
            <a:r>
              <a:rPr lang="nb-NO" sz="2400" dirty="0" err="1">
                <a:latin typeface="Roboto" panose="02000000000000000000" pitchFamily="2" charset="0"/>
                <a:ea typeface="Roboto" panose="02000000000000000000" pitchFamily="2" charset="0"/>
              </a:rPr>
              <a:t>påleggje</a:t>
            </a:r>
            <a:r>
              <a:rPr lang="nb-NO" sz="2400" dirty="0">
                <a:latin typeface="Roboto" panose="02000000000000000000" pitchFamily="2" charset="0"/>
                <a:ea typeface="Roboto" panose="02000000000000000000" pitchFamily="2" charset="0"/>
              </a:rPr>
              <a:t> kommunen eller fylkeskommunen å rette forholdet.</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Unntaksvis kan statsforvaltaren vedta at skolen </a:t>
            </a:r>
            <a:r>
              <a:rPr lang="nb-NO" sz="2400" dirty="0" err="1">
                <a:latin typeface="Roboto" panose="02000000000000000000" pitchFamily="2" charset="0"/>
                <a:ea typeface="Roboto" panose="02000000000000000000" pitchFamily="2" charset="0"/>
              </a:rPr>
              <a:t>set</a:t>
            </a:r>
            <a:r>
              <a:rPr lang="nb-NO" sz="2400" dirty="0">
                <a:latin typeface="Roboto" panose="02000000000000000000" pitchFamily="2" charset="0"/>
                <a:ea typeface="Roboto" panose="02000000000000000000" pitchFamily="2" charset="0"/>
              </a:rPr>
              <a:t> inn konkrete tiltak:</a:t>
            </a:r>
          </a:p>
          <a:p>
            <a:pPr marL="742950" lvl="1"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a:t>
            </a:r>
            <a:r>
              <a:rPr lang="nn-NO" sz="2400" dirty="0">
                <a:latin typeface="Roboto" panose="02000000000000000000" pitchFamily="2" charset="0"/>
                <a:ea typeface="Roboto" panose="02000000000000000000" pitchFamily="2" charset="0"/>
                <a:cs typeface="Times New Roman" panose="02020603050405020304" pitchFamily="18" charset="0"/>
              </a:rPr>
              <a:t>Dersom saka elles vil bli unødig forseinka.»</a:t>
            </a:r>
          </a:p>
          <a:p>
            <a:pPr marL="742950" lvl="1" indent="-285750">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cs typeface="Times New Roman" panose="02020603050405020304" pitchFamily="18" charset="0"/>
              </a:rPr>
              <a:t>«Dersom det er grunn til å tru at kommunen eller fylkeskommunen ikkje kjem til å rette forholdet.»</a:t>
            </a:r>
            <a:endParaRPr lang="nb-NO"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5001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10BD4AC-6B3B-6BD6-49B9-25640C829FD1}"/>
              </a:ext>
            </a:extLst>
          </p:cNvPr>
          <p:cNvPicPr>
            <a:picLocks noChangeAspect="1"/>
          </p:cNvPicPr>
          <p:nvPr/>
        </p:nvPicPr>
        <p:blipFill>
          <a:blip r:embed="rId3"/>
          <a:stretch>
            <a:fillRect/>
          </a:stretch>
        </p:blipFill>
        <p:spPr>
          <a:xfrm>
            <a:off x="0" y="0"/>
            <a:ext cx="6958361" cy="6858000"/>
          </a:xfrm>
          <a:prstGeom prst="rect">
            <a:avLst/>
          </a:prstGeom>
        </p:spPr>
      </p:pic>
      <p:sp>
        <p:nvSpPr>
          <p:cNvPr id="2" name="Tittel 1">
            <a:extLst>
              <a:ext uri="{FF2B5EF4-FFF2-40B4-BE49-F238E27FC236}">
                <a16:creationId xmlns:a16="http://schemas.microsoft.com/office/drawing/2014/main" id="{95556187-0A12-0C8C-5532-7A0EF729ED22}"/>
              </a:ext>
            </a:extLst>
          </p:cNvPr>
          <p:cNvSpPr>
            <a:spLocks noGrp="1"/>
          </p:cNvSpPr>
          <p:nvPr>
            <p:ph type="title"/>
          </p:nvPr>
        </p:nvSpPr>
        <p:spPr>
          <a:xfrm>
            <a:off x="1015690" y="481806"/>
            <a:ext cx="4926980" cy="1325563"/>
          </a:xfrm>
        </p:spPr>
        <p:txBody>
          <a:bodyPr>
            <a:normAutofit/>
          </a:bodyPr>
          <a:lstStyle/>
          <a:p>
            <a:r>
              <a:rPr lang="nb-NO" sz="3200" b="1" dirty="0">
                <a:latin typeface="Roboto" panose="02000000000000000000" pitchFamily="2" charset="0"/>
                <a:ea typeface="Roboto" panose="02000000000000000000" pitchFamily="2" charset="0"/>
              </a:rPr>
              <a:t>§ 12-6: </a:t>
            </a:r>
            <a:r>
              <a:rPr lang="nb-NO" sz="3200" dirty="0">
                <a:latin typeface="Roboto" panose="02000000000000000000" pitchFamily="2" charset="0"/>
                <a:ea typeface="Roboto" panose="02000000000000000000" pitchFamily="2" charset="0"/>
              </a:rPr>
              <a:t>Statsforvaltaren si handheving i enkeltsaker</a:t>
            </a:r>
          </a:p>
        </p:txBody>
      </p:sp>
      <p:sp>
        <p:nvSpPr>
          <p:cNvPr id="3" name="Plassholder for innhold 2">
            <a:extLst>
              <a:ext uri="{FF2B5EF4-FFF2-40B4-BE49-F238E27FC236}">
                <a16:creationId xmlns:a16="http://schemas.microsoft.com/office/drawing/2014/main" id="{BAE8A545-05F2-B544-A30B-2572D5171162}"/>
              </a:ext>
            </a:extLst>
          </p:cNvPr>
          <p:cNvSpPr>
            <a:spLocks noGrp="1"/>
          </p:cNvSpPr>
          <p:nvPr>
            <p:ph idx="1"/>
          </p:nvPr>
        </p:nvSpPr>
        <p:spPr>
          <a:xfrm>
            <a:off x="838200" y="1825625"/>
            <a:ext cx="5696415" cy="4351338"/>
          </a:xfrm>
        </p:spPr>
        <p:txBody>
          <a:bodyPr/>
          <a:lstStyle/>
          <a:p>
            <a:pPr>
              <a:buClr>
                <a:srgbClr val="4E9F75"/>
              </a:buClr>
            </a:pPr>
            <a:r>
              <a:rPr lang="nb-NO" dirty="0">
                <a:latin typeface="Roboto" panose="02000000000000000000" pitchFamily="2" charset="0"/>
                <a:ea typeface="Roboto" panose="02000000000000000000" pitchFamily="2" charset="0"/>
              </a:rPr>
              <a:t>Statsforvaltaren skal avvise saka:</a:t>
            </a:r>
          </a:p>
          <a:p>
            <a:pPr lvl="1">
              <a:buClr>
                <a:srgbClr val="4E9F75"/>
              </a:buClr>
            </a:pPr>
            <a:r>
              <a:rPr lang="nb-NO" dirty="0">
                <a:latin typeface="Roboto" panose="02000000000000000000" pitchFamily="2" charset="0"/>
                <a:ea typeface="Roboto" panose="02000000000000000000" pitchFamily="2" charset="0"/>
              </a:rPr>
              <a:t>dersom ho ikkje er tatt opp med rektor, eller det har gått mindre enn ei veke </a:t>
            </a:r>
            <a:r>
              <a:rPr lang="nb-NO" dirty="0" err="1">
                <a:latin typeface="Roboto" panose="02000000000000000000" pitchFamily="2" charset="0"/>
                <a:ea typeface="Roboto" panose="02000000000000000000" pitchFamily="2" charset="0"/>
              </a:rPr>
              <a:t>sidan</a:t>
            </a:r>
            <a:r>
              <a:rPr lang="nb-NO" dirty="0">
                <a:latin typeface="Roboto" panose="02000000000000000000" pitchFamily="2" charset="0"/>
                <a:ea typeface="Roboto" panose="02000000000000000000" pitchFamily="2" charset="0"/>
              </a:rPr>
              <a:t> ho blei tatt opp</a:t>
            </a:r>
          </a:p>
          <a:p>
            <a:pPr lvl="1">
              <a:buClr>
                <a:srgbClr val="4E9F75"/>
              </a:buClr>
            </a:pPr>
            <a:r>
              <a:rPr lang="nb-NO" dirty="0">
                <a:latin typeface="Roboto" panose="02000000000000000000" pitchFamily="2" charset="0"/>
                <a:ea typeface="Roboto" panose="02000000000000000000" pitchFamily="2" charset="0"/>
              </a:rPr>
              <a:t>dersom eleven ikkje lenger går på den aktuelle skolen</a:t>
            </a:r>
          </a:p>
          <a:p>
            <a:pPr lvl="1">
              <a:buClr>
                <a:srgbClr val="4E9F75"/>
              </a:buClr>
            </a:pPr>
            <a:r>
              <a:rPr lang="nb-NO" dirty="0">
                <a:latin typeface="Roboto" panose="02000000000000000000" pitchFamily="2" charset="0"/>
                <a:ea typeface="Roboto" panose="02000000000000000000" pitchFamily="2" charset="0"/>
              </a:rPr>
              <a:t>Unntak: «</a:t>
            </a:r>
            <a:r>
              <a:rPr lang="nb-NO" dirty="0" err="1">
                <a:latin typeface="Roboto" panose="02000000000000000000" pitchFamily="2" charset="0"/>
                <a:ea typeface="Roboto" panose="02000000000000000000" pitchFamily="2" charset="0"/>
              </a:rPr>
              <a:t>særlege</a:t>
            </a:r>
            <a:r>
              <a:rPr lang="nb-NO" dirty="0">
                <a:latin typeface="Roboto" panose="02000000000000000000" pitchFamily="2" charset="0"/>
                <a:ea typeface="Roboto" panose="02000000000000000000" pitchFamily="2" charset="0"/>
              </a:rPr>
              <a:t> </a:t>
            </a:r>
            <a:r>
              <a:rPr lang="nb-NO" dirty="0" err="1">
                <a:latin typeface="Roboto" panose="02000000000000000000" pitchFamily="2" charset="0"/>
                <a:ea typeface="Roboto" panose="02000000000000000000" pitchFamily="2" charset="0"/>
              </a:rPr>
              <a:t>grunnar</a:t>
            </a:r>
            <a:r>
              <a:rPr lang="nb-NO" dirty="0">
                <a:latin typeface="Roboto" panose="02000000000000000000" pitchFamily="2" charset="0"/>
                <a:ea typeface="Roboto" panose="02000000000000000000" pitchFamily="2" charset="0"/>
              </a:rPr>
              <a:t>»</a:t>
            </a:r>
          </a:p>
          <a:p>
            <a:pPr>
              <a:buClr>
                <a:srgbClr val="4E9F75"/>
              </a:buClr>
            </a:pPr>
            <a:r>
              <a:rPr lang="nb-NO" dirty="0"/>
              <a:t>Statsforvaltaren kan avslutte saka dersom eleven har fått det trygt og godt.</a:t>
            </a:r>
          </a:p>
        </p:txBody>
      </p:sp>
      <p:pic>
        <p:nvPicPr>
          <p:cNvPr id="6" name="Grafikk 5" descr="En krus fylt med kontor utstyr">
            <a:extLst>
              <a:ext uri="{FF2B5EF4-FFF2-40B4-BE49-F238E27FC236}">
                <a16:creationId xmlns:a16="http://schemas.microsoft.com/office/drawing/2014/main" id="{9BB50C63-6D9F-5A02-77AC-2C16D4E63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0666" y="1591836"/>
            <a:ext cx="4053468" cy="4053468"/>
          </a:xfrm>
          <a:prstGeom prst="rect">
            <a:avLst/>
          </a:prstGeom>
        </p:spPr>
      </p:pic>
    </p:spTree>
    <p:extLst>
      <p:ext uri="{BB962C8B-B14F-4D97-AF65-F5344CB8AC3E}">
        <p14:creationId xmlns:p14="http://schemas.microsoft.com/office/powerpoint/2010/main" val="300715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326E-255F-7546-5F86-AA72EF124259}"/>
              </a:ext>
            </a:extLst>
          </p:cNvPr>
          <p:cNvSpPr/>
          <p:nvPr/>
        </p:nvSpPr>
        <p:spPr>
          <a:xfrm>
            <a:off x="0" y="0"/>
            <a:ext cx="7114478" cy="6858000"/>
          </a:xfrm>
          <a:prstGeom prst="rect">
            <a:avLst/>
          </a:prstGeom>
          <a:solidFill>
            <a:srgbClr val="F8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F307C6A2-A759-4B1A-C31E-F959937F0993}"/>
              </a:ext>
            </a:extLst>
          </p:cNvPr>
          <p:cNvSpPr>
            <a:spLocks noGrp="1"/>
          </p:cNvSpPr>
          <p:nvPr>
            <p:ph type="title" idx="4294967295"/>
          </p:nvPr>
        </p:nvSpPr>
        <p:spPr>
          <a:xfrm>
            <a:off x="579863" y="630237"/>
            <a:ext cx="6244683" cy="1046162"/>
          </a:xfrm>
        </p:spPr>
        <p:txBody>
          <a:bodyPr/>
          <a:lstStyle/>
          <a:p>
            <a:pPr algn="ctr"/>
            <a:r>
              <a:rPr lang="nb-NO" sz="3200" b="1" dirty="0">
                <a:latin typeface="Roboto" panose="02000000000000000000" pitchFamily="2" charset="0"/>
                <a:ea typeface="Roboto" panose="02000000000000000000" pitchFamily="2" charset="0"/>
              </a:rPr>
              <a:t>§ 12-1: </a:t>
            </a:r>
            <a:r>
              <a:rPr lang="nb-NO" sz="3200" dirty="0">
                <a:latin typeface="Roboto" panose="02000000000000000000" pitchFamily="2" charset="0"/>
                <a:ea typeface="Roboto" panose="02000000000000000000" pitchFamily="2" charset="0"/>
              </a:rPr>
              <a:t>Verkeområdet for </a:t>
            </a:r>
            <a:r>
              <a:rPr lang="nn-NO" sz="3200" dirty="0">
                <a:latin typeface="Roboto" panose="02000000000000000000" pitchFamily="2" charset="0"/>
                <a:ea typeface="Roboto" panose="02000000000000000000" pitchFamily="2" charset="0"/>
              </a:rPr>
              <a:t>reglane</a:t>
            </a:r>
            <a:r>
              <a:rPr lang="nb-NO" sz="3200" dirty="0">
                <a:latin typeface="Roboto" panose="02000000000000000000" pitchFamily="2" charset="0"/>
                <a:ea typeface="Roboto" panose="02000000000000000000" pitchFamily="2" charset="0"/>
              </a:rPr>
              <a:t> om skolemiljøet til </a:t>
            </a:r>
            <a:r>
              <a:rPr lang="nb-NO" sz="3200" dirty="0" err="1">
                <a:latin typeface="Roboto" panose="02000000000000000000" pitchFamily="2" charset="0"/>
                <a:ea typeface="Roboto" panose="02000000000000000000" pitchFamily="2" charset="0"/>
              </a:rPr>
              <a:t>elevane</a:t>
            </a:r>
            <a:endParaRPr lang="nb-NO" sz="3200" dirty="0">
              <a:latin typeface="Roboto" panose="02000000000000000000" pitchFamily="2" charset="0"/>
              <a:ea typeface="Roboto" panose="02000000000000000000" pitchFamily="2" charset="0"/>
            </a:endParaRPr>
          </a:p>
        </p:txBody>
      </p:sp>
      <p:sp>
        <p:nvSpPr>
          <p:cNvPr id="3" name="Plassholder for innhold 2">
            <a:extLst>
              <a:ext uri="{FF2B5EF4-FFF2-40B4-BE49-F238E27FC236}">
                <a16:creationId xmlns:a16="http://schemas.microsoft.com/office/drawing/2014/main" id="{079DDAA1-EEE5-FD0C-1F8D-50E935FEAFA9}"/>
              </a:ext>
            </a:extLst>
          </p:cNvPr>
          <p:cNvSpPr>
            <a:spLocks noGrp="1"/>
          </p:cNvSpPr>
          <p:nvPr>
            <p:ph idx="4294967295"/>
          </p:nvPr>
        </p:nvSpPr>
        <p:spPr>
          <a:xfrm>
            <a:off x="724829" y="2097088"/>
            <a:ext cx="5926796" cy="4448678"/>
          </a:xfrm>
        </p:spPr>
        <p:txBody>
          <a:bodyPr vert="horz" lIns="90000" tIns="45720" rIns="91440" bIns="45720" rtlCol="0" anchor="t">
            <a:normAutofit/>
          </a:bodyPr>
          <a:lstStyle/>
          <a:p>
            <a:pPr>
              <a:buClr>
                <a:srgbClr val="4E9F75"/>
              </a:buClr>
            </a:pPr>
            <a:r>
              <a:rPr lang="nn-NO" sz="2400" dirty="0">
                <a:latin typeface="Roboto" panose="02000000000000000000" pitchFamily="2" charset="0"/>
                <a:ea typeface="Roboto" panose="02000000000000000000" pitchFamily="2" charset="0"/>
              </a:rPr>
              <a:t>Kapittel 12 gjeld for skolen, skolefritidsordningar og </a:t>
            </a:r>
            <a:r>
              <a:rPr lang="nn-NO" sz="2400" dirty="0" err="1">
                <a:latin typeface="Roboto" panose="02000000000000000000" pitchFamily="2" charset="0"/>
                <a:ea typeface="Roboto" panose="02000000000000000000" pitchFamily="2" charset="0"/>
              </a:rPr>
              <a:t>leksehjelpsordningar</a:t>
            </a:r>
            <a:r>
              <a:rPr lang="nn-NO" sz="2400" dirty="0">
                <a:latin typeface="Roboto" panose="02000000000000000000" pitchFamily="2" charset="0"/>
                <a:ea typeface="Roboto" panose="02000000000000000000" pitchFamily="2" charset="0"/>
              </a:rPr>
              <a:t>.</a:t>
            </a:r>
          </a:p>
          <a:p>
            <a:pPr>
              <a:buClr>
                <a:srgbClr val="4E9F75"/>
              </a:buClr>
            </a:pPr>
            <a:r>
              <a:rPr lang="nn-NO" sz="2400" dirty="0">
                <a:latin typeface="Roboto" panose="02000000000000000000" pitchFamily="2" charset="0"/>
                <a:ea typeface="Roboto" panose="02000000000000000000" pitchFamily="2" charset="0"/>
              </a:rPr>
              <a:t>Gjeld også når aktivitetar skjer utanfor skoleområdet og på skolen sine digitale plattformar.</a:t>
            </a:r>
          </a:p>
          <a:p>
            <a:pPr>
              <a:buClr>
                <a:srgbClr val="4E9F75"/>
              </a:buClr>
            </a:pPr>
            <a:r>
              <a:rPr lang="nn-NO" sz="2400" dirty="0">
                <a:latin typeface="Roboto" panose="02000000000000000000" pitchFamily="2" charset="0"/>
                <a:ea typeface="Roboto" panose="02000000000000000000" pitchFamily="2" charset="0"/>
              </a:rPr>
              <a:t>Forhold utanfor skolen kan likevel ha betydning: </a:t>
            </a:r>
          </a:p>
          <a:p>
            <a:pPr lvl="1">
              <a:buClr>
                <a:srgbClr val="4E9F75"/>
              </a:buClr>
            </a:pPr>
            <a:r>
              <a:rPr lang="nn-NO" dirty="0">
                <a:latin typeface="Roboto" panose="02000000000000000000" pitchFamily="2" charset="0"/>
                <a:ea typeface="Roboto" panose="02000000000000000000" pitchFamily="2" charset="0"/>
              </a:rPr>
              <a:t>Skolen har ei aktivitetsplikt uavhengig av årsaka til at ein elev ikkje har det trygt og godt.</a:t>
            </a:r>
          </a:p>
          <a:p>
            <a:pPr lvl="1">
              <a:buClr>
                <a:srgbClr val="4E9F75"/>
              </a:buClr>
            </a:pPr>
            <a:r>
              <a:rPr lang="nn-NO" dirty="0">
                <a:latin typeface="Roboto" panose="02000000000000000000" pitchFamily="2" charset="0"/>
                <a:ea typeface="Roboto" panose="02000000000000000000" pitchFamily="2" charset="0"/>
              </a:rPr>
              <a:t>Skolevegen er i ei særstilling.</a:t>
            </a:r>
          </a:p>
          <a:p>
            <a:pPr marL="0" indent="0">
              <a:buClr>
                <a:srgbClr val="4E9F75"/>
              </a:buClr>
              <a:buNone/>
            </a:pPr>
            <a:endParaRPr lang="nb-NO" dirty="0">
              <a:ea typeface="Roboto"/>
              <a:cs typeface="Roboto"/>
            </a:endParaRPr>
          </a:p>
        </p:txBody>
      </p:sp>
      <p:sp>
        <p:nvSpPr>
          <p:cNvPr id="4" name="TekstSylinder 3">
            <a:extLst>
              <a:ext uri="{FF2B5EF4-FFF2-40B4-BE49-F238E27FC236}">
                <a16:creationId xmlns:a16="http://schemas.microsoft.com/office/drawing/2014/main" id="{8E33AD2E-377D-6525-890A-5206F098BE4F}"/>
              </a:ext>
            </a:extLst>
          </p:cNvPr>
          <p:cNvSpPr txBox="1"/>
          <p:nvPr/>
        </p:nvSpPr>
        <p:spPr>
          <a:xfrm>
            <a:off x="8074427" y="4014440"/>
            <a:ext cx="3163824" cy="1079270"/>
          </a:xfrm>
          <a:prstGeom prst="rect">
            <a:avLst/>
          </a:prstGeom>
          <a:solidFill>
            <a:srgbClr val="7DBF9D"/>
          </a:solidFill>
        </p:spPr>
        <p:txBody>
          <a:bodyPr wrap="square" rtlCol="0">
            <a:spAutoFit/>
          </a:bodyPr>
          <a:lstStyle/>
          <a:p>
            <a:pPr algn="ct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12-1:</a:t>
            </a:r>
          </a:p>
          <a:p>
            <a:pPr algn="ct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«Dette kapittelet gjeld for skolen, </a:t>
            </a:r>
            <a:r>
              <a:rPr lang="nn-NO" sz="1400" err="1">
                <a:solidFill>
                  <a:schemeClr val="tx1">
                    <a:lumMod val="85000"/>
                    <a:lumOff val="15000"/>
                  </a:schemeClr>
                </a:solidFill>
                <a:latin typeface="Roboto" panose="02000000000000000000" pitchFamily="2" charset="0"/>
                <a:ea typeface="Roboto" panose="02000000000000000000" pitchFamily="2" charset="0"/>
              </a:rPr>
              <a:t>leksehjelpordninga</a:t>
            </a:r>
            <a:r>
              <a:rPr lang="nn-NO" sz="1400">
                <a:solidFill>
                  <a:schemeClr val="tx1">
                    <a:lumMod val="85000"/>
                    <a:lumOff val="15000"/>
                  </a:schemeClr>
                </a:solidFill>
                <a:latin typeface="Roboto" panose="02000000000000000000" pitchFamily="2" charset="0"/>
                <a:ea typeface="Roboto" panose="02000000000000000000" pitchFamily="2" charset="0"/>
              </a:rPr>
              <a:t> og skolefritidsordninga»</a:t>
            </a:r>
            <a:endParaRPr lang="en-US" sz="1400">
              <a:solidFill>
                <a:schemeClr val="tx1">
                  <a:lumMod val="85000"/>
                  <a:lumOff val="15000"/>
                </a:schemeClr>
              </a:solidFill>
              <a:ea typeface="Roboto" panose="02000000000000000000" pitchFamily="2" charset="0"/>
            </a:endParaRPr>
          </a:p>
        </p:txBody>
      </p:sp>
      <p:sp>
        <p:nvSpPr>
          <p:cNvPr id="6" name="Content Placeholder 2">
            <a:extLst>
              <a:ext uri="{FF2B5EF4-FFF2-40B4-BE49-F238E27FC236}">
                <a16:creationId xmlns:a16="http://schemas.microsoft.com/office/drawing/2014/main" id="{B6E99E49-764D-3DBF-B719-571E017D877E}"/>
              </a:ext>
            </a:extLst>
          </p:cNvPr>
          <p:cNvSpPr txBox="1">
            <a:spLocks/>
          </p:cNvSpPr>
          <p:nvPr/>
        </p:nvSpPr>
        <p:spPr>
          <a:xfrm>
            <a:off x="8074427" y="1995546"/>
            <a:ext cx="3163824" cy="1696027"/>
          </a:xfrm>
          <a:prstGeom prst="rect">
            <a:avLst/>
          </a:prstGeom>
          <a:solidFill>
            <a:srgbClr val="EED0C3"/>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000">
                <a:latin typeface="Roboto" panose="02000000000000000000" pitchFamily="2" charset="0"/>
                <a:ea typeface="Roboto" panose="02000000000000000000" pitchFamily="2" charset="0"/>
              </a:rPr>
              <a:t>Dagens § 9 A-1</a:t>
            </a:r>
          </a:p>
          <a:p>
            <a:pPr marL="0" indent="0" algn="ctr">
              <a:buFont typeface="Arial" panose="020B0604020202020204" pitchFamily="34" charset="0"/>
              <a:buNone/>
            </a:pPr>
            <a:r>
              <a:rPr lang="nb-NO" sz="1400">
                <a:latin typeface="Roboto" panose="02000000000000000000" pitchFamily="2" charset="0"/>
                <a:ea typeface="Roboto" panose="02000000000000000000" pitchFamily="2" charset="0"/>
              </a:rPr>
              <a:t>«</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her gjeld for elevar i grunnskolen og den vidaregåande skolen. </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gjeld òg for elevar som deltek i </a:t>
            </a:r>
            <a:r>
              <a:rPr lang="nn-NO" sz="1400" err="1">
                <a:solidFill>
                  <a:srgbClr val="333333"/>
                </a:solidFill>
                <a:latin typeface="Roboto" panose="02000000000000000000" pitchFamily="2" charset="0"/>
                <a:ea typeface="Roboto" panose="02000000000000000000" pitchFamily="2" charset="0"/>
              </a:rPr>
              <a:t>leksehjelpordningar</a:t>
            </a:r>
            <a:r>
              <a:rPr lang="nn-NO" sz="1400">
                <a:solidFill>
                  <a:srgbClr val="333333"/>
                </a:solidFill>
                <a:latin typeface="Roboto" panose="02000000000000000000" pitchFamily="2" charset="0"/>
                <a:ea typeface="Roboto" panose="02000000000000000000" pitchFamily="2" charset="0"/>
              </a:rPr>
              <a:t> og i skolefritidsordningar, med unntak av §§ 9 A-10 og 9 A-11</a:t>
            </a:r>
            <a:endParaRPr lang="nb-NO" sz="1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7710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C43BA68-DF2B-933A-08FF-8E7600793F9E}"/>
              </a:ext>
            </a:extLst>
          </p:cNvPr>
          <p:cNvPicPr>
            <a:picLocks noChangeAspect="1"/>
          </p:cNvPicPr>
          <p:nvPr/>
        </p:nvPicPr>
        <p:blipFill>
          <a:blip r:embed="rId3"/>
          <a:stretch>
            <a:fillRect/>
          </a:stretch>
        </p:blipFill>
        <p:spPr>
          <a:xfrm>
            <a:off x="-12801" y="0"/>
            <a:ext cx="7025268"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06091" y="841057"/>
            <a:ext cx="5787483" cy="1046217"/>
          </a:xfrm>
        </p:spPr>
        <p:txBody>
          <a:bodyPr>
            <a:normAutofit fontScale="90000"/>
          </a:bodyPr>
          <a:lstStyle/>
          <a:p>
            <a:pPr algn="ctr"/>
            <a:r>
              <a:rPr lang="nb-NO" sz="3600" b="1" dirty="0">
                <a:latin typeface="Roboto" panose="02000000000000000000" pitchFamily="2" charset="0"/>
                <a:ea typeface="Roboto" panose="02000000000000000000" pitchFamily="2" charset="0"/>
              </a:rPr>
              <a:t>§ 12-2: </a:t>
            </a:r>
            <a:r>
              <a:rPr lang="nb-NO" sz="3600" dirty="0">
                <a:latin typeface="Roboto" panose="02000000000000000000" pitchFamily="2" charset="0"/>
                <a:ea typeface="Roboto" panose="02000000000000000000" pitchFamily="2" charset="0"/>
              </a:rPr>
              <a:t>Retten til </a:t>
            </a:r>
            <a:r>
              <a:rPr lang="nb-NO" sz="3600" dirty="0" err="1">
                <a:latin typeface="Roboto" panose="02000000000000000000" pitchFamily="2" charset="0"/>
                <a:ea typeface="Roboto" panose="02000000000000000000" pitchFamily="2" charset="0"/>
              </a:rPr>
              <a:t>eit</a:t>
            </a:r>
            <a:r>
              <a:rPr lang="nb-NO" sz="3600" dirty="0">
                <a:latin typeface="Roboto" panose="02000000000000000000" pitchFamily="2" charset="0"/>
                <a:ea typeface="Roboto" panose="02000000000000000000" pitchFamily="2" charset="0"/>
              </a:rPr>
              <a:t>  trygt og godt skolemiljø </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928934" y="2396125"/>
            <a:ext cx="3163824" cy="1140825"/>
          </a:xfrm>
          <a:solidFill>
            <a:srgbClr val="EED0C3"/>
          </a:solidFill>
        </p:spPr>
        <p:txBody>
          <a:bodyPr>
            <a:normAutofit/>
          </a:bodyPr>
          <a:lstStyle/>
          <a:p>
            <a:pPr marL="0" indent="0" algn="ctr">
              <a:buNone/>
            </a:pPr>
            <a:r>
              <a:rPr lang="nb-NO" sz="2000">
                <a:latin typeface="Roboto" panose="02000000000000000000" pitchFamily="2" charset="0"/>
                <a:ea typeface="Roboto" panose="02000000000000000000" pitchFamily="2" charset="0"/>
              </a:rPr>
              <a:t>Dagens § 9 A-2</a:t>
            </a:r>
          </a:p>
          <a:p>
            <a:pPr marL="0" indent="0" algn="ctr">
              <a:buNone/>
            </a:pPr>
            <a:r>
              <a:rPr lang="nb-NO" sz="1400">
                <a:latin typeface="Roboto" panose="02000000000000000000" pitchFamily="2" charset="0"/>
                <a:ea typeface="Roboto" panose="02000000000000000000" pitchFamily="2" charset="0"/>
              </a:rPr>
              <a:t>«</a:t>
            </a:r>
            <a:r>
              <a:rPr lang="nn-NO" sz="1400" b="0" i="0">
                <a:solidFill>
                  <a:srgbClr val="333333"/>
                </a:solidFill>
                <a:effectLst/>
                <a:latin typeface="Roboto" panose="02000000000000000000" pitchFamily="2" charset="0"/>
                <a:ea typeface="Roboto" panose="02000000000000000000" pitchFamily="2" charset="0"/>
              </a:rPr>
              <a:t>Alle elevar har rett til eit trygt og godt skolemiljø som fremjar helse, trivsel og læring.»</a:t>
            </a:r>
            <a:endParaRPr lang="nb-NO" sz="1400">
              <a:latin typeface="Roboto" panose="02000000000000000000" pitchFamily="2" charset="0"/>
              <a:ea typeface="Roboto" panose="02000000000000000000" pitchFamily="2"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928934" y="3775295"/>
            <a:ext cx="3163824" cy="1140825"/>
          </a:xfrm>
          <a:prstGeom prst="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12-2</a:t>
            </a:r>
          </a:p>
          <a:p>
            <a:pPr algn="ctr">
              <a:lnSpc>
                <a:spcPct val="90000"/>
              </a:lnSpc>
              <a:spcBef>
                <a:spcPts val="1000"/>
              </a:spcBef>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Alle elevar har rett til eit trygt og godt skolemiljø som fremjar helse, </a:t>
            </a:r>
            <a:r>
              <a:rPr lang="nn-NO" sz="1400" b="1">
                <a:latin typeface="Roboto" panose="02000000000000000000" pitchFamily="2" charset="0"/>
                <a:ea typeface="Roboto" panose="02000000000000000000" pitchFamily="2" charset="0"/>
              </a:rPr>
              <a:t>inkludering</a:t>
            </a:r>
            <a:r>
              <a:rPr lang="nn-NO" sz="1400">
                <a:solidFill>
                  <a:schemeClr val="tx1">
                    <a:lumMod val="85000"/>
                    <a:lumOff val="15000"/>
                  </a:schemeClr>
                </a:solidFill>
                <a:latin typeface="Roboto" panose="02000000000000000000" pitchFamily="2" charset="0"/>
                <a:ea typeface="Roboto" panose="02000000000000000000" pitchFamily="2" charset="0"/>
              </a:rPr>
              <a:t>, trivsel og læring.»</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903666" y="2402923"/>
            <a:ext cx="5192334" cy="3785652"/>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rPr>
              <a:t>§ 12-2 vidarefører dagens § 9 A-2</a:t>
            </a:r>
          </a:p>
          <a:p>
            <a:pPr marL="285750" indent="-285750">
              <a:spcAft>
                <a:spcPts val="1200"/>
              </a:spcAft>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rPr>
              <a:t>Tilføying av omgrepet «</a:t>
            </a:r>
            <a:r>
              <a:rPr lang="nn-NO" sz="2400" dirty="0" err="1">
                <a:latin typeface="Roboto" panose="02000000000000000000" pitchFamily="2" charset="0"/>
                <a:ea typeface="Roboto" panose="02000000000000000000" pitchFamily="2" charset="0"/>
              </a:rPr>
              <a:t>inkludering</a:t>
            </a:r>
            <a:r>
              <a:rPr lang="nn-NO" sz="2400" dirty="0">
                <a:latin typeface="Roboto" panose="02000000000000000000" pitchFamily="2" charset="0"/>
                <a:ea typeface="Roboto" panose="02000000000000000000" pitchFamily="2" charset="0"/>
              </a:rPr>
              <a:t>» gir ei dekkjande beskriving av kva som skal til for at skolemiljøet skal vere trygt og godt.</a:t>
            </a:r>
          </a:p>
          <a:p>
            <a:pPr marL="285750" indent="-285750">
              <a:spcAft>
                <a:spcPts val="1200"/>
              </a:spcAft>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rPr>
              <a:t>Regelen omfattar både det fysiske og psykososiale miljøet.</a:t>
            </a:r>
          </a:p>
          <a:p>
            <a:pPr>
              <a:buClr>
                <a:schemeClr val="accent6"/>
              </a:buClr>
            </a:pPr>
            <a:endParaRPr lang="nn-NO"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9137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0A25C95-AE60-E839-4E9A-E6D2EF350091}"/>
              </a:ext>
            </a:extLst>
          </p:cNvPr>
          <p:cNvPicPr>
            <a:picLocks noChangeAspect="1"/>
          </p:cNvPicPr>
          <p:nvPr/>
        </p:nvPicPr>
        <p:blipFill>
          <a:blip r:embed="rId3"/>
          <a:stretch>
            <a:fillRect/>
          </a:stretch>
        </p:blipFill>
        <p:spPr>
          <a:xfrm>
            <a:off x="0" y="0"/>
            <a:ext cx="8474927"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24468" y="477640"/>
            <a:ext cx="7727797" cy="1046217"/>
          </a:xfrm>
        </p:spPr>
        <p:txBody>
          <a:bodyPr>
            <a:normAutofit/>
          </a:bodyPr>
          <a:lstStyle/>
          <a:p>
            <a:pPr algn="ctr"/>
            <a:r>
              <a:rPr lang="nb-NO" sz="3200" b="1" dirty="0">
                <a:latin typeface="Roboto" panose="02000000000000000000" pitchFamily="2" charset="0"/>
                <a:ea typeface="Roboto" panose="02000000000000000000" pitchFamily="2" charset="0"/>
              </a:rPr>
              <a:t>§ 12-3:</a:t>
            </a:r>
            <a:r>
              <a:rPr lang="nb-NO" sz="3200" dirty="0">
                <a:latin typeface="Roboto" panose="02000000000000000000" pitchFamily="2" charset="0"/>
                <a:ea typeface="Roboto" panose="02000000000000000000" pitchFamily="2" charset="0"/>
              </a:rPr>
              <a:t> Nulltoleranse mot </a:t>
            </a:r>
            <a:r>
              <a:rPr lang="nb-NO" sz="3200" dirty="0" err="1">
                <a:latin typeface="Roboto" panose="02000000000000000000" pitchFamily="2" charset="0"/>
                <a:ea typeface="Roboto" panose="02000000000000000000" pitchFamily="2" charset="0"/>
              </a:rPr>
              <a:t>krenkjande</a:t>
            </a:r>
            <a:r>
              <a:rPr lang="nb-NO" sz="3200" dirty="0">
                <a:latin typeface="Roboto" panose="02000000000000000000" pitchFamily="2" charset="0"/>
                <a:ea typeface="Roboto" panose="02000000000000000000" pitchFamily="2" charset="0"/>
              </a:rPr>
              <a:t> oppførsel</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8723826" y="2108919"/>
            <a:ext cx="3018455" cy="1152552"/>
          </a:xfrm>
          <a:solidFill>
            <a:srgbClr val="EED0C3"/>
          </a:solidFill>
        </p:spPr>
        <p:txBody>
          <a:bodyPr>
            <a:normAutofit/>
          </a:bodyPr>
          <a:lstStyle/>
          <a:p>
            <a:pPr marL="0" indent="0" algn="ctr">
              <a:buNone/>
            </a:pPr>
            <a:r>
              <a:rPr lang="nb-NO" sz="2000">
                <a:latin typeface="Roboto" panose="02000000000000000000" pitchFamily="2" charset="0"/>
                <a:ea typeface="Roboto" panose="02000000000000000000" pitchFamily="2" charset="0"/>
              </a:rPr>
              <a:t>Dagens § 9 A-3</a:t>
            </a:r>
          </a:p>
          <a:p>
            <a:pPr marL="0" indent="0" algn="ctr">
              <a:spcAft>
                <a:spcPts val="800"/>
              </a:spcAft>
              <a:buNone/>
            </a:pPr>
            <a:r>
              <a:rPr lang="nb-NO" sz="1400">
                <a:latin typeface="Roboto" panose="02000000000000000000" pitchFamily="2" charset="0"/>
                <a:ea typeface="Roboto" panose="02000000000000000000" pitchFamily="2" charset="0"/>
              </a:rPr>
              <a:t>«</a:t>
            </a:r>
            <a:r>
              <a:rPr lang="nn-NO" sz="1400">
                <a:latin typeface="Roboto" panose="02000000000000000000" pitchFamily="2" charset="0"/>
                <a:ea typeface="Roboto" panose="02000000000000000000" pitchFamily="2" charset="0"/>
              </a:rPr>
              <a:t>Skolen skal ha nulltoleranse mot krenking som mobbing, vald, diskriminering og trakassering.»</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8723826" y="3596530"/>
            <a:ext cx="3018455" cy="1303947"/>
          </a:xfrm>
          <a:prstGeom prst="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12-3</a:t>
            </a:r>
          </a:p>
          <a:p>
            <a:pPr algn="ctr">
              <a:lnSpc>
                <a:spcPct val="90000"/>
              </a:lnSpc>
              <a:spcBef>
                <a:spcPts val="1000"/>
              </a:spcBef>
              <a:spcAft>
                <a:spcPts val="800"/>
              </a:spcAft>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Skolen skal ikkje godta krenkjande oppførsel, som til dømes mobbing, vald, diskriminering og trakassering.»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449719" y="1719018"/>
            <a:ext cx="7727796" cy="4555093"/>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Vidareføring av dagens reglar med nokre språklege endringar.</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Skolen skal ikkje godta krenkjande oppførsel frå elevar eller andre som oppheld seg på skolen.</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Kva for som blir rekna som krenkingar, er ei heilskapsvurdering. Mobbing, vald, diskriminering og trakassering er døme på krenkingar.</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Låg terskel, men ikkje alle kritiske ytringar og usemje mellom elevane er omfatta.</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Omgrepet er objektivt, men terskelen for kva som er krenkjande, er ikkje lik for alle elevar.</a:t>
            </a:r>
          </a:p>
          <a:p>
            <a:pPr marL="285750" indent="-285750">
              <a:spcAft>
                <a:spcPts val="1200"/>
              </a:spcAft>
              <a:buClr>
                <a:srgbClr val="4E9F75"/>
              </a:buClr>
              <a:buFont typeface="Arial" panose="020B0604020202020204" pitchFamily="34" charset="0"/>
              <a:buChar char="•"/>
            </a:pPr>
            <a:r>
              <a:rPr lang="nn-NO" sz="2000" dirty="0">
                <a:latin typeface="Roboto" panose="02000000000000000000" pitchFamily="2" charset="0"/>
                <a:ea typeface="Roboto" panose="02000000000000000000" pitchFamily="2" charset="0"/>
              </a:rPr>
              <a:t>Aktivitetsplikta gjeld uavhengig av om noko er ei krenking eller ikkje.</a:t>
            </a:r>
          </a:p>
        </p:txBody>
      </p:sp>
    </p:spTree>
    <p:extLst>
      <p:ext uri="{BB962C8B-B14F-4D97-AF65-F5344CB8AC3E}">
        <p14:creationId xmlns:p14="http://schemas.microsoft.com/office/powerpoint/2010/main" val="2902272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0208ACC-C0BD-24BB-F63F-96B46758A7D7}"/>
              </a:ext>
            </a:extLst>
          </p:cNvPr>
          <p:cNvPicPr>
            <a:picLocks noChangeAspect="1"/>
          </p:cNvPicPr>
          <p:nvPr/>
        </p:nvPicPr>
        <p:blipFill>
          <a:blip r:embed="rId3"/>
          <a:stretch>
            <a:fillRect/>
          </a:stretch>
        </p:blipFill>
        <p:spPr>
          <a:xfrm>
            <a:off x="0" y="0"/>
            <a:ext cx="7828156" cy="6894513"/>
          </a:xfrm>
          <a:prstGeom prst="rect">
            <a:avLst/>
          </a:prstGeom>
        </p:spPr>
      </p:pic>
      <p:sp>
        <p:nvSpPr>
          <p:cNvPr id="2" name="Tittel 1">
            <a:extLst>
              <a:ext uri="{FF2B5EF4-FFF2-40B4-BE49-F238E27FC236}">
                <a16:creationId xmlns:a16="http://schemas.microsoft.com/office/drawing/2014/main" id="{08AA058F-5960-9C38-B2FC-CE4CB9F977D2}"/>
              </a:ext>
            </a:extLst>
          </p:cNvPr>
          <p:cNvSpPr>
            <a:spLocks noGrp="1"/>
          </p:cNvSpPr>
          <p:nvPr>
            <p:ph type="title"/>
          </p:nvPr>
        </p:nvSpPr>
        <p:spPr>
          <a:xfrm>
            <a:off x="568712" y="690562"/>
            <a:ext cx="6690732" cy="1325563"/>
          </a:xfrm>
        </p:spPr>
        <p:txBody>
          <a:bodyPr>
            <a:normAutofit/>
          </a:bodyPr>
          <a:lstStyle/>
          <a:p>
            <a:pPr algn="ctr"/>
            <a:r>
              <a:rPr lang="nb-NO" sz="3200" b="1" dirty="0">
                <a:latin typeface="Roboto" panose="02000000000000000000" pitchFamily="2" charset="0"/>
                <a:ea typeface="Roboto" panose="02000000000000000000" pitchFamily="2" charset="0"/>
              </a:rPr>
              <a:t>§ 12-3: </a:t>
            </a:r>
            <a:r>
              <a:rPr lang="nb-NO" sz="3200" dirty="0" err="1">
                <a:latin typeface="Roboto" panose="02000000000000000000" pitchFamily="2" charset="0"/>
                <a:ea typeface="Roboto" panose="02000000000000000000" pitchFamily="2" charset="0"/>
              </a:rPr>
              <a:t>Førebyggjande</a:t>
            </a:r>
            <a:r>
              <a:rPr lang="nb-NO" sz="3200" dirty="0">
                <a:latin typeface="Roboto" panose="02000000000000000000" pitchFamily="2" charset="0"/>
                <a:ea typeface="Roboto" panose="02000000000000000000" pitchFamily="2" charset="0"/>
              </a:rPr>
              <a:t> arbeid</a:t>
            </a:r>
          </a:p>
        </p:txBody>
      </p:sp>
      <p:sp>
        <p:nvSpPr>
          <p:cNvPr id="3" name="Plassholder for innhold 2">
            <a:extLst>
              <a:ext uri="{FF2B5EF4-FFF2-40B4-BE49-F238E27FC236}">
                <a16:creationId xmlns:a16="http://schemas.microsoft.com/office/drawing/2014/main" id="{4DF72EF0-DBBE-0613-3657-27D2BCDB83EA}"/>
              </a:ext>
            </a:extLst>
          </p:cNvPr>
          <p:cNvSpPr>
            <a:spLocks noGrp="1"/>
          </p:cNvSpPr>
          <p:nvPr>
            <p:ph idx="1"/>
          </p:nvPr>
        </p:nvSpPr>
        <p:spPr>
          <a:xfrm>
            <a:off x="602166" y="2016125"/>
            <a:ext cx="6833839" cy="4351338"/>
          </a:xfrm>
        </p:spPr>
        <p:txBody>
          <a:bodyPr>
            <a:normAutofit/>
          </a:bodyPr>
          <a:lstStyle/>
          <a:p>
            <a:pPr>
              <a:buClr>
                <a:srgbClr val="4E9F75"/>
              </a:buClr>
            </a:pPr>
            <a:r>
              <a:rPr lang="nb-NO" sz="2400" dirty="0" err="1">
                <a:latin typeface="Roboto" panose="02000000000000000000" pitchFamily="2" charset="0"/>
                <a:ea typeface="Roboto" panose="02000000000000000000" pitchFamily="2" charset="0"/>
              </a:rPr>
              <a:t>Vidareføring</a:t>
            </a:r>
            <a:r>
              <a:rPr lang="nb-NO" sz="2400" dirty="0">
                <a:latin typeface="Roboto" panose="02000000000000000000" pitchFamily="2" charset="0"/>
                <a:ea typeface="Roboto" panose="02000000000000000000" pitchFamily="2" charset="0"/>
              </a:rPr>
              <a:t> av dagens </a:t>
            </a:r>
            <a:r>
              <a:rPr lang="nb-NO" sz="2400" dirty="0" err="1">
                <a:latin typeface="Roboto" panose="02000000000000000000" pitchFamily="2" charset="0"/>
                <a:ea typeface="Roboto" panose="02000000000000000000" pitchFamily="2" charset="0"/>
              </a:rPr>
              <a:t>reglar</a:t>
            </a:r>
            <a:r>
              <a:rPr lang="nb-NO" sz="2400" dirty="0">
                <a:latin typeface="Roboto" panose="02000000000000000000" pitchFamily="2" charset="0"/>
                <a:ea typeface="Roboto" panose="02000000000000000000" pitchFamily="2" charset="0"/>
              </a:rPr>
              <a:t> med </a:t>
            </a:r>
            <a:r>
              <a:rPr lang="nb-NO" sz="2400" dirty="0" err="1">
                <a:latin typeface="Roboto" panose="02000000000000000000" pitchFamily="2" charset="0"/>
                <a:ea typeface="Roboto" panose="02000000000000000000" pitchFamily="2" charset="0"/>
              </a:rPr>
              <a:t>nokre</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språklege</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endringar</a:t>
            </a:r>
            <a:r>
              <a:rPr lang="nb-NO" sz="2400" dirty="0">
                <a:latin typeface="Roboto" panose="02000000000000000000" pitchFamily="2" charset="0"/>
                <a:ea typeface="Roboto" panose="02000000000000000000" pitchFamily="2" charset="0"/>
              </a:rPr>
              <a:t>.</a:t>
            </a:r>
          </a:p>
          <a:p>
            <a:pPr>
              <a:buClr>
                <a:srgbClr val="4E9F75"/>
              </a:buClr>
            </a:pPr>
            <a:r>
              <a:rPr lang="nb-NO" sz="2400" dirty="0">
                <a:latin typeface="Roboto" panose="02000000000000000000" pitchFamily="2" charset="0"/>
                <a:ea typeface="Roboto" panose="02000000000000000000" pitchFamily="2" charset="0"/>
              </a:rPr>
              <a:t>Målet med å arbeide </a:t>
            </a:r>
            <a:r>
              <a:rPr lang="nb-NO" sz="2400" dirty="0" err="1">
                <a:latin typeface="Roboto" panose="02000000000000000000" pitchFamily="2" charset="0"/>
                <a:ea typeface="Roboto" panose="02000000000000000000" pitchFamily="2" charset="0"/>
              </a:rPr>
              <a:t>førebyggjande</a:t>
            </a:r>
            <a:r>
              <a:rPr lang="nb-NO" sz="2400" dirty="0">
                <a:latin typeface="Roboto" panose="02000000000000000000" pitchFamily="2" charset="0"/>
                <a:ea typeface="Roboto" panose="02000000000000000000" pitchFamily="2" charset="0"/>
              </a:rPr>
              <a:t> er å unngå at </a:t>
            </a:r>
            <a:r>
              <a:rPr lang="nb-NO" sz="2400" dirty="0" err="1">
                <a:latin typeface="Roboto" panose="02000000000000000000" pitchFamily="2" charset="0"/>
                <a:ea typeface="Roboto" panose="02000000000000000000" pitchFamily="2" charset="0"/>
              </a:rPr>
              <a:t>elevane</a:t>
            </a:r>
            <a:r>
              <a:rPr lang="nb-NO" sz="2400" dirty="0">
                <a:latin typeface="Roboto" panose="02000000000000000000" pitchFamily="2" charset="0"/>
                <a:ea typeface="Roboto" panose="02000000000000000000" pitchFamily="2" charset="0"/>
              </a:rPr>
              <a:t> opplever </a:t>
            </a:r>
            <a:r>
              <a:rPr lang="nb-NO" sz="2400" dirty="0" err="1">
                <a:latin typeface="Roboto" panose="02000000000000000000" pitchFamily="2" charset="0"/>
                <a:ea typeface="Roboto" panose="02000000000000000000" pitchFamily="2" charset="0"/>
              </a:rPr>
              <a:t>eit</a:t>
            </a:r>
            <a:r>
              <a:rPr lang="nb-NO" sz="2400" dirty="0">
                <a:latin typeface="Roboto" panose="02000000000000000000" pitchFamily="2" charset="0"/>
                <a:ea typeface="Roboto" panose="02000000000000000000" pitchFamily="2" charset="0"/>
              </a:rPr>
              <a:t>  skolemiljø som ikkje er trygt og godt.</a:t>
            </a:r>
          </a:p>
          <a:p>
            <a:pPr>
              <a:buClr>
                <a:srgbClr val="4E9F75"/>
              </a:buClr>
            </a:pPr>
            <a:r>
              <a:rPr lang="nb-NO" sz="2400" dirty="0">
                <a:latin typeface="Roboto" panose="02000000000000000000" pitchFamily="2" charset="0"/>
                <a:ea typeface="Roboto" panose="02000000000000000000" pitchFamily="2" charset="0"/>
              </a:rPr>
              <a:t>Arbeidet skal omfatte både det fysiske og psykososiale miljøet og </a:t>
            </a:r>
            <a:r>
              <a:rPr lang="nb-NO" sz="2400" u="sng" dirty="0">
                <a:latin typeface="Roboto" panose="02000000000000000000" pitchFamily="2" charset="0"/>
                <a:ea typeface="Roboto" panose="02000000000000000000" pitchFamily="2" charset="0"/>
              </a:rPr>
              <a:t>må vere systematisk.</a:t>
            </a:r>
          </a:p>
          <a:p>
            <a:pPr>
              <a:buClr>
                <a:srgbClr val="4E9F75"/>
              </a:buClr>
            </a:pPr>
            <a:r>
              <a:rPr lang="nb-NO" sz="2400" dirty="0">
                <a:latin typeface="Roboto" panose="02000000000000000000" pitchFamily="2" charset="0"/>
                <a:ea typeface="Roboto" panose="02000000000000000000" pitchFamily="2" charset="0"/>
              </a:rPr>
              <a:t>Det er viktig at </a:t>
            </a:r>
            <a:r>
              <a:rPr lang="nb-NO" sz="2400" dirty="0" err="1">
                <a:latin typeface="Roboto" panose="02000000000000000000" pitchFamily="2" charset="0"/>
                <a:ea typeface="Roboto" panose="02000000000000000000" pitchFamily="2" charset="0"/>
              </a:rPr>
              <a:t>elevane</a:t>
            </a:r>
            <a:r>
              <a:rPr lang="nb-NO" sz="2400" dirty="0">
                <a:latin typeface="Roboto" panose="02000000000000000000" pitchFamily="2" charset="0"/>
                <a:ea typeface="Roboto" panose="02000000000000000000" pitchFamily="2" charset="0"/>
              </a:rPr>
              <a:t> får delta i utforminga av det </a:t>
            </a:r>
            <a:r>
              <a:rPr lang="nb-NO" sz="2400" dirty="0" err="1">
                <a:latin typeface="Roboto" panose="02000000000000000000" pitchFamily="2" charset="0"/>
                <a:ea typeface="Roboto" panose="02000000000000000000" pitchFamily="2" charset="0"/>
              </a:rPr>
              <a:t>førebyggjande</a:t>
            </a:r>
            <a:r>
              <a:rPr lang="nb-NO" sz="2400" dirty="0">
                <a:latin typeface="Roboto" panose="02000000000000000000" pitchFamily="2" charset="0"/>
                <a:ea typeface="Roboto" panose="02000000000000000000" pitchFamily="2" charset="0"/>
              </a:rPr>
              <a:t> arbeidet.</a:t>
            </a:r>
          </a:p>
        </p:txBody>
      </p:sp>
      <p:sp>
        <p:nvSpPr>
          <p:cNvPr id="4" name="TekstSylinder 3">
            <a:extLst>
              <a:ext uri="{FF2B5EF4-FFF2-40B4-BE49-F238E27FC236}">
                <a16:creationId xmlns:a16="http://schemas.microsoft.com/office/drawing/2014/main" id="{F4F2202C-73BB-B963-E8D9-B6C239384F19}"/>
              </a:ext>
            </a:extLst>
          </p:cNvPr>
          <p:cNvSpPr txBox="1"/>
          <p:nvPr/>
        </p:nvSpPr>
        <p:spPr>
          <a:xfrm>
            <a:off x="8642195" y="1825625"/>
            <a:ext cx="2711605" cy="1569660"/>
          </a:xfrm>
          <a:prstGeom prst="rect">
            <a:avLst/>
          </a:prstGeom>
          <a:solidFill>
            <a:srgbClr val="EED0C3"/>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Dagens § 9 A-3</a:t>
            </a:r>
          </a:p>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«Skolen skal førebyggje brot på retten til eit trygt og godt skolemiljø ved å arbeide kontinuerleg for å fremje helsa, trivselen og læringa til elevane.»</a:t>
            </a:r>
            <a:endParaRPr kumimoji="0" lang="nb-NO"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F39AF057-F4C9-44F1-5934-8938EF7F2417}"/>
              </a:ext>
            </a:extLst>
          </p:cNvPr>
          <p:cNvSpPr txBox="1"/>
          <p:nvPr/>
        </p:nvSpPr>
        <p:spPr>
          <a:xfrm>
            <a:off x="8642195" y="3677113"/>
            <a:ext cx="2776654" cy="1375761"/>
          </a:xfrm>
          <a:prstGeom prst="rect">
            <a:avLst/>
          </a:prstGeom>
          <a:solidFill>
            <a:srgbClr val="7DBF9D"/>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20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Ny § 12-3</a:t>
            </a:r>
          </a:p>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«Skolen skal arbeide kontinuerleg for at alle elevane skal ha eit trygt og godt skolemiljø.»</a:t>
            </a:r>
            <a:endParaRPr kumimoji="0" lang="nb-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5718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2BAFA89-A5F0-89F4-93D4-6F5BFE45A55E}"/>
              </a:ext>
            </a:extLst>
          </p:cNvPr>
          <p:cNvPicPr>
            <a:picLocks noChangeAspect="1"/>
          </p:cNvPicPr>
          <p:nvPr/>
        </p:nvPicPr>
        <p:blipFill>
          <a:blip r:embed="rId3"/>
          <a:stretch>
            <a:fillRect/>
          </a:stretch>
        </p:blipFill>
        <p:spPr>
          <a:xfrm>
            <a:off x="0" y="0"/>
            <a:ext cx="6802244"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200722" y="834943"/>
            <a:ext cx="6400800" cy="1233623"/>
          </a:xfrm>
        </p:spPr>
        <p:txBody>
          <a:bodyPr>
            <a:normAutofit/>
          </a:bodyPr>
          <a:lstStyle/>
          <a:p>
            <a:pPr algn="ctr"/>
            <a:r>
              <a:rPr lang="nb-NO" sz="3200" b="1" dirty="0">
                <a:latin typeface="Roboto" panose="02000000000000000000" pitchFamily="2" charset="0"/>
                <a:ea typeface="Roboto" panose="02000000000000000000" pitchFamily="2" charset="0"/>
              </a:rPr>
              <a:t>§ 12-4: </a:t>
            </a:r>
            <a:r>
              <a:rPr lang="nb-NO" sz="3200" dirty="0">
                <a:latin typeface="Roboto" panose="02000000000000000000" pitchFamily="2" charset="0"/>
                <a:ea typeface="Roboto" panose="02000000000000000000" pitchFamily="2" charset="0"/>
              </a:rPr>
              <a:t>Aktivitetsplikta</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343077" y="570874"/>
            <a:ext cx="4298795" cy="5789277"/>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12-4</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følgje med </a:t>
            </a:r>
            <a:r>
              <a:rPr lang="nn-NO" sz="1400">
                <a:solidFill>
                  <a:schemeClr val="tx1">
                    <a:lumMod val="85000"/>
                    <a:lumOff val="15000"/>
                  </a:schemeClr>
                </a:solidFill>
                <a:latin typeface="Roboto" panose="02000000000000000000" pitchFamily="2" charset="0"/>
                <a:ea typeface="Roboto" panose="02000000000000000000" pitchFamily="2" charset="0"/>
              </a:rPr>
              <a:t>på korleis elevane har det, og om mogleg </a:t>
            </a:r>
            <a:r>
              <a:rPr lang="nn-NO" sz="1400" b="1">
                <a:solidFill>
                  <a:schemeClr val="tx1">
                    <a:lumMod val="85000"/>
                    <a:lumOff val="15000"/>
                  </a:schemeClr>
                </a:solidFill>
                <a:latin typeface="Roboto" panose="02000000000000000000" pitchFamily="2" charset="0"/>
                <a:ea typeface="Roboto" panose="02000000000000000000" pitchFamily="2" charset="0"/>
              </a:rPr>
              <a:t>gripe inn </a:t>
            </a:r>
            <a:r>
              <a:rPr lang="nn-NO" sz="1400">
                <a:solidFill>
                  <a:schemeClr val="tx1">
                    <a:lumMod val="85000"/>
                    <a:lumOff val="15000"/>
                  </a:schemeClr>
                </a:solidFill>
                <a:latin typeface="Roboto" panose="02000000000000000000" pitchFamily="2" charset="0"/>
                <a:ea typeface="Roboto" panose="02000000000000000000" pitchFamily="2" charset="0"/>
              </a:rPr>
              <a:t>dersom nokon krenkjer ein elev.</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melde frå </a:t>
            </a:r>
            <a:r>
              <a:rPr lang="nn-NO" sz="1400">
                <a:solidFill>
                  <a:schemeClr val="tx1">
                    <a:lumMod val="85000"/>
                    <a:lumOff val="15000"/>
                  </a:schemeClr>
                </a:solidFill>
                <a:latin typeface="Roboto" panose="02000000000000000000" pitchFamily="2" charset="0"/>
                <a:ea typeface="Roboto" panose="02000000000000000000" pitchFamily="2" charset="0"/>
              </a:rPr>
              <a:t>til rektor dersom dei får mistanke om eller kjennskap til at ein elev ikkje har eit trygt og godt skolemiljø. Det gjeld også når ein elev seier sjølv at ho eller han ikkje har det trygt og godt. Skolen skal snarast </a:t>
            </a:r>
            <a:r>
              <a:rPr lang="nn-NO" sz="1400" b="1">
                <a:solidFill>
                  <a:schemeClr val="tx1">
                    <a:lumMod val="85000"/>
                    <a:lumOff val="15000"/>
                  </a:schemeClr>
                </a:solidFill>
                <a:latin typeface="Roboto" panose="02000000000000000000" pitchFamily="2" charset="0"/>
                <a:ea typeface="Roboto" panose="02000000000000000000" pitchFamily="2" charset="0"/>
              </a:rPr>
              <a:t>undersøkje </a:t>
            </a:r>
            <a:r>
              <a:rPr lang="nn-NO" sz="1400">
                <a:solidFill>
                  <a:schemeClr val="tx1">
                    <a:lumMod val="85000"/>
                    <a:lumOff val="15000"/>
                  </a:schemeClr>
                </a:solidFill>
                <a:latin typeface="Roboto" panose="02000000000000000000" pitchFamily="2" charset="0"/>
                <a:ea typeface="Roboto" panose="02000000000000000000" pitchFamily="2" charset="0"/>
              </a:rPr>
              <a:t>saka</a:t>
            </a:r>
            <a:r>
              <a:rPr lang="nn-NO" sz="1400" b="1">
                <a:solidFill>
                  <a:schemeClr val="tx1">
                    <a:lumMod val="85000"/>
                    <a:lumOff val="15000"/>
                  </a:schemeClr>
                </a:solidFill>
                <a:latin typeface="Roboto" panose="02000000000000000000" pitchFamily="2" charset="0"/>
                <a:ea typeface="Roboto" panose="02000000000000000000" pitchFamily="2" charset="0"/>
              </a:rPr>
              <a:t> </a:t>
            </a:r>
            <a:r>
              <a:rPr lang="nn-NO" sz="1400">
                <a:solidFill>
                  <a:schemeClr val="tx1">
                    <a:lumMod val="85000"/>
                    <a:lumOff val="15000"/>
                  </a:schemeClr>
                </a:solidFill>
                <a:latin typeface="Roboto" panose="02000000000000000000" pitchFamily="2" charset="0"/>
                <a:ea typeface="Roboto" panose="02000000000000000000" pitchFamily="2" charset="0"/>
              </a:rPr>
              <a:t>og </a:t>
            </a:r>
            <a:r>
              <a:rPr lang="nn-NO" sz="1400" b="1">
                <a:solidFill>
                  <a:schemeClr val="tx1">
                    <a:lumMod val="85000"/>
                    <a:lumOff val="15000"/>
                  </a:schemeClr>
                </a:solidFill>
                <a:latin typeface="Roboto" panose="02000000000000000000" pitchFamily="2" charset="0"/>
                <a:ea typeface="Roboto" panose="02000000000000000000" pitchFamily="2" charset="0"/>
              </a:rPr>
              <a:t>rette opp</a:t>
            </a:r>
            <a:r>
              <a:rPr lang="nn-NO" sz="1400">
                <a:solidFill>
                  <a:schemeClr val="tx1">
                    <a:lumMod val="85000"/>
                    <a:lumOff val="15000"/>
                  </a:schemeClr>
                </a:solidFill>
                <a:latin typeface="Roboto" panose="02000000000000000000" pitchFamily="2" charset="0"/>
                <a:ea typeface="Roboto" panose="02000000000000000000" pitchFamily="2" charset="0"/>
              </a:rPr>
              <a:t> situasjonen med eigna tiltak. Rektor skal melde frå til kommunen eller fylkeskommunen i alvorlege tilfelle.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lage ein skriftleg plan for tiltaka i ei sak. I planen skal det stå:</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 kva problem tiltaka skal løyse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b. kva tiltak skolen har planlagt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c. når tiltaka skal gjennomførast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 kven som skal gjennomføre tiltaka</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e. når tiltaka skal evaluerast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dokumentere kva som blir gjort for å oppfylle aktivitetsplikta etter første til andre ledd, i den forma og det omfanget som er nødvendig.»</a:t>
            </a:r>
            <a:endParaRPr lang="en-US" sz="1400">
              <a:solidFill>
                <a:schemeClr val="tx1">
                  <a:lumMod val="85000"/>
                  <a:lumOff val="15000"/>
                </a:schemeClr>
              </a:solidFill>
              <a:ea typeface="Roboto" panose="02000000000000000000" pitchFamily="2" charset="0"/>
            </a:endParaRPr>
          </a:p>
        </p:txBody>
      </p:sp>
      <p:sp>
        <p:nvSpPr>
          <p:cNvPr id="7" name="TekstSylinder 6">
            <a:extLst>
              <a:ext uri="{FF2B5EF4-FFF2-40B4-BE49-F238E27FC236}">
                <a16:creationId xmlns:a16="http://schemas.microsoft.com/office/drawing/2014/main" id="{33CF96BC-F9AC-B130-81B0-5690FE413C8F}"/>
              </a:ext>
            </a:extLst>
          </p:cNvPr>
          <p:cNvSpPr txBox="1"/>
          <p:nvPr/>
        </p:nvSpPr>
        <p:spPr>
          <a:xfrm>
            <a:off x="640826" y="2068566"/>
            <a:ext cx="5960696" cy="4308872"/>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Strukturelle og </a:t>
            </a:r>
            <a:r>
              <a:rPr lang="nb-NO" sz="2400" dirty="0" err="1">
                <a:latin typeface="Roboto" panose="02000000000000000000" pitchFamily="2" charset="0"/>
                <a:ea typeface="Roboto" panose="02000000000000000000" pitchFamily="2" charset="0"/>
              </a:rPr>
              <a:t>språklege</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endringar</a:t>
            </a:r>
            <a:r>
              <a:rPr lang="nb-NO" sz="2400" dirty="0">
                <a:latin typeface="Roboto" panose="02000000000000000000" pitchFamily="2" charset="0"/>
                <a:ea typeface="Roboto" panose="02000000000000000000" pitchFamily="2" charset="0"/>
              </a:rPr>
              <a:t> og </a:t>
            </a:r>
            <a:r>
              <a:rPr lang="nb-NO" sz="2400" dirty="0" err="1">
                <a:latin typeface="Roboto" panose="02000000000000000000" pitchFamily="2" charset="0"/>
                <a:ea typeface="Roboto" panose="02000000000000000000" pitchFamily="2" charset="0"/>
              </a:rPr>
              <a:t>presiseringar</a:t>
            </a:r>
            <a:r>
              <a:rPr lang="nb-NO" sz="2400" dirty="0">
                <a:latin typeface="Roboto" panose="02000000000000000000" pitchFamily="2" charset="0"/>
                <a:ea typeface="Roboto" panose="02000000000000000000" pitchFamily="2" charset="0"/>
              </a:rPr>
              <a:t> som ikkje </a:t>
            </a:r>
            <a:r>
              <a:rPr lang="nb-NO" sz="2400" dirty="0" err="1">
                <a:latin typeface="Roboto" panose="02000000000000000000" pitchFamily="2" charset="0"/>
                <a:ea typeface="Roboto" panose="02000000000000000000" pitchFamily="2" charset="0"/>
              </a:rPr>
              <a:t>inneber</a:t>
            </a:r>
            <a:r>
              <a:rPr lang="nb-NO" sz="2400" dirty="0">
                <a:latin typeface="Roboto" panose="02000000000000000000" pitchFamily="2" charset="0"/>
                <a:ea typeface="Roboto" panose="02000000000000000000" pitchFamily="2" charset="0"/>
              </a:rPr>
              <a:t> </a:t>
            </a:r>
            <a:r>
              <a:rPr lang="nb-NO" sz="2400" dirty="0" err="1">
                <a:latin typeface="Roboto" panose="02000000000000000000" pitchFamily="2" charset="0"/>
                <a:ea typeface="Roboto" panose="02000000000000000000" pitchFamily="2" charset="0"/>
              </a:rPr>
              <a:t>realitetsendringar</a:t>
            </a:r>
            <a:r>
              <a:rPr lang="nb-NO" sz="2400" dirty="0">
                <a:latin typeface="Roboto" panose="02000000000000000000" pitchFamily="2" charset="0"/>
                <a:ea typeface="Roboto" panose="02000000000000000000" pitchFamily="2" charset="0"/>
              </a:rPr>
              <a:t>.</a:t>
            </a:r>
          </a:p>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Omgrepet «varsle» er endra til «melde frå».</a:t>
            </a:r>
          </a:p>
          <a:p>
            <a:pPr marL="285750" indent="-285750">
              <a:spcAft>
                <a:spcPts val="1200"/>
              </a:spcAft>
              <a:buClr>
                <a:srgbClr val="4E9F75"/>
              </a:buClr>
              <a:buFont typeface="Arial" panose="020B0604020202020204" pitchFamily="34" charset="0"/>
              <a:buChar char="•"/>
            </a:pPr>
            <a:r>
              <a:rPr lang="nb-NO" sz="2400" dirty="0" err="1">
                <a:latin typeface="Roboto" panose="02000000000000000000" pitchFamily="2" charset="0"/>
                <a:ea typeface="Roboto" panose="02000000000000000000" pitchFamily="2" charset="0"/>
              </a:rPr>
              <a:t>Elevane</a:t>
            </a:r>
            <a:r>
              <a:rPr lang="nb-NO" sz="2400" dirty="0">
                <a:latin typeface="Roboto" panose="02000000000000000000" pitchFamily="2" charset="0"/>
                <a:ea typeface="Roboto" panose="02000000000000000000" pitchFamily="2" charset="0"/>
              </a:rPr>
              <a:t> sin rett til å bli </a:t>
            </a:r>
            <a:r>
              <a:rPr lang="nb-NO" sz="2400" dirty="0" err="1">
                <a:latin typeface="Roboto" panose="02000000000000000000" pitchFamily="2" charset="0"/>
                <a:ea typeface="Roboto" panose="02000000000000000000" pitchFamily="2" charset="0"/>
              </a:rPr>
              <a:t>høyrde</a:t>
            </a:r>
            <a:r>
              <a:rPr lang="nb-NO" sz="2400" dirty="0">
                <a:latin typeface="Roboto" panose="02000000000000000000" pitchFamily="2" charset="0"/>
                <a:ea typeface="Roboto" panose="02000000000000000000" pitchFamily="2" charset="0"/>
              </a:rPr>
              <a:t>, og omsynet til kva som er best for eleven, er samla i ny §§ 10-1 og 10-2.</a:t>
            </a:r>
          </a:p>
          <a:p>
            <a:pPr marL="285750" indent="-285750">
              <a:spcAft>
                <a:spcPts val="1200"/>
              </a:spcAft>
              <a:buFont typeface="Arial" panose="020B0604020202020204" pitchFamily="34" charset="0"/>
              <a:buChar char="•"/>
            </a:pPr>
            <a:endParaRPr lang="nb-NO" sz="2400" dirty="0">
              <a:latin typeface="Roboto" panose="02000000000000000000" pitchFamily="2" charset="0"/>
              <a:ea typeface="Roboto" panose="02000000000000000000" pitchFamily="2" charset="0"/>
            </a:endParaRPr>
          </a:p>
          <a:p>
            <a:endParaRPr lang="nb-NO"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397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60D68B8-DFD7-057B-DC4B-AA5D5FF4F6E2}"/>
              </a:ext>
            </a:extLst>
          </p:cNvPr>
          <p:cNvPicPr>
            <a:picLocks noChangeAspect="1"/>
          </p:cNvPicPr>
          <p:nvPr/>
        </p:nvPicPr>
        <p:blipFill>
          <a:blip r:embed="rId3"/>
          <a:stretch>
            <a:fillRect/>
          </a:stretch>
        </p:blipFill>
        <p:spPr>
          <a:xfrm>
            <a:off x="0" y="0"/>
            <a:ext cx="5189220" cy="6858000"/>
          </a:xfrm>
          <a:prstGeom prst="rect">
            <a:avLst/>
          </a:prstGeom>
        </p:spPr>
      </p:pic>
      <p:sp>
        <p:nvSpPr>
          <p:cNvPr id="3" name="Plassholder for innhold 2">
            <a:extLst>
              <a:ext uri="{FF2B5EF4-FFF2-40B4-BE49-F238E27FC236}">
                <a16:creationId xmlns:a16="http://schemas.microsoft.com/office/drawing/2014/main" id="{E75035B5-BF22-C2EB-EF20-B8E484EBFE24}"/>
              </a:ext>
            </a:extLst>
          </p:cNvPr>
          <p:cNvSpPr>
            <a:spLocks noGrp="1"/>
          </p:cNvSpPr>
          <p:nvPr>
            <p:ph sz="half" idx="2"/>
          </p:nvPr>
        </p:nvSpPr>
        <p:spPr/>
        <p:txBody>
          <a:bodyPr vert="horz" lIns="90000" tIns="45720" rIns="91440" bIns="45720" rtlCol="0" anchor="t">
            <a:normAutofit/>
          </a:bodyPr>
          <a:lstStyle/>
          <a:p>
            <a:pPr marL="0" indent="0">
              <a:buNone/>
            </a:pPr>
            <a:endParaRPr lang="nb-NO">
              <a:cs typeface="Roboto"/>
            </a:endParaRPr>
          </a:p>
          <a:p>
            <a:endParaRPr lang="nb-NO">
              <a:cs typeface="Roboto"/>
            </a:endParaRPr>
          </a:p>
          <a:p>
            <a:endParaRPr lang="nb-NO"/>
          </a:p>
        </p:txBody>
      </p:sp>
      <p:graphicFrame>
        <p:nvGraphicFramePr>
          <p:cNvPr id="6" name="Plassholder for innhold 3">
            <a:extLst>
              <a:ext uri="{FF2B5EF4-FFF2-40B4-BE49-F238E27FC236}">
                <a16:creationId xmlns:a16="http://schemas.microsoft.com/office/drawing/2014/main" id="{FE99B933-C20A-8345-597E-746557287ED4}"/>
              </a:ext>
            </a:extLst>
          </p:cNvPr>
          <p:cNvGraphicFramePr>
            <a:graphicFrameLocks noGrp="1"/>
          </p:cNvGraphicFramePr>
          <p:nvPr>
            <p:ph type="pic" sz="quarter" idx="14"/>
            <p:extLst>
              <p:ext uri="{D42A27DB-BD31-4B8C-83A1-F6EECF244321}">
                <p14:modId xmlns:p14="http://schemas.microsoft.com/office/powerpoint/2010/main" val="653411401"/>
              </p:ext>
            </p:extLst>
          </p:nvPr>
        </p:nvGraphicFramePr>
        <p:xfrm>
          <a:off x="5846996" y="1195332"/>
          <a:ext cx="5715000" cy="51179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ittel 17">
            <a:extLst>
              <a:ext uri="{FF2B5EF4-FFF2-40B4-BE49-F238E27FC236}">
                <a16:creationId xmlns:a16="http://schemas.microsoft.com/office/drawing/2014/main" id="{D6204C04-D9BB-7F4D-999A-825CA2A161D7}"/>
              </a:ext>
            </a:extLst>
          </p:cNvPr>
          <p:cNvSpPr>
            <a:spLocks noGrp="1"/>
          </p:cNvSpPr>
          <p:nvPr>
            <p:ph type="title"/>
          </p:nvPr>
        </p:nvSpPr>
        <p:spPr>
          <a:xfrm>
            <a:off x="739140" y="1864067"/>
            <a:ext cx="3688516" cy="647202"/>
          </a:xfrm>
        </p:spPr>
        <p:txBody>
          <a:bodyPr/>
          <a:lstStyle/>
          <a:p>
            <a:r>
              <a:rPr lang="nb-NO" b="1" dirty="0"/>
              <a:t>Aktivitetsplikta</a:t>
            </a:r>
          </a:p>
        </p:txBody>
      </p:sp>
      <p:sp>
        <p:nvSpPr>
          <p:cNvPr id="2" name="TekstSylinder 1">
            <a:extLst>
              <a:ext uri="{FF2B5EF4-FFF2-40B4-BE49-F238E27FC236}">
                <a16:creationId xmlns:a16="http://schemas.microsoft.com/office/drawing/2014/main" id="{5370F2C3-425B-FEE0-FCD2-8618E2A6FAD9}"/>
              </a:ext>
            </a:extLst>
          </p:cNvPr>
          <p:cNvSpPr txBox="1"/>
          <p:nvPr/>
        </p:nvSpPr>
        <p:spPr>
          <a:xfrm>
            <a:off x="739140" y="2722078"/>
            <a:ext cx="38633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E9F75"/>
              </a:buClr>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Aktivitetsplikta </a:t>
            </a:r>
            <a:r>
              <a:rPr kumimoji="0" lang="nb-NO" sz="24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inneheld</a:t>
            </a:r>
            <a:r>
              <a:rPr kumimoji="0" lang="nb-NO"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fem handlingsplikter, og </a:t>
            </a:r>
            <a:r>
              <a:rPr kumimoji="0" lang="nb-NO" sz="24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eit</a:t>
            </a:r>
            <a:r>
              <a:rPr kumimoji="0" lang="nb-NO"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krav til å dokumentere kva som blir gjort for å oppfylle aktivitetsplikta.</a:t>
            </a:r>
          </a:p>
        </p:txBody>
      </p:sp>
      <p:sp>
        <p:nvSpPr>
          <p:cNvPr id="5" name="TekstSylinder 4">
            <a:extLst>
              <a:ext uri="{FF2B5EF4-FFF2-40B4-BE49-F238E27FC236}">
                <a16:creationId xmlns:a16="http://schemas.microsoft.com/office/drawing/2014/main" id="{43133A9A-4F50-A469-FF83-AF0BF892748F}"/>
              </a:ext>
            </a:extLst>
          </p:cNvPr>
          <p:cNvSpPr txBox="1"/>
          <p:nvPr/>
        </p:nvSpPr>
        <p:spPr>
          <a:xfrm>
            <a:off x="6600148" y="6225493"/>
            <a:ext cx="4533900" cy="461665"/>
          </a:xfrm>
          <a:prstGeom prst="rect">
            <a:avLst/>
          </a:prstGeom>
          <a:noFill/>
        </p:spPr>
        <p:txBody>
          <a:bodyPr wrap="square" rtlCol="0">
            <a:spAutoFit/>
          </a:bodyPr>
          <a:lstStyle/>
          <a:p>
            <a:r>
              <a:rPr lang="nb-NO" sz="1200" dirty="0"/>
              <a:t>* Dokumentere kva for som blir gjort for å oppfylle aktivitetsplikta</a:t>
            </a:r>
          </a:p>
        </p:txBody>
      </p:sp>
    </p:spTree>
    <p:extLst>
      <p:ext uri="{BB962C8B-B14F-4D97-AF65-F5344CB8AC3E}">
        <p14:creationId xmlns:p14="http://schemas.microsoft.com/office/powerpoint/2010/main" val="2703821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81C2F60-E08B-16E5-8A27-E7287D0A67ED}"/>
              </a:ext>
            </a:extLst>
          </p:cNvPr>
          <p:cNvPicPr>
            <a:picLocks noChangeAspect="1"/>
          </p:cNvPicPr>
          <p:nvPr/>
        </p:nvPicPr>
        <p:blipFill>
          <a:blip r:embed="rId3"/>
          <a:stretch>
            <a:fillRect/>
          </a:stretch>
        </p:blipFill>
        <p:spPr>
          <a:xfrm>
            <a:off x="0" y="0"/>
            <a:ext cx="7785739" cy="6858000"/>
          </a:xfrm>
          <a:prstGeom prst="rect">
            <a:avLst/>
          </a:prstGeom>
        </p:spPr>
      </p:pic>
      <p:sp>
        <p:nvSpPr>
          <p:cNvPr id="2" name="Tittel 1">
            <a:extLst>
              <a:ext uri="{FF2B5EF4-FFF2-40B4-BE49-F238E27FC236}">
                <a16:creationId xmlns:a16="http://schemas.microsoft.com/office/drawing/2014/main" id="{284412AC-6B80-B14A-B5A8-DB317F0CBA57}"/>
              </a:ext>
            </a:extLst>
          </p:cNvPr>
          <p:cNvSpPr>
            <a:spLocks noGrp="1"/>
          </p:cNvSpPr>
          <p:nvPr>
            <p:ph type="title" idx="4294967295"/>
          </p:nvPr>
        </p:nvSpPr>
        <p:spPr>
          <a:xfrm>
            <a:off x="444024" y="563331"/>
            <a:ext cx="6897688" cy="708025"/>
          </a:xfrm>
        </p:spPr>
        <p:txBody>
          <a:bodyPr/>
          <a:lstStyle/>
          <a:p>
            <a:r>
              <a:rPr lang="nb-NO" sz="3200" b="1" dirty="0"/>
              <a:t>Kven gjeld aktivitetsplikta for?</a:t>
            </a:r>
          </a:p>
        </p:txBody>
      </p:sp>
      <p:sp>
        <p:nvSpPr>
          <p:cNvPr id="3" name="Plassholder for innhold 2">
            <a:extLst>
              <a:ext uri="{FF2B5EF4-FFF2-40B4-BE49-F238E27FC236}">
                <a16:creationId xmlns:a16="http://schemas.microsoft.com/office/drawing/2014/main" id="{EBD9D5E1-58E3-4B87-D27E-E07E03FCBA37}"/>
              </a:ext>
            </a:extLst>
          </p:cNvPr>
          <p:cNvSpPr>
            <a:spLocks noGrp="1"/>
          </p:cNvSpPr>
          <p:nvPr>
            <p:ph idx="4294967295"/>
          </p:nvPr>
        </p:nvSpPr>
        <p:spPr>
          <a:xfrm>
            <a:off x="366237" y="1482764"/>
            <a:ext cx="7053263" cy="5062537"/>
          </a:xfrm>
        </p:spPr>
        <p:txBody>
          <a:bodyPr vert="horz" lIns="90000" tIns="45720" rIns="91440" bIns="45720" rtlCol="0" anchor="t">
            <a:normAutofit fontScale="92500" lnSpcReduction="10000"/>
          </a:bodyPr>
          <a:lstStyle/>
          <a:p>
            <a:r>
              <a:rPr lang="nb-NO" dirty="0"/>
              <a:t>Avheng av kva for delplikt det gjeld:</a:t>
            </a:r>
          </a:p>
          <a:p>
            <a:pPr lvl="1"/>
            <a:r>
              <a:rPr lang="nb-NO" b="1" dirty="0">
                <a:ea typeface="Roboto"/>
              </a:rPr>
              <a:t>Alle som arbeider på skolen, </a:t>
            </a:r>
            <a:r>
              <a:rPr lang="nb-NO" dirty="0">
                <a:ea typeface="Roboto"/>
              </a:rPr>
              <a:t>har ei plikt til å følgje med, gripe inn og melde frå.</a:t>
            </a:r>
            <a:endParaRPr lang="nb-NO" dirty="0">
              <a:ea typeface="Roboto"/>
              <a:cs typeface="Roboto"/>
            </a:endParaRPr>
          </a:p>
          <a:p>
            <a:pPr lvl="1"/>
            <a:r>
              <a:rPr lang="nb-NO" b="1" dirty="0"/>
              <a:t>Skolen </a:t>
            </a:r>
            <a:r>
              <a:rPr lang="nb-NO" dirty="0"/>
              <a:t>skal </a:t>
            </a:r>
            <a:r>
              <a:rPr lang="nb-NO" dirty="0" err="1"/>
              <a:t>undersøkje</a:t>
            </a:r>
            <a:r>
              <a:rPr lang="nb-NO" dirty="0"/>
              <a:t> saka og rette opp med eigna tiltak.</a:t>
            </a:r>
          </a:p>
          <a:p>
            <a:pPr lvl="1"/>
            <a:r>
              <a:rPr lang="nb-NO" b="1" dirty="0"/>
              <a:t>Rektor </a:t>
            </a:r>
            <a:r>
              <a:rPr lang="nb-NO" dirty="0"/>
              <a:t>skal melde frå til kommunen eller fylkeskommunen i </a:t>
            </a:r>
            <a:r>
              <a:rPr lang="nb-NO" dirty="0" err="1"/>
              <a:t>alvorlege</a:t>
            </a:r>
            <a:r>
              <a:rPr lang="nb-NO" dirty="0"/>
              <a:t> tilfelle.</a:t>
            </a:r>
          </a:p>
          <a:p>
            <a:pPr lvl="1"/>
            <a:endParaRPr lang="nb-NO" dirty="0"/>
          </a:p>
          <a:p>
            <a:r>
              <a:rPr lang="nb-NO" dirty="0"/>
              <a:t>Kven gjeld delplikta ikkje for?</a:t>
            </a:r>
          </a:p>
          <a:p>
            <a:pPr lvl="1"/>
            <a:r>
              <a:rPr lang="nb-NO" dirty="0" err="1"/>
              <a:t>Personar</a:t>
            </a:r>
            <a:r>
              <a:rPr lang="nb-NO" dirty="0"/>
              <a:t> som </a:t>
            </a:r>
            <a:r>
              <a:rPr lang="nb-NO" dirty="0" err="1"/>
              <a:t>oppheld</a:t>
            </a:r>
            <a:r>
              <a:rPr lang="nb-NO" dirty="0"/>
              <a:t> seg på skolen </a:t>
            </a:r>
            <a:r>
              <a:rPr lang="nb-NO" dirty="0" err="1"/>
              <a:t>meir</a:t>
            </a:r>
            <a:r>
              <a:rPr lang="nb-NO" dirty="0"/>
              <a:t> tilfeldig eller </a:t>
            </a:r>
            <a:r>
              <a:rPr lang="nb-NO" dirty="0" err="1"/>
              <a:t>no</a:t>
            </a:r>
            <a:r>
              <a:rPr lang="nb-NO" dirty="0"/>
              <a:t> og då</a:t>
            </a:r>
          </a:p>
          <a:p>
            <a:pPr lvl="2"/>
            <a:r>
              <a:rPr lang="nb-NO" dirty="0"/>
              <a:t>til dømes foreldre eller andre som følgjer </a:t>
            </a:r>
            <a:r>
              <a:rPr lang="nb-NO" dirty="0" err="1"/>
              <a:t>elevane</a:t>
            </a:r>
            <a:r>
              <a:rPr lang="nb-NO" dirty="0"/>
              <a:t> til og frå skolen</a:t>
            </a:r>
          </a:p>
          <a:p>
            <a:pPr lvl="2"/>
            <a:r>
              <a:rPr lang="nb-NO" dirty="0"/>
              <a:t>personer som utfører enkeltoppdrag, bod, selskap og </a:t>
            </a:r>
            <a:r>
              <a:rPr lang="nb-NO" dirty="0" err="1"/>
              <a:t>sjåførar</a:t>
            </a:r>
            <a:r>
              <a:rPr lang="nb-NO" dirty="0"/>
              <a:t> som utfører skoleskyss</a:t>
            </a:r>
          </a:p>
        </p:txBody>
      </p:sp>
      <p:pic>
        <p:nvPicPr>
          <p:cNvPr id="6" name="Grafikk 5" descr="En robot med en hevet arm">
            <a:extLst>
              <a:ext uri="{FF2B5EF4-FFF2-40B4-BE49-F238E27FC236}">
                <a16:creationId xmlns:a16="http://schemas.microsoft.com/office/drawing/2014/main" id="{9846A505-2EDC-2891-8004-E59A1DD6CE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6425" y="1904226"/>
            <a:ext cx="3265448" cy="3265448"/>
          </a:xfrm>
          <a:prstGeom prst="rect">
            <a:avLst/>
          </a:prstGeom>
        </p:spPr>
      </p:pic>
    </p:spTree>
    <p:extLst>
      <p:ext uri="{BB962C8B-B14F-4D97-AF65-F5344CB8AC3E}">
        <p14:creationId xmlns:p14="http://schemas.microsoft.com/office/powerpoint/2010/main" val="31358972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DIR">
  <a:themeElements>
    <a:clrScheme name="Udir 1">
      <a:dk1>
        <a:srgbClr val="000000"/>
      </a:dk1>
      <a:lt1>
        <a:srgbClr val="FFFFFF"/>
      </a:lt1>
      <a:dk2>
        <a:srgbClr val="282828"/>
      </a:dk2>
      <a:lt2>
        <a:srgbClr val="E7E6E6"/>
      </a:lt2>
      <a:accent1>
        <a:srgbClr val="7DBF9D"/>
      </a:accent1>
      <a:accent2>
        <a:srgbClr val="325065"/>
      </a:accent2>
      <a:accent3>
        <a:srgbClr val="CC7C66"/>
      </a:accent3>
      <a:accent4>
        <a:srgbClr val="61809F"/>
      </a:accent4>
      <a:accent5>
        <a:srgbClr val="D1B189"/>
      </a:accent5>
      <a:accent6>
        <a:srgbClr val="9DA3CD"/>
      </a:accent6>
      <a:hlink>
        <a:srgbClr val="0563C1"/>
      </a:hlink>
      <a:folHlink>
        <a:srgbClr val="954F72"/>
      </a:folHlink>
    </a:clrScheme>
    <a:fontScheme name="Egendefinert 2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ir-Presentasjonsmal-v8 (002).pptx" id="{E1421940-17BB-4D7B-827D-8D6B73290216}" vid="{F50B6948-122C-47D1-99AF-E8863BC105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c78d8b4-9c3c-4957-a6f0-d74c18156240">
      <UserInfo>
        <DisplayName>Ylva Christiansen Sundt</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9067782CD32942B79F45D4B849A0C6" ma:contentTypeVersion="6" ma:contentTypeDescription="Create a new document." ma:contentTypeScope="" ma:versionID="22a317b3f6c4f9823601a905c760d57c">
  <xsd:schema xmlns:xsd="http://www.w3.org/2001/XMLSchema" xmlns:xs="http://www.w3.org/2001/XMLSchema" xmlns:p="http://schemas.microsoft.com/office/2006/metadata/properties" xmlns:ns2="d8dfbfb2-58a5-4ef2-bbdb-508ea896db20" xmlns:ns3="dc78d8b4-9c3c-4957-a6f0-d74c18156240" targetNamespace="http://schemas.microsoft.com/office/2006/metadata/properties" ma:root="true" ma:fieldsID="3d815092f903d2ab640405e2d336807e" ns2:_="" ns3:_="">
    <xsd:import namespace="d8dfbfb2-58a5-4ef2-bbdb-508ea896db20"/>
    <xsd:import namespace="dc78d8b4-9c3c-4957-a6f0-d74c181562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fbfb2-58a5-4ef2-bbdb-508ea896d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78d8b4-9c3c-4957-a6f0-d74c181562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C273E8-E5A1-4B0B-92FE-3349D60EF99C}">
  <ds:schemaRefs>
    <ds:schemaRef ds:uri="http://schemas.microsoft.com/sharepoint/v3/contenttype/forms"/>
  </ds:schemaRefs>
</ds:datastoreItem>
</file>

<file path=customXml/itemProps2.xml><?xml version="1.0" encoding="utf-8"?>
<ds:datastoreItem xmlns:ds="http://schemas.openxmlformats.org/officeDocument/2006/customXml" ds:itemID="{3B10BD3C-BA7E-46FD-8128-E161B19A193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c78d8b4-9c3c-4957-a6f0-d74c18156240"/>
    <ds:schemaRef ds:uri="d8dfbfb2-58a5-4ef2-bbdb-508ea896db20"/>
    <ds:schemaRef ds:uri="http://www.w3.org/XML/1998/namespace"/>
    <ds:schemaRef ds:uri="http://purl.org/dc/dcmitype/"/>
  </ds:schemaRefs>
</ds:datastoreItem>
</file>

<file path=customXml/itemProps3.xml><?xml version="1.0" encoding="utf-8"?>
<ds:datastoreItem xmlns:ds="http://schemas.openxmlformats.org/officeDocument/2006/customXml" ds:itemID="{3F566B36-0789-48C3-8A4E-37899A3B1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fbfb2-58a5-4ef2-bbdb-508ea896db20"/>
    <ds:schemaRef ds:uri="dc78d8b4-9c3c-4957-a6f0-d74c181562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3429</TotalTime>
  <Words>7857</Words>
  <Application>Microsoft Office PowerPoint</Application>
  <PresentationFormat>Widescreen</PresentationFormat>
  <Paragraphs>365</Paragraphs>
  <Slides>29</Slides>
  <Notes>28</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29</vt:i4>
      </vt:variant>
    </vt:vector>
  </HeadingPairs>
  <TitlesOfParts>
    <vt:vector size="35" baseType="lpstr">
      <vt:lpstr>Calibri</vt:lpstr>
      <vt:lpstr>Roboto</vt:lpstr>
      <vt:lpstr>Arial</vt:lpstr>
      <vt:lpstr>Calibri Light</vt:lpstr>
      <vt:lpstr>Office-tema</vt:lpstr>
      <vt:lpstr>UDIR</vt:lpstr>
      <vt:lpstr>Skolemiljøet til elevane kapittel 12 i ny opplæringslov</vt:lpstr>
      <vt:lpstr>Dagens kapittel 9 A blir til kapittel 12 i ny opplæringslov</vt:lpstr>
      <vt:lpstr>§ 12-1: Verkeområdet for reglane om skolemiljøet til elevane</vt:lpstr>
      <vt:lpstr>§ 12-2: Retten til eit  trygt og godt skolemiljø </vt:lpstr>
      <vt:lpstr>§ 12-3: Nulltoleranse mot krenkjande oppførsel</vt:lpstr>
      <vt:lpstr>§ 12-3: Førebyggjande arbeid</vt:lpstr>
      <vt:lpstr>§ 12-4: Aktivitetsplikta</vt:lpstr>
      <vt:lpstr>Aktivitetsplikta</vt:lpstr>
      <vt:lpstr>Kven gjeld aktivitetsplikta for?</vt:lpstr>
      <vt:lpstr>PowerPoint-presentasjon</vt:lpstr>
      <vt:lpstr>Plikta til å følgje med</vt:lpstr>
      <vt:lpstr>PowerPoint-presentasjon</vt:lpstr>
      <vt:lpstr>Plikta til å gripe inn</vt:lpstr>
      <vt:lpstr>PowerPoint-presentasjon</vt:lpstr>
      <vt:lpstr>Plikta til å melde frå</vt:lpstr>
      <vt:lpstr>Plikta til å melde frå</vt:lpstr>
      <vt:lpstr>Skjerpa plikt til å melde frå</vt:lpstr>
      <vt:lpstr>Skjerpa plikt til å melde frå</vt:lpstr>
      <vt:lpstr>PowerPoint-presentasjon</vt:lpstr>
      <vt:lpstr>Plikta til å undersøkje</vt:lpstr>
      <vt:lpstr>PowerPoint-presentasjon</vt:lpstr>
      <vt:lpstr>Plikta til å setje inn tiltak</vt:lpstr>
      <vt:lpstr>PowerPoint-presentasjon</vt:lpstr>
      <vt:lpstr>Krav til å lage ein skriftleg aktivitetsplan</vt:lpstr>
      <vt:lpstr>PowerPoint-presentasjon</vt:lpstr>
      <vt:lpstr>Krav til å dokumentere</vt:lpstr>
      <vt:lpstr>§ 12-6: Statsforvaltaren si handheving i enkeltsaker</vt:lpstr>
      <vt:lpstr>§ 12-6: Statsforvaltaren si handheving i enkeltsaker</vt:lpstr>
      <vt:lpstr>§ 12-6: Statsforvaltaren si handheving i enkeltsaker</vt:lpstr>
    </vt:vector>
  </TitlesOfParts>
  <Company>Utdanningsdirektoratet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Sissel Skåden</dc:creator>
  <cp:lastModifiedBy>Ylva Christiansen Sundt</cp:lastModifiedBy>
  <cp:revision>19</cp:revision>
  <cp:lastPrinted>2019-05-09T13:21:46Z</cp:lastPrinted>
  <dcterms:created xsi:type="dcterms:W3CDTF">2019-05-09T10:22:05Z</dcterms:created>
  <dcterms:modified xsi:type="dcterms:W3CDTF">2024-02-05T08:08:11Z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0x010100799067782CD32942B79F45D4B849A0C6</vt:lpwstr>
  </property>
</Properties>
</file>